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57" r:id="rId3"/>
    <p:sldId id="258" r:id="rId4"/>
    <p:sldId id="259" r:id="rId5"/>
    <p:sldId id="260" r:id="rId6"/>
    <p:sldId id="261" r:id="rId7"/>
    <p:sldId id="290" r:id="rId8"/>
    <p:sldId id="265" r:id="rId9"/>
    <p:sldId id="266" r:id="rId10"/>
    <p:sldId id="267" r:id="rId11"/>
    <p:sldId id="270" r:id="rId12"/>
    <p:sldId id="271" r:id="rId13"/>
    <p:sldId id="272" r:id="rId14"/>
    <p:sldId id="273" r:id="rId15"/>
    <p:sldId id="276" r:id="rId16"/>
    <p:sldId id="277" r:id="rId17"/>
    <p:sldId id="278" r:id="rId18"/>
    <p:sldId id="27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FF9933"/>
    <a:srgbClr val="FFCC99"/>
    <a:srgbClr val="FFCCCC"/>
    <a:srgbClr val="000099"/>
    <a:srgbClr val="CCCCFF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709" autoAdjust="0"/>
  </p:normalViewPr>
  <p:slideViewPr>
    <p:cSldViewPr>
      <p:cViewPr varScale="1">
        <p:scale>
          <a:sx n="68" d="100"/>
          <a:sy n="68" d="100"/>
        </p:scale>
        <p:origin x="40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CE0EDFB-BB98-4D56-9FA2-5274D0E7949C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7AC266-A378-4889-A00D-C5F4E22B6B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91558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494CF-B849-4BBB-BC7C-52161890FBC4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40774-088B-4EC9-9E72-03B8840AC6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1560307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1A711-693D-4F35-AB61-FA788F26C919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AE3BB7E9-42FA-43E7-B13F-3549661BCA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1690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C1236-D58E-496B-863B-8A6959A474FA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35E9C-D51C-4C52-8489-1735877580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8171000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4C569-BF2E-445B-BF7E-04579A5F0D7A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46B8E46B-E051-4F2A-BB89-870B15A3B45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368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AB4201D-6735-44F9-AFA6-E9EEC25C455F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1E5445-BDD5-40E2-9D46-CA16B9F4441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678073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4E776AC-BAC6-4CBA-97B4-26EFF1BE18C7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2CAA8E-598A-4ED6-B21C-9DDD8E7207B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861551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C8E16-596D-495B-ADFA-6752507219A0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4165C-6933-4AB6-B09B-739791E92F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088164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7353E-879A-4B33-B934-3CC18400703E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3790F2-5A4D-46DD-A3A6-AEE326B410C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38735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F1EF3-5FED-4E89-B800-9C9F26992381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240C1-2FB1-4754-9C62-F524222504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754760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B60C76B-AEAF-45A6-850E-EEE764AED820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54AF34AA-FA33-4148-BCE0-91187802BFD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94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6F39C9-EB4B-48D0-822C-961710EB7F35}" type="datetimeFigureOut">
              <a:rPr lang="ru-RU"/>
              <a:pPr>
                <a:defRPr/>
              </a:pPr>
              <a:t>15.03.2024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98F6D764-43A8-49C8-9496-0048AB7F001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29" r:id="rId2"/>
    <p:sldLayoutId id="2147484134" r:id="rId3"/>
    <p:sldLayoutId id="2147484135" r:id="rId4"/>
    <p:sldLayoutId id="2147484136" r:id="rId5"/>
    <p:sldLayoutId id="2147484130" r:id="rId6"/>
    <p:sldLayoutId id="2147484137" r:id="rId7"/>
    <p:sldLayoutId id="2147484131" r:id="rId8"/>
    <p:sldLayoutId id="2147484138" r:id="rId9"/>
    <p:sldLayoutId id="2147484132" r:id="rId10"/>
    <p:sldLayoutId id="2147484139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image" Target="../media/image5.jpeg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8"/>
          <p:cNvSpPr txBox="1">
            <a:spLocks noChangeArrowheads="1"/>
          </p:cNvSpPr>
          <p:nvPr/>
        </p:nvSpPr>
        <p:spPr bwMode="auto">
          <a:xfrm>
            <a:off x="214313" y="142875"/>
            <a:ext cx="878681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>
                <a:solidFill>
                  <a:srgbClr val="C00000"/>
                </a:solidFill>
              </a:rPr>
              <a:t>ИНТЕРАКТИВНАЯ ИГРА</a:t>
            </a:r>
          </a:p>
          <a:p>
            <a:pPr algn="ctr" eaLnBrk="1" hangingPunct="1"/>
            <a:r>
              <a:rPr lang="ru-RU" alt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«Русская кухня на фоне развития исторических событий»</a:t>
            </a:r>
            <a:endParaRPr lang="ru-RU" alt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Содержимое 2"/>
          <p:cNvSpPr txBox="1">
            <a:spLocks/>
          </p:cNvSpPr>
          <p:nvPr/>
        </p:nvSpPr>
        <p:spPr bwMode="auto">
          <a:xfrm>
            <a:off x="76200" y="5445224"/>
            <a:ext cx="9067800" cy="122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9088" indent="-3190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000" b="1" dirty="0"/>
          </a:p>
          <a:p>
            <a:pPr algn="ctr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 Александра ученица 11 А класса</a:t>
            </a:r>
          </a:p>
          <a:p>
            <a:pPr algn="ctr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Школы № 16 г. Саров</a:t>
            </a:r>
          </a:p>
          <a:p>
            <a:pPr algn="ctr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: </a:t>
            </a:r>
            <a:r>
              <a:rPr lang="ru-RU" alt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Галиева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Николаевна</a:t>
            </a:r>
          </a:p>
          <a:p>
            <a:pPr algn="ctr"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2" name="Picture 4" descr="https://cdn.iz.ru/sites/default/files/styles/1920x1080/public/article-2018-12/5555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6870682" cy="386475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14488"/>
            <a:ext cx="8031318" cy="2071702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550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 marL="320040" indent="-320040" eaLnBrk="1" fontAlgn="auto" hangingPunct="1">
              <a:spcAft>
                <a:spcPts val="0"/>
              </a:spcAft>
              <a:buNone/>
              <a:defRPr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        Он был завезен в Россию при Петре I . Среди крестьян бытовало суеверие: он родится с головой и глазами, как человек, поэтому кушать его - значит есть души человеческие. Он входил почти во все блюда русской знати того времени, а сейчас его значение для русской кухни неизмеримо. О каком продукте идет речь? </a:t>
            </a:r>
            <a:endParaRPr lang="ru-RU" sz="3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eaLnBrk="1" fontAlgn="auto" hangingPunct="1">
              <a:spcAft>
                <a:spcPts val="0"/>
              </a:spcAft>
              <a:buNone/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3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857356" y="500042"/>
            <a:ext cx="5643563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Занимательные вопросы: блюда русской кухни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500298" y="4143380"/>
            <a:ext cx="5959475" cy="127732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Картофель - второй хлеб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1643050"/>
            <a:ext cx="8031318" cy="1973388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None/>
              <a:defRPr/>
            </a:pPr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 </a:t>
            </a:r>
          </a:p>
          <a:p>
            <a:pPr marL="320040" indent="-320040" eaLnBrk="1" fontAlgn="auto" hangingPunct="1">
              <a:spcAft>
                <a:spcPts val="0"/>
              </a:spcAft>
              <a:buNone/>
              <a:defRPr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находясь в … ,оценил местное овощное разнообразие. Позже, в … году в Россию пошли посылки с семенами баклажанов, фасоли, сельдерея и других овощей. Заполните пропуск (названием страны) и укажите год, когда произошло событие.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3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3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500166" y="357188"/>
            <a:ext cx="6215084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ea typeface="+mj-ea"/>
                <a:cs typeface="Times New Roman" pitchFamily="18" charset="0"/>
              </a:rPr>
              <a:t>Раздел</a:t>
            </a:r>
            <a:r>
              <a:rPr lang="ru-RU" sz="3200" b="1" i="1" dirty="0" smtClean="0"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Факты и еще раз факты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571736" y="3857628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4000" b="1" dirty="0">
                <a:solidFill>
                  <a:srgbClr val="C00000"/>
                </a:solidFill>
              </a:rPr>
              <a:t>   </a:t>
            </a:r>
          </a:p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4000" b="1" dirty="0">
                <a:solidFill>
                  <a:srgbClr val="C00000"/>
                </a:solidFill>
              </a:rPr>
              <a:t>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Голландия, 1700 г.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500174"/>
            <a:ext cx="8031318" cy="1928826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5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7400" b="1" dirty="0" smtClean="0">
                <a:latin typeface="Times New Roman" pitchFamily="18" charset="0"/>
                <a:cs typeface="Times New Roman" pitchFamily="18" charset="0"/>
              </a:rPr>
              <a:t>«В знак доброго начинания и веселия поздравлять друг друга, … по большим улицам перед воротами поставить некоторые украшения…»  О каком событии говорится в цитате и в каком году был принят данный указ? </a:t>
            </a:r>
            <a:r>
              <a:rPr lang="ru-RU" sz="7400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115616" y="357188"/>
            <a:ext cx="6599634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Факты и еще раз факты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915816" y="3815570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Новый год, 1699г.</a:t>
            </a:r>
            <a:endParaRPr lang="ru-RU" sz="32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500" y="1124744"/>
            <a:ext cx="8072466" cy="2411422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одной стороны – море, с другой – горе, с третьей – мох, с четвертой – ох!» О каком событии так сказал любимый шут Петра I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Балакирев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Назовите дату этого события.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31640" y="357188"/>
            <a:ext cx="6383610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Факты и еще раз факты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27784" y="3861048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200" b="1" dirty="0">
                <a:solidFill>
                  <a:srgbClr val="C00000"/>
                </a:solidFill>
                <a:latin typeface="+mn-lt"/>
                <a:cs typeface="+mn-cs"/>
              </a:rPr>
              <a:t>  </a:t>
            </a:r>
          </a:p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200" b="1" dirty="0">
                <a:solidFill>
                  <a:srgbClr val="C00000"/>
                </a:solidFill>
                <a:latin typeface="+mn-lt"/>
                <a:cs typeface="+mn-cs"/>
              </a:rPr>
              <a:t>  </a:t>
            </a:r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Основание Санкт- Петербурга -1703 г.</a:t>
            </a:r>
            <a:endParaRPr lang="ru-RU" sz="3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1428736"/>
            <a:ext cx="8031318" cy="2000264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  В 1724 году в Москве Афанасий Кириллович Гребенщиков открыл фабрику, которая совершила качественный переворот в производстве …  Заполните пропуск, ответьте на вопрос: чем была знаменита фабрика?</a:t>
            </a:r>
            <a:endParaRPr lang="ru-RU" sz="9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547664" y="357188"/>
            <a:ext cx="6167586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Факты и еще раз факты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43188" y="3929063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 marL="320040" indent="-320040" fontAlgn="auto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200" b="1" dirty="0">
                <a:solidFill>
                  <a:srgbClr val="C00000"/>
                </a:solidFill>
                <a:latin typeface="+mn-lt"/>
                <a:cs typeface="+mn-cs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  <a:cs typeface="+mn-cs"/>
              </a:rPr>
              <a:t> 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Посуды; </a:t>
            </a:r>
          </a:p>
          <a:p>
            <a:pPr marL="320040" indent="-320040" fontAlgn="auto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производила майолику  (керамические изделия) с росписью по сырой эмали.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643074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/>
          </a:bodyPr>
          <a:lstStyle/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Как стали называться жидкие первые блюда (хлебово, варево, похлебка) в эпоху Петра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928794" y="642918"/>
            <a:ext cx="5643562" cy="500063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ea typeface="+mj-ea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Увлекательные вопросы: названия в русской кухне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928926" y="4000504"/>
            <a:ext cx="5572164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fontAlgn="auto">
              <a:spcBef>
                <a:spcPts val="700"/>
              </a:spcBef>
              <a:spcAft>
                <a:spcPts val="0"/>
              </a:spcAft>
              <a:buClr>
                <a:srgbClr val="000099"/>
              </a:buClr>
              <a:buSzPct val="60000"/>
              <a:defRPr/>
            </a:pPr>
            <a:r>
              <a:rPr lang="ru-RU" sz="4000" b="1" dirty="0">
                <a:solidFill>
                  <a:srgbClr val="C00000"/>
                </a:solidFill>
              </a:rPr>
              <a:t>  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rgbClr val="000099"/>
              </a:buClr>
              <a:buSzPct val="60000"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Супы</a:t>
            </a:r>
            <a:endParaRPr lang="ru-RU" sz="2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1928802"/>
            <a:ext cx="8031318" cy="1785950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55000" lnSpcReduction="20000"/>
          </a:bodyPr>
          <a:lstStyle/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Название этого блюда появилось в русской кухне высших слоев при Петре </a:t>
            </a:r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 С немецкого переводится как «отрезанный кусочек». Оно готовится из телятины, отбивается и панируется в яйце и сухарях. Как это блюдо называется?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3800" i="1" dirty="0" smtClean="0">
                <a:solidFill>
                  <a:srgbClr val="FF0000"/>
                </a:solidFill>
              </a:rPr>
              <a:t>    </a:t>
            </a:r>
            <a:endParaRPr lang="ru-RU" sz="3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857356" y="642918"/>
            <a:ext cx="5643562" cy="500063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Увлекательные вопросы: названия в русской кухне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43188" y="3929063"/>
            <a:ext cx="5959475" cy="1928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fontAlgn="auto">
              <a:spcBef>
                <a:spcPts val="700"/>
              </a:spcBef>
              <a:spcAft>
                <a:spcPts val="0"/>
              </a:spcAft>
              <a:buClr>
                <a:srgbClr val="000099"/>
              </a:buClr>
              <a:buSzPct val="60000"/>
              <a:defRPr/>
            </a:pP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rgbClr val="000099"/>
              </a:buClr>
              <a:buSzPct val="60000"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Венский шницель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928802"/>
            <a:ext cx="8031318" cy="1643074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Этот столовый прибор появился в России во время правления Петра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По мнению Софии Шарлотты Бранденбургской царь не умело пользовался этим прибором. О каком столовом приборе идет речь?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857356" y="642918"/>
            <a:ext cx="5643562" cy="500063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Увлекательные вопросы: названия в русской кухне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43174" y="3857628"/>
            <a:ext cx="5959475" cy="1928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Вилка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85926"/>
            <a:ext cx="8031318" cy="1785950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Это блюдо впервые появилось в русской кухне при Петре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Оно претерпело значительные изменения, ведь сначала жарилось и подавалось с косточкой, а позже – без кости и 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мелкорубленном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виде. Блюдо широко распространилось в кухне высших слоев в России. Как оно называется?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85918" y="571480"/>
            <a:ext cx="5643562" cy="500063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Увлекательные вопросы: названия в русской кухне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27784" y="3861048"/>
            <a:ext cx="5959475" cy="19284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fontAlgn="auto">
              <a:spcBef>
                <a:spcPts val="700"/>
              </a:spcBef>
              <a:spcAft>
                <a:spcPts val="0"/>
              </a:spcAft>
              <a:buClr>
                <a:srgbClr val="000099"/>
              </a:buClr>
              <a:buSzPct val="60000"/>
              <a:defRPr/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rgbClr val="000099"/>
              </a:buClr>
              <a:buSzPct val="60000"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Котлета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813" y="214313"/>
            <a:ext cx="6357937" cy="8572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Интерактивная игра </a:t>
            </a:r>
            <a:b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2800" b="1" i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785926"/>
            <a:ext cx="2357454" cy="785818"/>
          </a:xfrm>
          <a:prstGeom prst="rect">
            <a:avLst/>
          </a:prstGeom>
          <a:solidFill>
            <a:srgbClr val="6633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 Великое посольство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643182"/>
            <a:ext cx="2357454" cy="857256"/>
          </a:xfrm>
          <a:prstGeom prst="rect">
            <a:avLst/>
          </a:prstGeom>
          <a:solidFill>
            <a:srgbClr val="6633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/>
              <a:t>Занимательные вопросы: блюда русской кухни</a:t>
            </a:r>
            <a:endParaRPr lang="ru-RU" sz="1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00438"/>
            <a:ext cx="2357454" cy="785818"/>
          </a:xfrm>
          <a:prstGeom prst="rect">
            <a:avLst/>
          </a:prstGeom>
          <a:solidFill>
            <a:srgbClr val="6633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Факты и ещё раз факты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4357694"/>
            <a:ext cx="2357454" cy="857256"/>
          </a:xfrm>
          <a:prstGeom prst="rect">
            <a:avLst/>
          </a:prstGeom>
          <a:solidFill>
            <a:srgbClr val="6633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/>
              <a:t>Увлекательные вопросы: названия в русской кухне</a:t>
            </a:r>
            <a:endParaRPr lang="ru-RU" sz="1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929313"/>
            <a:ext cx="571500" cy="285750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500" y="5929313"/>
            <a:ext cx="8572500" cy="285750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28625" y="2571750"/>
            <a:ext cx="8001000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28625" y="1785938"/>
            <a:ext cx="8001000" cy="1587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28596" y="3429000"/>
            <a:ext cx="8001000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28596" y="4286256"/>
            <a:ext cx="8001000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28596" y="5214950"/>
            <a:ext cx="8001000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Прямоугольник с двумя скругленными противолежащими углами 96">
            <a:hlinkClick r:id="rId2" action="ppaction://hlinksldjump"/>
          </p:cNvPr>
          <p:cNvSpPr/>
          <p:nvPr/>
        </p:nvSpPr>
        <p:spPr>
          <a:xfrm>
            <a:off x="3214678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98" name="Прямоугольник с двумя скругленными противолежащими углами 97">
            <a:hlinkClick r:id="rId3" action="ppaction://hlinksldjump"/>
          </p:cNvPr>
          <p:cNvSpPr/>
          <p:nvPr/>
        </p:nvSpPr>
        <p:spPr>
          <a:xfrm>
            <a:off x="4500562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99" name="Прямоугольник с двумя скругленными противолежащими углами 98">
            <a:hlinkClick r:id="rId4" action="ppaction://hlinksldjump"/>
          </p:cNvPr>
          <p:cNvSpPr/>
          <p:nvPr/>
        </p:nvSpPr>
        <p:spPr>
          <a:xfrm>
            <a:off x="5786446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00" name="Прямоугольник с двумя скругленными противолежащими углами 99">
            <a:hlinkClick r:id="rId5" action="ppaction://hlinksldjump"/>
          </p:cNvPr>
          <p:cNvSpPr/>
          <p:nvPr/>
        </p:nvSpPr>
        <p:spPr>
          <a:xfrm>
            <a:off x="7072330" y="192880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03" name="Прямоугольник с двумя скругленными противолежащими углами 102">
            <a:hlinkClick r:id="rId6" action="ppaction://hlinksldjump"/>
          </p:cNvPr>
          <p:cNvSpPr/>
          <p:nvPr/>
        </p:nvSpPr>
        <p:spPr>
          <a:xfrm>
            <a:off x="3214678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04" name="Прямоугольник с двумя скругленными противолежащими углами 103">
            <a:hlinkClick r:id="rId7" action="ppaction://hlinksldjump"/>
          </p:cNvPr>
          <p:cNvSpPr/>
          <p:nvPr/>
        </p:nvSpPr>
        <p:spPr>
          <a:xfrm>
            <a:off x="4500562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05" name="Прямоугольник с двумя скругленными противолежащими углами 104">
            <a:hlinkClick r:id="rId8" action="ppaction://hlinksldjump"/>
          </p:cNvPr>
          <p:cNvSpPr/>
          <p:nvPr/>
        </p:nvSpPr>
        <p:spPr>
          <a:xfrm>
            <a:off x="5786446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06" name="Прямоугольник с двумя скругленными противолежащими углами 105">
            <a:hlinkClick r:id="rId9" action="ppaction://hlinksldjump"/>
          </p:cNvPr>
          <p:cNvSpPr/>
          <p:nvPr/>
        </p:nvSpPr>
        <p:spPr>
          <a:xfrm>
            <a:off x="7072330" y="264318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09" name="Прямоугольник с двумя скругленными противолежащими углами 108">
            <a:hlinkClick r:id="rId10" action="ppaction://hlinksldjump"/>
          </p:cNvPr>
          <p:cNvSpPr/>
          <p:nvPr/>
        </p:nvSpPr>
        <p:spPr>
          <a:xfrm>
            <a:off x="3214678" y="3500438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10" name="Прямоугольник с двумя скругленными противолежащими углами 109">
            <a:hlinkClick r:id="rId11" action="ppaction://hlinksldjump"/>
          </p:cNvPr>
          <p:cNvSpPr/>
          <p:nvPr/>
        </p:nvSpPr>
        <p:spPr>
          <a:xfrm>
            <a:off x="4500562" y="3500438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11" name="Прямоугольник с двумя скругленными противолежащими углами 110">
            <a:hlinkClick r:id="rId12" action="ppaction://hlinksldjump"/>
          </p:cNvPr>
          <p:cNvSpPr/>
          <p:nvPr/>
        </p:nvSpPr>
        <p:spPr>
          <a:xfrm>
            <a:off x="5786446" y="3500438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12" name="Прямоугольник с двумя скругленными противолежащими углами 111">
            <a:hlinkClick r:id="rId13" action="ppaction://hlinksldjump"/>
          </p:cNvPr>
          <p:cNvSpPr/>
          <p:nvPr/>
        </p:nvSpPr>
        <p:spPr>
          <a:xfrm>
            <a:off x="7072330" y="3500438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15" name="Прямоугольник с двумя скругленными противолежащими углами 114">
            <a:hlinkClick r:id="rId14" action="ppaction://hlinksldjump"/>
          </p:cNvPr>
          <p:cNvSpPr/>
          <p:nvPr/>
        </p:nvSpPr>
        <p:spPr>
          <a:xfrm>
            <a:off x="3214678" y="435769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16" name="Прямоугольник с двумя скругленными противолежащими углами 115">
            <a:hlinkClick r:id="rId15" action="ppaction://hlinksldjump"/>
          </p:cNvPr>
          <p:cNvSpPr/>
          <p:nvPr/>
        </p:nvSpPr>
        <p:spPr>
          <a:xfrm>
            <a:off x="4500562" y="435769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17" name="Прямоугольник с двумя скругленными противолежащими углами 116">
            <a:hlinkClick r:id="rId16" action="ppaction://hlinksldjump"/>
          </p:cNvPr>
          <p:cNvSpPr/>
          <p:nvPr/>
        </p:nvSpPr>
        <p:spPr>
          <a:xfrm>
            <a:off x="5786446" y="435769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18" name="Прямоугольник с двумя скругленными противолежащими углами 117">
            <a:hlinkClick r:id="rId17" action="ppaction://hlinksldjump"/>
          </p:cNvPr>
          <p:cNvSpPr/>
          <p:nvPr/>
        </p:nvSpPr>
        <p:spPr>
          <a:xfrm>
            <a:off x="7072330" y="435769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27" name="Прямоугольник с двумя скругленными противолежащими углами 126">
            <a:hlinkClick r:id="" action="ppaction://hlinkshowjump?jump=lastslide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Выход</a:t>
            </a:r>
          </a:p>
        </p:txBody>
      </p:sp>
      <p:pic>
        <p:nvPicPr>
          <p:cNvPr id="31746" name="Picture 2" descr="Петр 1 на верфи картина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14282" y="0"/>
            <a:ext cx="2071702" cy="164872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43050"/>
            <a:ext cx="8031318" cy="2071702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Петр I совершил путешествие за границы своего царства. Так называемое Великое посольство посетило Ригу, Кёнигсберг, Бранденбург, Голландию, Англию и Австрию. Когда оно состоялось?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71688" y="357188"/>
            <a:ext cx="5643562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ea typeface="+mj-ea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Великое Посольство</a:t>
            </a:r>
            <a:r>
              <a:rPr lang="en-US" sz="3200" b="1" i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43188" y="3929063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320040" indent="-320040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марта 1697-25 августа 1698 г.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43050"/>
            <a:ext cx="8031318" cy="2071702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историческое событие главным образом повлияло на порядок подачи блюд во время приема пищи в России (в великосветских кругах). Назовите это событие и дату, когда оно произошло.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71688" y="357188"/>
            <a:ext cx="5643562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Великое Посольство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555777" y="3929063"/>
            <a:ext cx="6118324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320040" indent="-320040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Торжественный въезд посольства в Амстердам, 16 августа 1697 г.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1340768"/>
            <a:ext cx="8031318" cy="2304256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Без этого продукта невозможно представить настоящий Новый год. Но не каждый знает, что он был ввезен в Россию и появился на столах знати после значимой встречи – великолепного обеда Петра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Вильгельмом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Назовите город, в котором встретились монархи и дату этого события.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071688" y="357188"/>
            <a:ext cx="5643562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Великое Посольство</a:t>
            </a:r>
            <a:r>
              <a:rPr lang="ru-RU" sz="3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43174" y="3929066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Утрехт, 11 сентября (9 ноября) 1697 г.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714488"/>
            <a:ext cx="8031318" cy="2000264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/>
          </a:bodyPr>
          <a:lstStyle/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11 июля 1698 г. в Вене состоялось грандиозное празднество 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Wirtschaft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». Что это за празднество и какое последствие оно имело для России?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endParaRPr lang="ru-RU" sz="3400" b="1" dirty="0" smtClean="0">
              <a:solidFill>
                <a:srgbClr val="C00000"/>
              </a:solidFill>
              <a:cs typeface="Arial" pitchFamily="34" charset="0"/>
            </a:endParaRPr>
          </a:p>
          <a:p>
            <a:pPr marL="320040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endParaRPr lang="ru-RU" sz="3400" b="1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71688" y="357188"/>
            <a:ext cx="5643562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Великое Посольство</a:t>
            </a:r>
            <a:r>
              <a:rPr lang="ru-RU" sz="32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43188" y="3929063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sz="3200" b="1" dirty="0">
              <a:solidFill>
                <a:srgbClr val="C00000"/>
              </a:solidFill>
              <a:latin typeface="+mn-lt"/>
              <a:cs typeface="+mn-cs"/>
            </a:endParaRPr>
          </a:p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Это костюмированный бал; костюмированный балы (с масками) устраивались по случаю значительных побед в войне, спуску кораблей на воду и т. д.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714489"/>
            <a:ext cx="8176422" cy="2120828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Царь встретился в Голландии с кузнецом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Кистом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 попробовал … . Позже, это простое блюдо вошло в меню не только высших слоев в России, но и в кухню податных сословий (крестьян, горожан). Назовите это блюдо.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786710" y="6286520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857356" y="500042"/>
            <a:ext cx="5643563" cy="50004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ea typeface="+mj-ea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Занимательные вопросы: блюда русской кухни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43188" y="3929063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320040" indent="-320040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Бутерброд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43050"/>
            <a:ext cx="8031318" cy="1928826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 marL="320040" indent="-320040" eaLnBrk="1" fontAlgn="auto" hangingPunct="1">
              <a:spcAft>
                <a:spcPts val="0"/>
              </a:spcAft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Венский … . Представляет собой кондитерское изделие в виде рулета из тонко раскатанного теста с яблочной начинкой. В переводе - «вихрь, воронка». Это блюдо стало появляться в кухне высших сословий при Петре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Что это за блюдо?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500042"/>
            <a:ext cx="5643563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Раздел:</a:t>
            </a:r>
            <a:r>
              <a:rPr lang="ru-RU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Занимательные вопросы: блюда русской кухни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643188" y="3929063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320040" indent="-320040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sz="2100" b="1" dirty="0">
              <a:solidFill>
                <a:srgbClr val="C00000"/>
              </a:solidFill>
              <a:latin typeface="+mn-lt"/>
              <a:cs typeface="+mn-cs"/>
            </a:endParaRPr>
          </a:p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Штрудель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500174"/>
            <a:ext cx="8031318" cy="2071702"/>
          </a:xfrm>
          <a:solidFill>
            <a:schemeClr val="accent2">
              <a:lumMod val="60000"/>
              <a:lumOff val="40000"/>
            </a:schemeClr>
          </a:solidFill>
          <a:ln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Петр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побывав в Голландии в гостях у Николая Витсена, попробовал этот напиток и полюбил его. Укажите, что это за напиток, а также последствие его появления в России.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4572008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7858180" y="6357958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0750"/>
            <a:ext cx="571500" cy="214313"/>
          </a:xfrm>
          <a:prstGeom prst="rect">
            <a:avLst/>
          </a:prstGeom>
          <a:solidFill>
            <a:srgbClr val="CC6600">
              <a:alpha val="87000"/>
            </a:srgb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6000750"/>
            <a:ext cx="8572500" cy="214313"/>
          </a:xfrm>
          <a:prstGeom prst="rect">
            <a:avLst/>
          </a:prstGeom>
          <a:solidFill>
            <a:schemeClr val="accent1">
              <a:lumMod val="75000"/>
              <a:alpha val="78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857356" y="428604"/>
            <a:ext cx="5643563" cy="500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Занимательные вопросы: блюда русской кухни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555776" y="3789040"/>
            <a:ext cx="5959475" cy="1857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Кофе;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кофе пришелся по вкусу в великосветской среде и позже широко распространился в России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бычная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3912</TotalTime>
  <Words>949</Words>
  <Application>Microsoft Office PowerPoint</Application>
  <PresentationFormat>Экран (4:3)</PresentationFormat>
  <Paragraphs>161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Times New Roman</vt:lpstr>
      <vt:lpstr>Tw Cen MT</vt:lpstr>
      <vt:lpstr>Wingdings</vt:lpstr>
      <vt:lpstr>Wingdings 2</vt:lpstr>
      <vt:lpstr>Обычная</vt:lpstr>
      <vt:lpstr>Презентация PowerPoint</vt:lpstr>
      <vt:lpstr>Интерактивная игра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безопасность и мы</dc:title>
  <dc:creator>Вера</dc:creator>
  <cp:lastModifiedBy>Пользователь</cp:lastModifiedBy>
  <cp:revision>462</cp:revision>
  <dcterms:modified xsi:type="dcterms:W3CDTF">2024-03-15T18:01:44Z</dcterms:modified>
</cp:coreProperties>
</file>