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72" r:id="rId6"/>
    <p:sldId id="284" r:id="rId7"/>
    <p:sldId id="268" r:id="rId8"/>
    <p:sldId id="269" r:id="rId9"/>
    <p:sldId id="274" r:id="rId10"/>
    <p:sldId id="275" r:id="rId11"/>
    <p:sldId id="276" r:id="rId12"/>
    <p:sldId id="270" r:id="rId13"/>
    <p:sldId id="278" r:id="rId14"/>
    <p:sldId id="280" r:id="rId15"/>
    <p:sldId id="281" r:id="rId16"/>
    <p:sldId id="282" r:id="rId17"/>
    <p:sldId id="283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my.mail.ru/mail/gayas56/video/_vanswers/2194.html?from=videoplayer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youtube.com/watch?v=kiq4eotOPqU&amp;t=4s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from=tabbar&amp;img_url=https://school-9.murm.eduru.ru/media/2022/11/16/1285958735/Bezy_myanny_j.png&amp;lr=141339&amp;pos=17&amp;rpt=simage&amp;text=%D1%84%D0%BB%D0%B0%D0%B3%20%D1%81%D0%B8%D0%BC%D0%B2%D0%BE%D0%BB%20%D0%B4%D0%BD%D1%8F%20%D0%B7%D0%B0%D1%89%D0%B8%D1%82%D1%8B%20%D0%B4%D0%B5%D1%82%D0%B5%D0%B9" TargetMode="External"/><Relationship Id="rId13" Type="http://schemas.openxmlformats.org/officeDocument/2006/relationships/hyperlink" Target="https://mp3black.ru/?song=%D0%9C%D1%83%D0%B7%D1%8B%D0%BA%D0%B0%D0%BB%D1%8C%D0%BD%D0%B0%D1%8F+%D0%B8%D0%B3%D1%80%D0%B0+(%D1%87%D0%B0%D1%81%D1%82%D0%B8+%D1%82%D0%B5%D0%BB%D0%B0)+%E2%80%93+%D0%A2%D0%B0%D0%BD%D0%B5%D1%86+%D0%B4%D1%80%D1%83%D0%B6%D0%B1%D1%8B+%D1%81+%D1%83%D1%81%D0%BA%D0%BE%D1%80%D0%B5%D0%BD%D0%B8%D0%B5%D0%BC" TargetMode="External"/><Relationship Id="rId3" Type="http://schemas.openxmlformats.org/officeDocument/2006/relationships/hyperlink" Target="https://pozdravok.com/scenarii/konkursy/zagadki-pro/leto/" TargetMode="External"/><Relationship Id="rId7" Type="http://schemas.openxmlformats.org/officeDocument/2006/relationships/hyperlink" Target="https://2karandasha.ru/zagadki-dlya-detey/pro-cveta/zelenyy" TargetMode="External"/><Relationship Id="rId12" Type="http://schemas.openxmlformats.org/officeDocument/2006/relationships/hyperlink" Target="https://nsportal.ru/detskiy-sad/zdorovyy-obraz-zhizni/2024/02/14/kartoteka-podvizhnyh-igr" TargetMode="External"/><Relationship Id="rId2" Type="http://schemas.openxmlformats.org/officeDocument/2006/relationships/hyperlink" Target="https://raskrasdetstvo.com/upload/resize_cache/iblock/2a4/500_500_1/2a448f0e444d7ba41539c3b1b6b34ff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2karandasha.ru/zagadki-dlya-detey/pro-geometricheskie-figury/pro-pryamougolnik?ysclid=lx70szhvx1491323034" TargetMode="External"/><Relationship Id="rId11" Type="http://schemas.openxmlformats.org/officeDocument/2006/relationships/hyperlink" Target="https://reallanguage.club/pogovorki-o-druzhbe/" TargetMode="External"/><Relationship Id="rId5" Type="http://schemas.openxmlformats.org/officeDocument/2006/relationships/hyperlink" Target="https://gas-kvas.com/uploads/posts/2023-02/1676626053_gas-kvas-com-p-letnii-risunok-dlya-detei-v-detskom-sadu-5.jpg" TargetMode="External"/><Relationship Id="rId10" Type="http://schemas.openxmlformats.org/officeDocument/2006/relationships/hyperlink" Target="https://multiurok.ru/files/poslovitsy-o-druzhbe.html?ysclid=lxas4xtgfs741975759" TargetMode="External"/><Relationship Id="rId4" Type="http://schemas.openxmlformats.org/officeDocument/2006/relationships/hyperlink" Target="https://my.mail.ru/mail/gayas56/video/_vanswers/2194.html?from=videoplayer" TargetMode="External"/><Relationship Id="rId9" Type="http://schemas.openxmlformats.org/officeDocument/2006/relationships/hyperlink" Target="https://nsportal.ru/detskiy-sad/regionalnyy-komponent/2015/11/24/prakticheskoe-posobie-sbornik-podvizhnyh-igr-rybaki-i" TargetMode="External"/><Relationship Id="rId14" Type="http://schemas.openxmlformats.org/officeDocument/2006/relationships/hyperlink" Target="https://www.youtube.com/watch?v=kiq4eotOPq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4941168"/>
            <a:ext cx="3744416" cy="122413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классов: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Абрамян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Асмик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Сениковна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3995936" y="908720"/>
            <a:ext cx="4392488" cy="2160240"/>
          </a:xfrm>
          <a:prstGeom prst="cloudCallou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РЕБЯТА, ДАВАЙТЕ ЖИТЬ ДРУЖНО!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Герои мультиков Леополь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4511935" cy="37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0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840760" cy="1143000"/>
          </a:xfrm>
        </p:spPr>
        <p:txBody>
          <a:bodyPr/>
          <a:lstStyle/>
          <a:p>
            <a:r>
              <a:rPr lang="ru-RU" sz="4000" dirty="0" smtClean="0"/>
              <a:t>Игра «Собери пословицу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700808"/>
            <a:ext cx="7272808" cy="3960440"/>
          </a:xfrm>
        </p:spPr>
        <p:txBody>
          <a:bodyPr>
            <a:normAutofit fontScale="92500"/>
          </a:bodyPr>
          <a:lstStyle/>
          <a:p>
            <a:pPr lvl="0"/>
            <a:r>
              <a:rPr lang="ru-RU" sz="2600" dirty="0"/>
              <a:t>Не имей сто рублей, а имей … </a:t>
            </a:r>
            <a:r>
              <a:rPr lang="ru-RU" sz="2600" dirty="0" smtClean="0"/>
              <a:t>сто рублей.</a:t>
            </a:r>
            <a:endParaRPr lang="ru-RU" sz="2600" dirty="0"/>
          </a:p>
          <a:p>
            <a:pPr lvl="0"/>
            <a:r>
              <a:rPr lang="ru-RU" sz="2600" dirty="0"/>
              <a:t>Человек без друзей, что дерево </a:t>
            </a:r>
            <a:r>
              <a:rPr lang="ru-RU" sz="2600" dirty="0" smtClean="0"/>
              <a:t>… без корней.</a:t>
            </a:r>
            <a:endParaRPr lang="ru-RU" sz="2600" dirty="0"/>
          </a:p>
          <a:p>
            <a:pPr lvl="0"/>
            <a:r>
              <a:rPr lang="ru-RU" sz="2600" dirty="0"/>
              <a:t>Друга ищи, а найдёшь </a:t>
            </a:r>
            <a:r>
              <a:rPr lang="ru-RU" sz="2600" dirty="0" smtClean="0"/>
              <a:t>… береги</a:t>
            </a:r>
            <a:endParaRPr lang="ru-RU" sz="2600" dirty="0"/>
          </a:p>
          <a:p>
            <a:pPr lvl="0"/>
            <a:r>
              <a:rPr lang="ru-RU" sz="2600" dirty="0"/>
              <a:t>Дерево живёт корнями, а человек </a:t>
            </a:r>
            <a:r>
              <a:rPr lang="ru-RU" sz="2600" dirty="0" smtClean="0"/>
              <a:t>… друзьями.</a:t>
            </a:r>
            <a:endParaRPr lang="ru-RU" sz="2600" dirty="0"/>
          </a:p>
          <a:p>
            <a:pPr lvl="0"/>
            <a:r>
              <a:rPr lang="ru-RU" sz="2600" dirty="0"/>
              <a:t>Старый друг лучше </a:t>
            </a:r>
            <a:r>
              <a:rPr lang="ru-RU" sz="2600" dirty="0" smtClean="0"/>
              <a:t>… новых двух.</a:t>
            </a:r>
            <a:endParaRPr lang="ru-RU" sz="2600" dirty="0"/>
          </a:p>
          <a:p>
            <a:pPr lvl="0"/>
            <a:r>
              <a:rPr lang="ru-RU" sz="2600" dirty="0"/>
              <a:t>Друг познаётся </a:t>
            </a:r>
            <a:r>
              <a:rPr lang="ru-RU" sz="2600" dirty="0" smtClean="0"/>
              <a:t>… в беде.</a:t>
            </a:r>
            <a:endParaRPr lang="ru-RU" sz="2600" dirty="0"/>
          </a:p>
          <a:p>
            <a:pPr lvl="0"/>
            <a:r>
              <a:rPr lang="ru-RU" sz="2600" dirty="0"/>
              <a:t>Для дружбы нет </a:t>
            </a:r>
            <a:r>
              <a:rPr lang="ru-RU" sz="2600" dirty="0" smtClean="0"/>
              <a:t>… расстояний.</a:t>
            </a:r>
            <a:endParaRPr lang="ru-RU" sz="2600" dirty="0"/>
          </a:p>
          <a:p>
            <a:pPr lvl="0"/>
            <a:r>
              <a:rPr lang="ru-RU" sz="2600" dirty="0"/>
              <a:t>Добрый друг лучше </a:t>
            </a:r>
            <a:r>
              <a:rPr lang="ru-RU" sz="2600" dirty="0" smtClean="0"/>
              <a:t>… ста родственников.</a:t>
            </a:r>
            <a:endParaRPr lang="ru-RU" sz="2600" dirty="0"/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9" t="-10239" r="11086" b="10239"/>
          <a:stretch/>
        </p:blipFill>
        <p:spPr bwMode="auto">
          <a:xfrm>
            <a:off x="7164288" y="3507101"/>
            <a:ext cx="2256603" cy="335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02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512511" cy="1143000"/>
          </a:xfrm>
        </p:spPr>
        <p:txBody>
          <a:bodyPr/>
          <a:lstStyle/>
          <a:p>
            <a:r>
              <a:rPr lang="ru-RU" dirty="0"/>
              <a:t>Поговорки о дружбе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700808"/>
            <a:ext cx="7056784" cy="3816424"/>
          </a:xfrm>
        </p:spPr>
        <p:txBody>
          <a:bodyPr>
            <a:normAutofit fontScale="92500"/>
          </a:bodyPr>
          <a:lstStyle/>
          <a:p>
            <a:pPr lvl="0"/>
            <a:r>
              <a:rPr lang="ru-RU" sz="2600" dirty="0"/>
              <a:t>Новых друзей наживай, а старых не забывай! </a:t>
            </a:r>
            <a:endParaRPr lang="ru-RU" sz="2600" dirty="0" smtClean="0"/>
          </a:p>
          <a:p>
            <a:pPr lvl="0"/>
            <a:r>
              <a:rPr lang="ru-RU" sz="2600" dirty="0" smtClean="0"/>
              <a:t>Дружба - дружбой, а служба – службой.  </a:t>
            </a:r>
          </a:p>
          <a:p>
            <a:pPr lvl="0"/>
            <a:r>
              <a:rPr lang="ru-RU" sz="2600" dirty="0" smtClean="0"/>
              <a:t>Человек без друзей, что птица без крыльев. </a:t>
            </a:r>
          </a:p>
          <a:p>
            <a:pPr lvl="0"/>
            <a:r>
              <a:rPr lang="ru-RU" sz="2600" dirty="0" smtClean="0"/>
              <a:t>Дружба - как стекло, разобьешь, не сложишь. </a:t>
            </a:r>
          </a:p>
          <a:p>
            <a:pPr lvl="0"/>
            <a:r>
              <a:rPr lang="ru-RU" sz="2600" dirty="0" smtClean="0"/>
              <a:t>Дружба </a:t>
            </a:r>
            <a:r>
              <a:rPr lang="ru-RU" sz="2600" dirty="0"/>
              <a:t>от </a:t>
            </a:r>
            <a:r>
              <a:rPr lang="ru-RU" sz="2600" dirty="0" smtClean="0"/>
              <a:t>не дружбы </a:t>
            </a:r>
            <a:r>
              <a:rPr lang="ru-RU" sz="2600" dirty="0"/>
              <a:t>близко живёт. </a:t>
            </a:r>
          </a:p>
          <a:p>
            <a:pPr lvl="0"/>
            <a:r>
              <a:rPr lang="ru-RU" sz="2600" dirty="0"/>
              <a:t>Сам пропадай, а друга из беды выручай. </a:t>
            </a:r>
          </a:p>
          <a:p>
            <a:pPr lvl="0"/>
            <a:r>
              <a:rPr lang="ru-RU" sz="2600" dirty="0"/>
              <a:t>Короткий счёт, длинная дружба. </a:t>
            </a:r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534905"/>
            <a:ext cx="2255837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57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8937" y="476672"/>
            <a:ext cx="6767968" cy="100811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«Лови – бросай»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2500093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6" t="9454" r="9392" b="7600"/>
          <a:stretch/>
        </p:blipFill>
        <p:spPr bwMode="auto">
          <a:xfrm>
            <a:off x="1763688" y="1549100"/>
            <a:ext cx="6372000" cy="3950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861048"/>
            <a:ext cx="2537466" cy="2783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752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08912" cy="2448272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Весёлая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Котом Леопольдом и его друзьями.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«Танец дружбы»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7" name="Picture 3" descr="C:\Users\Acer\Downloads\Remove-bg.ai_171847498399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7" t="44902" r="31667" b="6945"/>
          <a:stretch/>
        </p:blipFill>
        <p:spPr bwMode="auto">
          <a:xfrm>
            <a:off x="2771800" y="2780928"/>
            <a:ext cx="4320480" cy="353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9" t="-10239" r="11086" b="10239"/>
          <a:stretch/>
        </p:blipFill>
        <p:spPr bwMode="auto">
          <a:xfrm flipH="1">
            <a:off x="-2" y="3062850"/>
            <a:ext cx="2555777" cy="3795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253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304599" cy="1512168"/>
          </a:xfrm>
        </p:spPr>
        <p:txBody>
          <a:bodyPr/>
          <a:lstStyle/>
          <a:p>
            <a:pPr algn="ctr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«Ребята, давайте жить дружно!»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4008" y="3382464"/>
            <a:ext cx="3888432" cy="25668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  <a:hlinkClick r:id="rId2"/>
              </a:rPr>
              <a:t>Ребята давайте жить дружно! из мф Кот Леопольд – смотреть видео онлайн в Моем Мире |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Гаяс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hlinkClick r:id="rId2"/>
              </a:rPr>
              <a:t>Хисматуллин (mail.ru)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3925887" cy="474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74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39777"/>
            <a:ext cx="6512511" cy="1143000"/>
          </a:xfrm>
        </p:spPr>
        <p:txBody>
          <a:bodyPr/>
          <a:lstStyle/>
          <a:p>
            <a:r>
              <a:rPr lang="ru-RU" dirty="0" smtClean="0"/>
              <a:t>Цветок дружбы</a:t>
            </a:r>
            <a:endParaRPr lang="ru-RU" dirty="0"/>
          </a:p>
        </p:txBody>
      </p:sp>
      <p:pic>
        <p:nvPicPr>
          <p:cNvPr id="2056" name="Picture 8" descr="C:\Users\Acer\Downloads\88bd29db5aebc6d669039445eb347a25-transformed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646" y="1642136"/>
            <a:ext cx="612068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3714523">
            <a:off x="3211258" y="2627795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Быть </a:t>
            </a:r>
            <a:r>
              <a:rPr lang="ru-RU" dirty="0" smtClean="0"/>
              <a:t>честным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rot="16976067">
            <a:off x="4354130" y="2236138"/>
            <a:ext cx="1836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Делиться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помогать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19657765">
            <a:off x="5437561" y="2842740"/>
            <a:ext cx="1839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Уважать и поддерживать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rot="439064">
            <a:off x="5806031" y="4026788"/>
            <a:ext cx="196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Радоваться </a:t>
            </a:r>
            <a:r>
              <a:rPr lang="ru-RU" dirty="0" smtClean="0"/>
              <a:t>успехам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1887072">
            <a:off x="5448258" y="5054830"/>
            <a:ext cx="2273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Слушать и понимать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5098810">
            <a:off x="4210892" y="5552701"/>
            <a:ext cx="1915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 выдавать </a:t>
            </a:r>
            <a:r>
              <a:rPr lang="ru-RU" dirty="0" smtClean="0"/>
              <a:t>секреты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 rot="7468078">
            <a:off x="2999499" y="5313415"/>
            <a:ext cx="182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Быть постоянным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 rot="1321349">
            <a:off x="2320896" y="3342152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Не ябедничать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rot="20738564">
            <a:off x="2290318" y="4543408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Идти на уступки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205695" y="3985900"/>
            <a:ext cx="1564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Дружба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2869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3" y="620688"/>
            <a:ext cx="5112569" cy="1152128"/>
          </a:xfrm>
        </p:spPr>
        <p:txBody>
          <a:bodyPr/>
          <a:lstStyle/>
          <a:p>
            <a:pPr algn="ctr"/>
            <a:r>
              <a:rPr lang="ru-RU" dirty="0" smtClean="0"/>
              <a:t>«Про дружбу»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916832"/>
            <a:ext cx="7488832" cy="4608512"/>
          </a:xfrm>
        </p:spPr>
        <p:txBody>
          <a:bodyPr>
            <a:normAutofit/>
          </a:bodyPr>
          <a:lstStyle/>
          <a:p>
            <a:r>
              <a:rPr lang="ru-RU" sz="2800" dirty="0"/>
              <a:t>Дружит с солнцем ветерок,</a:t>
            </a:r>
            <a:br>
              <a:rPr lang="ru-RU" sz="2800" dirty="0"/>
            </a:br>
            <a:r>
              <a:rPr lang="ru-RU" sz="2800" dirty="0"/>
              <a:t>А роса – с травою.</a:t>
            </a:r>
            <a:br>
              <a:rPr lang="ru-RU" sz="2800" dirty="0"/>
            </a:br>
            <a:r>
              <a:rPr lang="ru-RU" sz="2800" dirty="0"/>
              <a:t>Дружит с бабочкой цветок,</a:t>
            </a:r>
            <a:br>
              <a:rPr lang="ru-RU" sz="2800" dirty="0"/>
            </a:br>
            <a:r>
              <a:rPr lang="ru-RU" sz="2800" dirty="0"/>
              <a:t>Дружим мы с </a:t>
            </a:r>
            <a:r>
              <a:rPr lang="ru-RU" sz="2800" dirty="0" smtClean="0"/>
              <a:t>тобою.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smtClean="0"/>
              <a:t>  Всё с друзьями пополам</a:t>
            </a:r>
            <a:br>
              <a:rPr lang="ru-RU" sz="2800" dirty="0" smtClean="0"/>
            </a:br>
            <a:r>
              <a:rPr lang="ru-RU" sz="2800" dirty="0" smtClean="0"/>
              <a:t>  Поделить мы рады!</a:t>
            </a:r>
            <a:br>
              <a:rPr lang="ru-RU" sz="2800" dirty="0" smtClean="0"/>
            </a:br>
            <a:r>
              <a:rPr lang="ru-RU" sz="2800" dirty="0" smtClean="0"/>
              <a:t>  Только ссориться друзьям</a:t>
            </a:r>
            <a:br>
              <a:rPr lang="ru-RU" sz="2800" dirty="0" smtClean="0"/>
            </a:br>
            <a:r>
              <a:rPr lang="ru-RU" sz="2800" dirty="0" smtClean="0"/>
              <a:t>  Никогда не надо</a:t>
            </a:r>
            <a:r>
              <a:rPr lang="ru-RU" sz="2800" dirty="0" smtClean="0"/>
              <a:t>!                    Ю.С. </a:t>
            </a:r>
            <a:r>
              <a:rPr lang="ru-RU" sz="2800" dirty="0" err="1" smtClean="0"/>
              <a:t>Энтин</a:t>
            </a:r>
            <a:r>
              <a:rPr lang="ru-RU" sz="2800" dirty="0" smtClean="0"/>
              <a:t>                                 </a:t>
            </a:r>
            <a:endParaRPr lang="ru-RU" sz="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030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2869" y="3356992"/>
            <a:ext cx="4681619" cy="374441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hlinkClick r:id="rId2"/>
              </a:rPr>
              <a:t>Песня</a:t>
            </a:r>
          </a:p>
          <a:p>
            <a:pPr marL="4572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hlinkClick r:id="rId2"/>
              </a:rPr>
              <a:t>«Если с другом выше в путь»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03848" y="404664"/>
            <a:ext cx="4896544" cy="1944067"/>
          </a:xfrm>
          <a:prstGeom prst="cloudCallou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6" y="2178000"/>
            <a:ext cx="4267093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885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23528" y="188639"/>
            <a:ext cx="8568952" cy="6509139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Список литературы и интернет ресурсов:</a:t>
            </a:r>
          </a:p>
          <a:p>
            <a:r>
              <a:rPr lang="ru-RU" sz="1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2a448f0e444d7ba41539c3b1b6b34ff4.jpg (500×419) (raskrasdetstvo.com)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Загадки про лето (pozdravok.com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)</a:t>
            </a:r>
            <a:endParaRPr lang="ru-RU" sz="16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Ребята давайте жить дружно! из мф Кот Леопольд – смотреть видео онлайн в Моем Мире |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Гаяс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 Хисматуллин (mail.ru)</a:t>
            </a:r>
            <a:endParaRPr lang="ru-RU" sz="16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1676626053_gas-kvas-com-p-letnii-risunok-dlya-detei-v-detskom-sadu-5.jpg (1280×720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)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Загадки про прямоугольник для детей (2karandasha.ru)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Загадки про зеленый цвет (30+ загадок) (2karandasha.ru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)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флаг символ дня защиты детей: 2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тыс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 изображений найдено в Яндекс Картинках (yandex.ru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)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практическое пособие "сборник подвижных игр "рыбаки и рыбки" | Учебно-методический материал (старшая, подготовительная группа) на тему: | Образовательная социальная сеть (nsportal.ru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)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hlinkClick r:id="rId10"/>
              </a:rPr>
              <a:t>Пословицы о дружбе (</a:t>
            </a:r>
            <a:r>
              <a:rPr lang="en-US" sz="1600" b="1" dirty="0">
                <a:hlinkClick r:id="rId10"/>
              </a:rPr>
              <a:t>multiurok.ru</a:t>
            </a:r>
            <a:r>
              <a:rPr lang="en-US" sz="1600" b="1" dirty="0" smtClean="0">
                <a:hlinkClick r:id="rId10"/>
              </a:rPr>
              <a:t>)</a:t>
            </a:r>
            <a:endParaRPr lang="ru-RU" sz="1600" b="1" dirty="0" smtClean="0"/>
          </a:p>
          <a:p>
            <a:r>
              <a:rPr lang="ru-RU" sz="1600" b="1" dirty="0">
                <a:hlinkClick r:id="rId11"/>
              </a:rPr>
              <a:t>Поговорки о дружбе (</a:t>
            </a:r>
            <a:r>
              <a:rPr lang="en-US" sz="1600" b="1" dirty="0" err="1">
                <a:hlinkClick r:id="rId11"/>
              </a:rPr>
              <a:t>reallanguage.club</a:t>
            </a:r>
            <a:r>
              <a:rPr lang="en-US" sz="1600" b="1" dirty="0">
                <a:hlinkClick r:id="rId11"/>
              </a:rPr>
              <a:t>)</a:t>
            </a:r>
            <a:endParaRPr lang="ru-RU" sz="1600" b="1" dirty="0" smtClean="0"/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картотека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подвижных игр | Презентация: | Образовательная социальная сеть (nsportal.ru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)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hlinkClick r:id="rId13"/>
              </a:rPr>
              <a:t>Музыкальная игра (части тела) – Танец дружбы с ускорением скачать все песни в хорошем качестве (320Kbps) (mp3black.ru</a:t>
            </a:r>
            <a:r>
              <a:rPr lang="ru-RU" sz="1600" b="1" dirty="0" smtClean="0">
                <a:hlinkClick r:id="rId13"/>
              </a:rPr>
              <a:t>)</a:t>
            </a:r>
            <a:endParaRPr lang="ru-RU" sz="1600" b="1" dirty="0" smtClean="0"/>
          </a:p>
          <a:p>
            <a:r>
              <a:rPr lang="ru-RU" sz="1600" b="1" dirty="0">
                <a:hlinkClick r:id="rId14"/>
              </a:rPr>
              <a:t>Песня. Если с другом вышел в путь. </a:t>
            </a:r>
            <a:r>
              <a:rPr lang="ru-RU" sz="1600" b="1" dirty="0" err="1">
                <a:hlinkClick r:id="rId14"/>
              </a:rPr>
              <a:t>В.Шаинский</a:t>
            </a:r>
            <a:r>
              <a:rPr lang="ru-RU" sz="1600" b="1" dirty="0">
                <a:hlinkClick r:id="rId14"/>
              </a:rPr>
              <a:t> (youtube.com)</a:t>
            </a:r>
            <a:endParaRPr lang="ru-RU" sz="1600" b="1" dirty="0"/>
          </a:p>
          <a:p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03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8352928" cy="619268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Цель занятия:</a:t>
            </a:r>
          </a:p>
          <a:p>
            <a:pPr marL="45720" indent="0">
              <a:buNone/>
            </a:pPr>
            <a:r>
              <a:rPr lang="ru-RU" dirty="0" smtClean="0"/>
              <a:t>	 формировать </a:t>
            </a:r>
            <a:r>
              <a:rPr lang="ru-RU" dirty="0"/>
              <a:t>у детей представления о том, что такое дружба и каким должен быть друг;</a:t>
            </a:r>
          </a:p>
          <a:p>
            <a:pPr marL="45720" indent="0">
              <a:buNone/>
            </a:pPr>
            <a:r>
              <a:rPr lang="ru-RU" dirty="0" smtClean="0"/>
              <a:t>	развивать </a:t>
            </a:r>
            <a:r>
              <a:rPr lang="ru-RU" dirty="0"/>
              <a:t>умение дружить и бережно относиться друг к другу;</a:t>
            </a:r>
          </a:p>
          <a:p>
            <a:pPr marL="45720" indent="0">
              <a:buNone/>
            </a:pPr>
            <a:r>
              <a:rPr lang="ru-RU" dirty="0"/>
              <a:t>	</a:t>
            </a:r>
            <a:r>
              <a:rPr lang="ru-RU" dirty="0" smtClean="0"/>
              <a:t>воспитывать </a:t>
            </a:r>
            <a:r>
              <a:rPr lang="ru-RU" dirty="0"/>
              <a:t>у детей добрых и положительных  качеств во благо друзей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Задачи занятия: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dirty="0" smtClean="0"/>
              <a:t>	раскрыть </a:t>
            </a:r>
            <a:r>
              <a:rPr lang="ru-RU" dirty="0"/>
              <a:t>сущность понятия «дружба</a:t>
            </a:r>
            <a:r>
              <a:rPr lang="ru-RU" dirty="0" smtClean="0"/>
              <a:t>»;</a:t>
            </a:r>
          </a:p>
          <a:p>
            <a:pPr marL="45720" indent="0">
              <a:buNone/>
            </a:pPr>
            <a:r>
              <a:rPr lang="ru-RU" dirty="0" smtClean="0"/>
              <a:t>	воспитывать </a:t>
            </a:r>
            <a:r>
              <a:rPr lang="ru-RU" dirty="0"/>
              <a:t>уважение к окружающим;</a:t>
            </a:r>
          </a:p>
          <a:p>
            <a:pPr marL="45720" indent="0">
              <a:buNone/>
            </a:pPr>
            <a:r>
              <a:rPr lang="ru-RU" dirty="0" smtClean="0"/>
              <a:t>	расширить </a:t>
            </a:r>
            <a:r>
              <a:rPr lang="ru-RU" dirty="0"/>
              <a:t>знания детей о друге, о дружбе;</a:t>
            </a:r>
          </a:p>
          <a:p>
            <a:pPr marL="45720" indent="0">
              <a:buNone/>
            </a:pPr>
            <a:r>
              <a:rPr lang="ru-RU" dirty="0" smtClean="0"/>
              <a:t>	формировать </a:t>
            </a:r>
            <a:r>
              <a:rPr lang="ru-RU" dirty="0"/>
              <a:t>нравственные качества </a:t>
            </a:r>
            <a:r>
              <a:rPr lang="ru-RU" dirty="0" smtClean="0"/>
              <a:t>учащихся;</a:t>
            </a:r>
          </a:p>
          <a:p>
            <a:pPr marL="45720" indent="0">
              <a:buNone/>
            </a:pPr>
            <a:r>
              <a:rPr lang="ru-RU" dirty="0"/>
              <a:t>	</a:t>
            </a:r>
            <a:r>
              <a:rPr lang="ru-RU" dirty="0" smtClean="0"/>
              <a:t>умение </a:t>
            </a:r>
            <a:r>
              <a:rPr lang="ru-RU" dirty="0"/>
              <a:t>дружить, беречь дружбу, общаться в коллективе;</a:t>
            </a:r>
          </a:p>
          <a:p>
            <a:pPr marL="45720" indent="0">
              <a:buNone/>
            </a:pPr>
            <a:r>
              <a:rPr lang="ru-RU" dirty="0" smtClean="0"/>
              <a:t>	ознакомить </a:t>
            </a:r>
            <a:r>
              <a:rPr lang="ru-RU" dirty="0"/>
              <a:t>с правилами дружбы;</a:t>
            </a:r>
          </a:p>
          <a:p>
            <a:pPr marL="45720" indent="0">
              <a:buNone/>
            </a:pPr>
            <a:r>
              <a:rPr lang="ru-RU" dirty="0" smtClean="0"/>
              <a:t>способствовать </a:t>
            </a:r>
            <a:r>
              <a:rPr lang="ru-RU" dirty="0"/>
              <a:t>формированию дружного </a:t>
            </a:r>
            <a:r>
              <a:rPr lang="ru-RU" dirty="0" smtClean="0"/>
              <a:t>коллектива.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83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2908" y="188640"/>
            <a:ext cx="3342652" cy="1143000"/>
          </a:xfrm>
        </p:spPr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8288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Объект 3"/>
          <p:cNvSpPr txBox="1">
            <a:spLocks/>
          </p:cNvSpPr>
          <p:nvPr/>
        </p:nvSpPr>
        <p:spPr>
          <a:xfrm>
            <a:off x="4740780" y="1478911"/>
            <a:ext cx="4234439" cy="201622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Пышной зеленью одето,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Знойным солнышком согрето,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 море куплены билеты,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Проведем мы классно... ?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Объект 3"/>
          <p:cNvSpPr txBox="1">
            <a:spLocks/>
          </p:cNvSpPr>
          <p:nvPr/>
        </p:nvSpPr>
        <p:spPr>
          <a:xfrm>
            <a:off x="1475656" y="3750216"/>
            <a:ext cx="6400800" cy="26974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Васильки цветут на поле,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Теплый дождь и солнце вскоре,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Много зелени, цветов,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Слышен запах шашлыков,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Для прогулок нет запрета,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Значит наступило... ?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303033" y="1486425"/>
            <a:ext cx="4234439" cy="201622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0"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идет после весны,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Теплым делает нам сны.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Обещает нам секреты,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Ну, конечно, это... ? 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51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5229200"/>
            <a:ext cx="2202647" cy="1150064"/>
          </a:xfrm>
        </p:spPr>
        <p:txBody>
          <a:bodyPr/>
          <a:lstStyle/>
          <a:p>
            <a:r>
              <a:rPr lang="ru-RU" dirty="0" smtClean="0"/>
              <a:t>ЛЕТО</a:t>
            </a:r>
            <a:endParaRPr lang="ru-RU" dirty="0"/>
          </a:p>
        </p:txBody>
      </p:sp>
      <p:pic>
        <p:nvPicPr>
          <p:cNvPr id="7" name="Picture 2" descr="Picture background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93688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6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512511" cy="1143000"/>
          </a:xfrm>
        </p:spPr>
        <p:txBody>
          <a:bodyPr/>
          <a:lstStyle/>
          <a:p>
            <a:pPr algn="ctr"/>
            <a:r>
              <a:rPr lang="ru-RU" dirty="0" smtClean="0"/>
              <a:t>Кот Леопольд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1556792"/>
            <a:ext cx="6400800" cy="448283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683" y="1340768"/>
            <a:ext cx="5035565" cy="552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7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170" y="1370886"/>
            <a:ext cx="2880320" cy="1557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https://pic.rutubelist.ru/video/53/67/536707b23628b53ac062bc7e253d9a1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474" y="4438350"/>
            <a:ext cx="2883994" cy="156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865" y="764704"/>
            <a:ext cx="5801611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Clr>
                <a:srgbClr val="C00000"/>
              </a:buClr>
              <a:buFont typeface="Times New Roman" pitchFamily="18" charset="0"/>
              <a:buChar char="*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Растянули мы квадрат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 представили на взгляд,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На кого он стал похожим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Или с чем- то очень схожим? 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Не кирпич, не треугольник-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Стал квадрат….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2610" y="4236362"/>
            <a:ext cx="5419753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buClr>
                <a:srgbClr val="C00000"/>
              </a:buClr>
              <a:buFont typeface="Trebuchet MS" pitchFamily="34" charset="0"/>
              <a:buChar char="*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Когда загорелся этот свет,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Препятствий, значит, движению нет!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Сказал мне светофор: «Иди!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Счастливого тебе пути».</a:t>
            </a:r>
          </a:p>
          <a:p>
            <a:pPr marL="342900" lvl="0" indent="-342900">
              <a:buClr>
                <a:srgbClr val="C00000"/>
              </a:buClr>
              <a:buFont typeface="Times New Roman" pitchFamily="18" charset="0"/>
              <a:buChar char="*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17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188640"/>
            <a:ext cx="8568952" cy="1008112"/>
          </a:xfrm>
        </p:spPr>
        <p:txBody>
          <a:bodyPr/>
          <a:lstStyle/>
          <a:p>
            <a:pPr algn="ctr"/>
            <a:r>
              <a:rPr lang="ru-RU" sz="3600" dirty="0"/>
              <a:t>Зелёный </a:t>
            </a:r>
            <a:r>
              <a:rPr lang="ru-RU" sz="3600" dirty="0" smtClean="0"/>
              <a:t>прямоугольник</a:t>
            </a:r>
            <a:br>
              <a:rPr lang="ru-RU" sz="3600" dirty="0" smtClean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963" y="2348880"/>
            <a:ext cx="5788634" cy="41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05454" y="836712"/>
            <a:ext cx="8568952" cy="100811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dirty="0" smtClean="0"/>
              <a:t>Планета Земля</a:t>
            </a:r>
            <a:br>
              <a:rPr lang="ru-RU" sz="36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05454" y="1556792"/>
            <a:ext cx="8568952" cy="100811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dirty="0" smtClean="0"/>
              <a:t>Фигуры детей</a:t>
            </a:r>
            <a:br>
              <a:rPr lang="ru-RU" sz="36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02430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39"/>
            <a:ext cx="8784975" cy="6487549"/>
          </a:xfrm>
        </p:spPr>
        <p:txBody>
          <a:bodyPr/>
          <a:lstStyle/>
          <a:p>
            <a:pPr algn="l"/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Зелёный 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цвет  </a:t>
            </a:r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символизирует рост, 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гармонию, свежесть, плодородие, чистоту</a:t>
            </a:r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Планета - общий дом для  детей.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Пять разноцветные фигурки, разных рас и национальностей, 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с подтянутыми друг друга 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руками вокруг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планеты – терпимость, 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разнообразие,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единство и дружбу. 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7" t="5970" r="12237" b="2720"/>
          <a:stretch/>
        </p:blipFill>
        <p:spPr bwMode="auto">
          <a:xfrm>
            <a:off x="5940148" y="3092039"/>
            <a:ext cx="3245659" cy="39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88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5432391" cy="1143000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Игра «Рыболов»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8" t="14752" r="6985" b="7560"/>
          <a:stretch/>
        </p:blipFill>
        <p:spPr bwMode="auto">
          <a:xfrm>
            <a:off x="2555776" y="2060848"/>
            <a:ext cx="5714341" cy="43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66" y="3933056"/>
            <a:ext cx="2232025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628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6773</TotalTime>
  <Words>490</Words>
  <Application>Microsoft Office PowerPoint</Application>
  <PresentationFormat>Экран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Подготовила  учитель начальных классов: Абрамян Асмик Сениковна </vt:lpstr>
      <vt:lpstr>Презентация PowerPoint</vt:lpstr>
      <vt:lpstr>Загадки</vt:lpstr>
      <vt:lpstr>ЛЕТО</vt:lpstr>
      <vt:lpstr>Кот Леопольд</vt:lpstr>
      <vt:lpstr>Презентация PowerPoint</vt:lpstr>
      <vt:lpstr>Зелёный прямоугольник  </vt:lpstr>
      <vt:lpstr>Зелёный цвет  символизирует рост, гармонию, свежесть, плодородие, чистоту.  Планета - общий дом для  детей. Пять разноцветные фигурки, разных рас и национальностей,  с подтянутыми друг друга  руками вокруг планеты – терпимость,  разнообразие, единство и дружбу.    </vt:lpstr>
      <vt:lpstr>Игра «Рыболов»</vt:lpstr>
      <vt:lpstr>Игра «Собери пословицу</vt:lpstr>
      <vt:lpstr>Поговорки о дружбе </vt:lpstr>
      <vt:lpstr>Игра «Лови – бросай»</vt:lpstr>
      <vt:lpstr>Весёлая физминутка с Котом Леопольдом и его друзьями. «Танец дружбы» </vt:lpstr>
      <vt:lpstr>«Ребята, давайте жить дружно!»</vt:lpstr>
      <vt:lpstr>Цветок дружбы</vt:lpstr>
      <vt:lpstr>«Про дружбу»</vt:lpstr>
      <vt:lpstr>Спасибо за внимание 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74</cp:revision>
  <dcterms:created xsi:type="dcterms:W3CDTF">2024-05-27T17:49:10Z</dcterms:created>
  <dcterms:modified xsi:type="dcterms:W3CDTF">2024-06-15T19:17:06Z</dcterms:modified>
</cp:coreProperties>
</file>