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58" r:id="rId4"/>
    <p:sldId id="261" r:id="rId5"/>
    <p:sldId id="262" r:id="rId6"/>
    <p:sldId id="263" r:id="rId7"/>
    <p:sldId id="264" r:id="rId8"/>
    <p:sldId id="268" r:id="rId9"/>
    <p:sldId id="265" r:id="rId10"/>
    <p:sldId id="266" r:id="rId11"/>
    <p:sldId id="267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00"/>
    <a:srgbClr val="3399FF"/>
    <a:srgbClr val="FF0000"/>
    <a:srgbClr val="B0AC00"/>
    <a:srgbClr val="8AAC70"/>
    <a:srgbClr val="93B64E"/>
    <a:srgbClr val="3F5B48"/>
    <a:srgbClr val="00B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Нуклеиновые кислоты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22.09.2011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1931B-0B99-431F-8D21-50004ED6D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Нуклеиновые кислоты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22.09.2011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3D772-CB4E-4E53-B298-964FF73DB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3D729-0C67-4255-9438-70A7C0E60179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6EF0F-2434-4C63-8A57-4DE3251353EE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CED1-9551-41C1-B223-6BCF143389D1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2961-A0A4-4BFA-A78C-8D8E4E92CED2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329F6-4927-423B-93B1-1260DD38D94D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6AE5-32C3-406A-A2C9-CF314A59E2A8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2BB7-F698-4433-89ED-F95786EFAA0A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02BC-0AC3-4CE7-BC13-53B8A9BA1F31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7B68-0E3B-4E3A-807D-3A72905E1617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A542D-79AB-4E4E-AD3E-2A98B2B5364F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DD97-AA3C-4A6B-928A-4B6D9307B5B4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5BA3-CA4A-46F7-901E-6861E0F3D52F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t1.gstatic.com/images?q=tbn:ANd9GcSAfbZGbMn1oOAn7YRmDhiYg54E5Dk5nVVgLAdRmr9-aNLLPP6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ksu.edu.sa/17257/PublishingImages/WatsonJames-CrickFrancis_jpg.jpg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odec.ca/projects/2004/mcgo4s0/public_html/t3/tRNA-structure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ww.evolbiol.ru/v04.jpg" TargetMode="Externa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est.biologii.net/images/fortest/36/v0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097" y="1600200"/>
            <a:ext cx="8813503" cy="1015663"/>
          </a:xfrm>
          <a:prstGeom prst="rect">
            <a:avLst/>
          </a:prstGeom>
          <a:noFill/>
          <a:ln/>
        </p:spPr>
        <p:style>
          <a:lnRef idx="0">
            <a:schemeClr val="accent3"/>
          </a:lnRef>
          <a:fillRef idx="1003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50800">
                  <a:solidFill>
                    <a:srgbClr val="3F5B48"/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</a:rPr>
              <a:t>НУКЛЕИНОВЫЕ КИСЛОТЫ</a:t>
            </a:r>
            <a:endParaRPr lang="ru-RU" sz="6000" b="1" cap="none" spc="0" dirty="0">
              <a:ln w="50800">
                <a:solidFill>
                  <a:srgbClr val="3F5B48"/>
                </a:solidFill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4200" y="3810000"/>
            <a:ext cx="6019800" cy="12192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Мультимедийное приложение к уроку на тему: </a:t>
            </a:r>
          </a:p>
          <a:p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«Нуклеиновые кислоты».</a:t>
            </a:r>
          </a:p>
          <a:p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Автор: учитель химии МОУ «Средняя школа № 2»</a:t>
            </a:r>
          </a:p>
          <a:p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 Миронюк Ирина Владимировна</a:t>
            </a:r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8229600" cy="8683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Генная инженерия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2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990601"/>
            <a:ext cx="27432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6D85-42A4-49DE-B7C3-4BC1CDFED12B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pic>
        <p:nvPicPr>
          <p:cNvPr id="7" name="Рисунок 6" descr="2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1066800"/>
            <a:ext cx="2848466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3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1143000"/>
            <a:ext cx="3706478" cy="2657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3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3429000"/>
            <a:ext cx="2362200" cy="2949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35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3413223"/>
            <a:ext cx="2743200" cy="26827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30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0400" y="3933407"/>
            <a:ext cx="2887174" cy="2162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Управляющая кнопка: возврат 12">
            <a:hlinkClick r:id="rId8" action="ppaction://hlinksldjump" highlightClick="1"/>
          </p:cNvPr>
          <p:cNvSpPr/>
          <p:nvPr/>
        </p:nvSpPr>
        <p:spPr>
          <a:xfrm>
            <a:off x="8839200" y="6553200"/>
            <a:ext cx="304800" cy="304800"/>
          </a:xfrm>
          <a:prstGeom prst="actionButtonReturn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Домашнее задание</a:t>
            </a:r>
            <a:endParaRPr lang="ru-RU" sz="3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ED2AB-1CD9-494A-BD52-4D0162A5F700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16002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66800" y="1752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§18, вопрос 6, </a:t>
            </a:r>
            <a:r>
              <a:rPr lang="ru-RU" sz="3600" smtClean="0"/>
              <a:t>8</a:t>
            </a:r>
            <a:r>
              <a:rPr lang="ru-RU" sz="3600" smtClean="0"/>
              <a:t>, 9 </a:t>
            </a:r>
            <a:r>
              <a:rPr lang="ru-RU" sz="3600" dirty="0" smtClean="0"/>
              <a:t>на стр. 141-142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Список литературы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85800"/>
            <a:ext cx="899160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hlinkClick r:id="rId2"/>
              </a:rPr>
              <a:t>Габриелян О. С. Химия 10 класс. Базовый уровень: учебник для общеобразовательных учреждений. 2007 г.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http://900igr.net/datai/khimija/Primenenie-kisloty/0014-021-Nukleinovye-kisloty.jpg</a:t>
            </a:r>
            <a:r>
              <a:rPr lang="ru-RU" sz="1400" dirty="0" smtClean="0">
                <a:hlinkClick r:id="rId2"/>
              </a:rPr>
              <a:t>-</a:t>
            </a:r>
            <a:r>
              <a:rPr lang="ru-RU" sz="1400" dirty="0" err="1" smtClean="0">
                <a:hlinkClick r:id="rId2"/>
              </a:rPr>
              <a:t>Мишер</a:t>
            </a:r>
            <a:endParaRPr lang="ru-RU" sz="1400" dirty="0" smtClean="0">
              <a:hlinkClick r:id="rId2"/>
            </a:endParaRP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http://t3.gstatic.com/images?q=tbn:ANd9GcSlJTCC0ELISznrkDp0JWQiDb5vDnOVJLJYs6NJWbOkeACKCZODrTCYs2_e </a:t>
            </a:r>
            <a:r>
              <a:rPr lang="ru-RU" sz="1400" dirty="0" smtClean="0">
                <a:hlinkClick r:id="rId2"/>
              </a:rPr>
              <a:t>–Уотсон и Крик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http://t0.gstatic.com/images?q=tbn:ANd9GcSPwlIiwTAXp9xHHBCXHFItfwFY4vSFlcUnTVdV_fM6NBtZSrb1Wg </a:t>
            </a:r>
            <a:endParaRPr lang="ru-RU" sz="1400" dirty="0" smtClean="0">
              <a:hlinkClick r:id="rId2"/>
            </a:endParaRP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http://biologiyavklasse.ru/wp-content/uploads/2011/02/0063.gif</a:t>
            </a:r>
            <a:r>
              <a:rPr lang="ru-RU" sz="1400" dirty="0" smtClean="0">
                <a:hlinkClick r:id="rId2"/>
              </a:rPr>
              <a:t>-биологическая роль ДНК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http://t0.gstatic.com/images?q=tbn:ANd9GcQaTepxaVd3IZzNSTBoe-yUlwOcwzpQw45O_sbwv4y8FMVWyTu-</a:t>
            </a:r>
            <a:r>
              <a:rPr lang="ru-RU" sz="1400" dirty="0" smtClean="0">
                <a:hlinkClick r:id="rId2"/>
              </a:rPr>
              <a:t>-1биологическая роль ДНК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http://t1.gstatic.com/images?q=tbn:ANd9GcQkzsM0w41QMWIJ4H9KgAYvJtAn2-sKWZuwQuU41I-lOUzz4PDVMg</a:t>
            </a:r>
            <a:r>
              <a:rPr lang="ru-RU" sz="1400" dirty="0" smtClean="0">
                <a:hlinkClick r:id="rId2"/>
              </a:rPr>
              <a:t>-транспортная РНК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http://t1.gstatic.com/images?q=tbn:ANd9GcTVn4FhVDFgS5FJr24Ri2hQJ1pLz1YWQSFG9QuvLhBOtWjgbMfY</a:t>
            </a:r>
            <a:r>
              <a:rPr lang="ru-RU" sz="1400" dirty="0" smtClean="0">
                <a:hlinkClick r:id="rId2"/>
              </a:rPr>
              <a:t>-</a:t>
            </a:r>
            <a:r>
              <a:rPr lang="ru-RU" sz="1400" dirty="0" err="1" smtClean="0">
                <a:hlinkClick r:id="rId2"/>
              </a:rPr>
              <a:t>Инфор</a:t>
            </a:r>
            <a:r>
              <a:rPr lang="ru-RU" sz="1400" dirty="0" smtClean="0">
                <a:hlinkClick r:id="rId2"/>
              </a:rPr>
              <a:t>. РНК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http://t0.gstatic.com/images?q=tbn:ANd9GcQVB53C1o9ess3Np5iL-xdmNKrpt8qwEnvYViwv-Zt4k8C28FkGbw</a:t>
            </a:r>
            <a:r>
              <a:rPr lang="ru-RU" sz="1400" dirty="0" smtClean="0">
                <a:hlinkClick r:id="rId2"/>
              </a:rPr>
              <a:t>-биотехнология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http://t2.gstatic.com/images?q=tbn:ANd9GcRm2haaBK9o1kAmVIWkM0ZnjFyEuT5ejAsZN4z5N3zq976pUrcT8Q</a:t>
            </a:r>
            <a:r>
              <a:rPr lang="ru-RU" sz="1400" dirty="0" smtClean="0">
                <a:hlinkClick r:id="rId2"/>
              </a:rPr>
              <a:t>-биотехнология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http://t3.gstatic.com/images?q=tbn:ANd9GcQk4J6Y38VDZ3v8n8zhnMzGgQkJJf3tLYAcKg0InZMrZHc24xl5</a:t>
            </a:r>
            <a:r>
              <a:rPr lang="ru-RU" sz="1400" dirty="0" smtClean="0">
                <a:hlinkClick r:id="rId2"/>
              </a:rPr>
              <a:t>-яблоко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http://t0.gstatic.com/images?q=tbn:ANd9GcSuc4gudHcWTwrkr413-PSEST2p0Y24C_4zfqo_YxstBmOnpCnV</a:t>
            </a:r>
            <a:r>
              <a:rPr lang="ru-RU" sz="1400" dirty="0" smtClean="0">
                <a:hlinkClick r:id="rId2"/>
              </a:rPr>
              <a:t>-зверёк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http://t3.gstatic.com/images?q=tbn:ANd9GcStdPPMrp6ADrHMk5xQsxg65Goa9dEoBwVi8PpD64Wa7qs-yy9S</a:t>
            </a:r>
            <a:r>
              <a:rPr lang="ru-RU" sz="1400" dirty="0" smtClean="0">
                <a:hlinkClick r:id="rId2"/>
              </a:rPr>
              <a:t>-</a:t>
            </a:r>
            <a:r>
              <a:rPr lang="ru-RU" sz="1400" dirty="0" err="1" smtClean="0">
                <a:hlinkClick r:id="rId2"/>
              </a:rPr>
              <a:t>аватар</a:t>
            </a:r>
            <a:endParaRPr lang="ru-RU" sz="1400" dirty="0" smtClean="0">
              <a:hlinkClick r:id="rId2"/>
            </a:endParaRP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http://t2.gstatic.com/images?q=tbn:ANd9GcTr7f3z5v7sbo6VSGVvs65Tlmy-d3tGWBVkCtPwxi6tDcjLOTcj</a:t>
            </a:r>
            <a:r>
              <a:rPr lang="ru-RU" sz="1400" dirty="0" smtClean="0">
                <a:hlinkClick r:id="rId2"/>
              </a:rPr>
              <a:t>-арбуз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http://t3.gstatic.com/images?q=tbn:ANd9GcSPX_CvFE3xyE4UBhhIToo7dpPhqDVacmvnWQoCKT_NQpsgOMM</a:t>
            </a:r>
            <a:r>
              <a:rPr lang="ru-RU" sz="1400" dirty="0" smtClean="0">
                <a:hlinkClick r:id="rId2"/>
              </a:rPr>
              <a:t>-томат</a:t>
            </a:r>
          </a:p>
          <a:p>
            <a:endParaRPr lang="ru-RU" sz="1400" dirty="0" smtClean="0">
              <a:hlinkClick r:id="rId2"/>
            </a:endParaRPr>
          </a:p>
          <a:p>
            <a:endParaRPr lang="ru-RU" sz="1400" dirty="0" smtClean="0">
              <a:hlinkClick r:id="rId2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560A-80EF-4503-A617-4F545A0A84C8}" type="datetime1">
              <a:rPr lang="ru-RU" smtClean="0"/>
              <a:pPr/>
              <a:t>15.01.2014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Миронюк И. В.</a:t>
            </a:r>
            <a:endParaRPr lang="en-US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763000" y="6553200"/>
            <a:ext cx="381000" cy="304800"/>
          </a:xfrm>
          <a:prstGeom prst="actionButtonHom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B313E-CD7C-4B2B-A9ED-D1A73D9083EC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914400"/>
            <a:ext cx="7696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Цель: </a:t>
            </a:r>
          </a:p>
          <a:p>
            <a:r>
              <a:rPr lang="ru-RU" sz="3200" dirty="0" smtClean="0"/>
              <a:t>обобщение и углубление знаний о строении и функциях нуклеиновых кислот; рассмотреть эволюцию представлений о строении ДНК, развить познавательный интерес, реализуя </a:t>
            </a:r>
            <a:r>
              <a:rPr lang="ru-RU" sz="3200" dirty="0" err="1" smtClean="0"/>
              <a:t>межпредметные</a:t>
            </a:r>
            <a:r>
              <a:rPr lang="ru-RU" sz="3200" dirty="0" smtClean="0"/>
              <a:t> связи курсов химии, биологии, истории.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Открытие нуклеиновых кислот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4876800" cy="42672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100" dirty="0" smtClean="0">
                <a:solidFill>
                  <a:schemeClr val="bg2">
                    <a:lumMod val="10000"/>
                  </a:schemeClr>
                </a:solidFill>
              </a:rPr>
              <a:t>Швейцарский врач Фридрих Мишер в конце </a:t>
            </a:r>
            <a:r>
              <a:rPr lang="en-US" sz="2100" dirty="0" smtClean="0">
                <a:solidFill>
                  <a:schemeClr val="bg2">
                    <a:lumMod val="10000"/>
                  </a:schemeClr>
                </a:solidFill>
              </a:rPr>
              <a:t>XIX</a:t>
            </a:r>
            <a:r>
              <a:rPr lang="ru-RU" sz="2100" dirty="0" smtClean="0">
                <a:solidFill>
                  <a:schemeClr val="bg2">
                    <a:lumMod val="10000"/>
                  </a:schemeClr>
                </a:solidFill>
              </a:rPr>
              <a:t> в. , работая над раскрытием тайны биосинтеза белка, выделил неизвестное вещество из остатков лейкоцитов, содержащихся в гное. </a:t>
            </a:r>
          </a:p>
          <a:p>
            <a:pPr algn="just">
              <a:buNone/>
            </a:pPr>
            <a:r>
              <a:rPr lang="ru-RU" sz="2100" dirty="0" smtClean="0">
                <a:solidFill>
                  <a:schemeClr val="bg2">
                    <a:lumMod val="10000"/>
                  </a:schemeClr>
                </a:solidFill>
              </a:rPr>
              <a:t>		В его составе, кроме углерода, водорода и кислорода, были азот и фосфор. Это 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новое</a:t>
            </a:r>
            <a:r>
              <a:rPr lang="ru-RU" sz="2100" dirty="0" smtClean="0">
                <a:solidFill>
                  <a:schemeClr val="bg2">
                    <a:lumMod val="10000"/>
                  </a:schemeClr>
                </a:solidFill>
              </a:rPr>
              <a:t> вещество </a:t>
            </a:r>
            <a:r>
              <a:rPr lang="ru-RU" sz="2100" dirty="0" err="1" smtClean="0">
                <a:solidFill>
                  <a:schemeClr val="bg2">
                    <a:lumMod val="10000"/>
                  </a:schemeClr>
                </a:solidFill>
              </a:rPr>
              <a:t>Мишер</a:t>
            </a:r>
            <a:r>
              <a:rPr lang="ru-RU" sz="2100" dirty="0" smtClean="0">
                <a:solidFill>
                  <a:schemeClr val="bg2">
                    <a:lumMod val="10000"/>
                  </a:schemeClr>
                </a:solidFill>
              </a:rPr>
              <a:t> назвал нуклеином (от лат. </a:t>
            </a:r>
            <a:r>
              <a:rPr lang="en-US" sz="2100" i="1" dirty="0" smtClean="0">
                <a:solidFill>
                  <a:schemeClr val="bg2">
                    <a:lumMod val="10000"/>
                  </a:schemeClr>
                </a:solidFill>
              </a:rPr>
              <a:t>nucleus</a:t>
            </a:r>
            <a:r>
              <a:rPr lang="ru-RU" sz="2100" i="1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sz="2100" dirty="0" smtClean="0">
                <a:solidFill>
                  <a:schemeClr val="bg2">
                    <a:lumMod val="10000"/>
                  </a:schemeClr>
                </a:solidFill>
              </a:rPr>
              <a:t>ядро) т. к. считал, что оно находится только в ядрах этих клеток.</a:t>
            </a:r>
            <a:endParaRPr lang="ru-RU" sz="2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3984-D3C8-4D6E-BC59-07B315B81436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pic>
        <p:nvPicPr>
          <p:cNvPr id="6" name="Рисунок 5" descr="0014-014-Nukleinovye-kisloty.jpg">
            <a:hlinkClick r:id="rId2" action="ppaction://hlinksldjump" tooltip="Фридрих Иоганн Мишер (1844—1895) — швейцарский физиолог, гистолог и биолог, открыл нуклеиновые кислоты.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371600"/>
            <a:ext cx="32766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752600" y="4876800"/>
            <a:ext cx="1524000" cy="1295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52600" y="3200400"/>
            <a:ext cx="1524000" cy="1295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Строение нуклеиновых кислот</a:t>
            </a:r>
            <a:endParaRPr lang="ru-RU" sz="28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2AB13-B380-419F-A3E8-186CF9848DA2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52400" y="3429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Нуклеотид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ДНК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1828800" y="3200400"/>
            <a:ext cx="6553200" cy="1295400"/>
            <a:chOff x="1828800" y="1371600"/>
            <a:chExt cx="6553200" cy="1295400"/>
          </a:xfrm>
          <a:solidFill>
            <a:schemeClr val="accent6">
              <a:lumMod val="60000"/>
              <a:lumOff val="40000"/>
            </a:schemeClr>
          </a:solidFill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3276600" y="1905000"/>
              <a:ext cx="457200" cy="158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Правильный пятиугольник 14"/>
            <p:cNvSpPr/>
            <p:nvPr/>
          </p:nvSpPr>
          <p:spPr>
            <a:xfrm>
              <a:off x="3733800" y="1371600"/>
              <a:ext cx="1905000" cy="1295400"/>
            </a:xfrm>
            <a:prstGeom prst="pentagon">
              <a:avLst/>
            </a:prstGeom>
            <a:solidFill>
              <a:srgbClr val="FF7C80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28800" y="1515070"/>
              <a:ext cx="1295400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Азотистое основание А, Г, Ц, </a:t>
              </a:r>
              <a:r>
                <a:rPr lang="ru-RU" u="sng" dirty="0" smtClean="0">
                  <a:solidFill>
                    <a:sysClr val="windowText" lastClr="000000"/>
                  </a:solidFill>
                </a:rPr>
                <a:t>Т</a:t>
              </a:r>
              <a:endParaRPr lang="ru-RU" u="sng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62" name="Прямая соединительная линия 61"/>
            <p:cNvCxnSpPr>
              <a:stCxn id="36" idx="3"/>
            </p:cNvCxnSpPr>
            <p:nvPr/>
          </p:nvCxnSpPr>
          <p:spPr>
            <a:xfrm>
              <a:off x="5638800" y="1923366"/>
              <a:ext cx="533400" cy="19734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733800" y="1600200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Углевод </a:t>
              </a:r>
            </a:p>
            <a:p>
              <a:pPr algn="ctr"/>
              <a:r>
                <a:rPr lang="ru-RU" u="sng" dirty="0" err="1" smtClean="0">
                  <a:solidFill>
                    <a:sysClr val="windowText" lastClr="000000"/>
                  </a:solidFill>
                </a:rPr>
                <a:t>дезоксирибоза</a:t>
              </a:r>
              <a:endParaRPr lang="ru-RU" u="sn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172200" y="1600200"/>
              <a:ext cx="2209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Остаток </a:t>
              </a:r>
            </a:p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фосфорной кислоты</a:t>
              </a:r>
              <a:endParaRPr lang="ru-RU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1828800" y="4876800"/>
            <a:ext cx="6553200" cy="1295400"/>
            <a:chOff x="1676400" y="3581400"/>
            <a:chExt cx="6553200" cy="1295400"/>
          </a:xfrm>
        </p:grpSpPr>
        <p:cxnSp>
          <p:nvCxnSpPr>
            <p:cNvPr id="69" name="Прямая соединительная линия 68"/>
            <p:cNvCxnSpPr/>
            <p:nvPr/>
          </p:nvCxnSpPr>
          <p:spPr>
            <a:xfrm>
              <a:off x="3124200" y="4114800"/>
              <a:ext cx="457200" cy="1588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Правильный пятиугольник 69"/>
            <p:cNvSpPr/>
            <p:nvPr/>
          </p:nvSpPr>
          <p:spPr>
            <a:xfrm>
              <a:off x="3581400" y="3581400"/>
              <a:ext cx="1905000" cy="1295400"/>
            </a:xfrm>
            <a:prstGeom prst="pentagon">
              <a:avLst/>
            </a:prstGeom>
            <a:solidFill>
              <a:srgbClr val="FF7C80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76400" y="3724870"/>
              <a:ext cx="1295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Азотистое основание А, Г, Ц, </a:t>
              </a:r>
              <a:r>
                <a:rPr lang="ru-RU" u="sng" dirty="0" smtClean="0">
                  <a:solidFill>
                    <a:sysClr val="windowText" lastClr="000000"/>
                  </a:solidFill>
                </a:rPr>
                <a:t>У</a:t>
              </a:r>
              <a:endParaRPr lang="ru-RU" u="sn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581400" y="3886200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Углевод </a:t>
              </a:r>
            </a:p>
            <a:p>
              <a:pPr algn="ctr"/>
              <a:r>
                <a:rPr lang="ru-RU" u="sng" dirty="0" smtClean="0">
                  <a:solidFill>
                    <a:sysClr val="windowText" lastClr="000000"/>
                  </a:solidFill>
                </a:rPr>
                <a:t>рибоза</a:t>
              </a:r>
              <a:endParaRPr lang="ru-RU" u="sng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19800" y="3810000"/>
              <a:ext cx="2209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Остаток </a:t>
              </a:r>
            </a:p>
            <a:p>
              <a:pPr algn="ctr"/>
              <a:r>
                <a:rPr lang="ru-RU" dirty="0" smtClean="0">
                  <a:solidFill>
                    <a:sysClr val="windowText" lastClr="000000"/>
                  </a:solidFill>
                </a:rPr>
                <a:t>фосфорной кислоты</a:t>
              </a:r>
              <a:endParaRPr lang="ru-RU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75" name="Прямая соединительная линия 74"/>
            <p:cNvCxnSpPr/>
            <p:nvPr/>
          </p:nvCxnSpPr>
          <p:spPr>
            <a:xfrm>
              <a:off x="5486400" y="4114800"/>
              <a:ext cx="533400" cy="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228600" y="5105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Нуклеотид РНК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9600" y="1066800"/>
            <a:ext cx="7848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Нуклеотид – это трёхзвенное соединение, состоящее из азотистого основания, связанного с углеводом (пентозой) и остатком фосфорной кислоты.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	Рассмотрев строение нуклеотидов можно обнаружить  первое и второе отличие ДНК от РНК.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85" name="Управляющая кнопка: далее 84">
            <a:hlinkClick r:id="" action="ppaction://hlinkshowjump?jump=nextslide" highlightClick="1"/>
          </p:cNvPr>
          <p:cNvSpPr/>
          <p:nvPr/>
        </p:nvSpPr>
        <p:spPr>
          <a:xfrm>
            <a:off x="8839200" y="6553200"/>
            <a:ext cx="304800" cy="304800"/>
          </a:xfrm>
          <a:prstGeom prst="actionButtonForwardNex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172200" y="3124200"/>
            <a:ext cx="2133600" cy="1524000"/>
          </a:xfrm>
          <a:prstGeom prst="ellipse">
            <a:avLst/>
          </a:prstGeom>
          <a:solidFill>
            <a:srgbClr val="0070C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172200" y="4800600"/>
            <a:ext cx="2133600" cy="1524000"/>
          </a:xfrm>
          <a:prstGeom prst="ellipse">
            <a:avLst/>
          </a:prstGeom>
          <a:solidFill>
            <a:srgbClr val="0070C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67621-FDA6-49FD-B35F-06287B105192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457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990601"/>
            <a:ext cx="3124200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Следующее отличие ДНК от РНК заключается в количестве спиралей в молекуле. </a:t>
            </a:r>
          </a:p>
          <a:p>
            <a:pPr algn="just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     Молекула ДНК представляет собой двойную спираль, каждая цепь которой соединена со второй в строгом соответствии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принципу комплементарности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(А-Т;Г-Ц).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5235714"/>
            <a:ext cx="84582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   Совершили это открытие два американских биохимика Дж. Уотсон и Ф. Крик, а в 1962 году они были удостоены за него Нобелевской премии.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3048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Строение нуклеиновых кислот</a:t>
            </a:r>
            <a:endParaRPr lang="ru-RU" sz="2800" dirty="0"/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763000" y="6553200"/>
            <a:ext cx="381000" cy="304800"/>
          </a:xfrm>
          <a:prstGeom prst="actionButtonReturn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Содержимое 15" descr="WatsonJames-CrickFrancis_jpg.jpg">
            <a:hlinkClick r:id="rId3"/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114800" y="1066800"/>
            <a:ext cx="3816835" cy="3855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7159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Свойства ДНК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339-40BF-4EB3-B55B-0DB622EB3285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" y="1676400"/>
            <a:ext cx="403860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ysClr val="windowText" lastClr="000000"/>
                </a:solidFill>
              </a:rPr>
              <a:t>       К свойствам ДНК относится возможность её к самоудвоению, называемого </a:t>
            </a:r>
            <a:r>
              <a:rPr lang="ru-RU" b="1" dirty="0" smtClean="0">
                <a:solidFill>
                  <a:sysClr val="windowText" lastClr="000000"/>
                </a:solidFill>
              </a:rPr>
              <a:t>репликацией.</a:t>
            </a:r>
            <a:r>
              <a:rPr lang="ru-RU" dirty="0" smtClean="0">
                <a:solidFill>
                  <a:sysClr val="windowText" lastClr="000000"/>
                </a:solidFill>
              </a:rPr>
              <a:t> В результате репликации образуются две совершенно одинаковые молекулы </a:t>
            </a:r>
            <a:r>
              <a:rPr lang="ru-RU" dirty="0" smtClean="0">
                <a:solidFill>
                  <a:sysClr val="windowText" lastClr="000000"/>
                </a:solidFill>
              </a:rPr>
              <a:t>ДНК. 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763000" y="6553200"/>
            <a:ext cx="381000" cy="304800"/>
          </a:xfrm>
          <a:prstGeom prst="actionButtonForwardNex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T2OM9yXXJcXXXXXXXX_!!1206046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143000"/>
            <a:ext cx="42672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Биологическая роль РНК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27432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sz="2900" dirty="0" smtClean="0">
                <a:solidFill>
                  <a:sysClr val="windowText" lastClr="000000"/>
                </a:solidFill>
              </a:rPr>
              <a:t>Различают три вида РНК: </a:t>
            </a:r>
          </a:p>
          <a:p>
            <a:pPr algn="just"/>
            <a:r>
              <a:rPr lang="ru-RU" sz="2900" dirty="0" err="1" smtClean="0">
                <a:solidFill>
                  <a:srgbClr val="C00000"/>
                </a:solidFill>
              </a:rPr>
              <a:t>Рибосомную</a:t>
            </a:r>
            <a:r>
              <a:rPr lang="ru-RU" sz="2900" dirty="0" smtClean="0">
                <a:solidFill>
                  <a:sysClr val="windowText" lastClr="000000"/>
                </a:solidFill>
              </a:rPr>
              <a:t> (</a:t>
            </a:r>
            <a:r>
              <a:rPr lang="ru-RU" sz="2900" dirty="0" err="1" smtClean="0">
                <a:solidFill>
                  <a:sysClr val="windowText" lastClr="000000"/>
                </a:solidFill>
              </a:rPr>
              <a:t>рРНК</a:t>
            </a:r>
            <a:r>
              <a:rPr lang="ru-RU" sz="2900" dirty="0" smtClean="0">
                <a:solidFill>
                  <a:sysClr val="windowText" lastClr="000000"/>
                </a:solidFill>
              </a:rPr>
              <a:t>)- составляет до 85 % всей РНК клетки, участвует в формировании активного центра рибосомы. </a:t>
            </a:r>
          </a:p>
          <a:p>
            <a:pPr algn="just"/>
            <a:r>
              <a:rPr lang="ru-RU" sz="2900" dirty="0" smtClean="0">
                <a:solidFill>
                  <a:srgbClr val="C00000"/>
                </a:solidFill>
              </a:rPr>
              <a:t>Транспортная</a:t>
            </a:r>
            <a:r>
              <a:rPr lang="ru-RU" sz="2900" dirty="0" smtClean="0">
                <a:solidFill>
                  <a:sysClr val="windowText" lastClr="000000"/>
                </a:solidFill>
              </a:rPr>
              <a:t> (</a:t>
            </a:r>
            <a:r>
              <a:rPr lang="ru-RU" sz="2900" dirty="0" err="1" smtClean="0">
                <a:solidFill>
                  <a:sysClr val="windowText" lastClr="000000"/>
                </a:solidFill>
              </a:rPr>
              <a:t>тРНК</a:t>
            </a:r>
            <a:r>
              <a:rPr lang="ru-RU" sz="2900" dirty="0" smtClean="0">
                <a:solidFill>
                  <a:sysClr val="windowText" lastClr="000000"/>
                </a:solidFill>
              </a:rPr>
              <a:t>)- присоединяет и переносит определённую аминокислоту к рибосомам – месту синтеза белка. В соответствии с 20 видами аминокислот существует и 20 различных </a:t>
            </a:r>
            <a:r>
              <a:rPr lang="ru-RU" sz="2900" dirty="0" err="1" smtClean="0">
                <a:solidFill>
                  <a:sysClr val="windowText" lastClr="000000"/>
                </a:solidFill>
              </a:rPr>
              <a:t>т-РНК</a:t>
            </a:r>
            <a:r>
              <a:rPr lang="ru-RU" sz="2900" dirty="0" smtClean="0">
                <a:solidFill>
                  <a:sysClr val="windowText" lastClr="000000"/>
                </a:solidFill>
              </a:rPr>
              <a:t>., занимает 10% в клетке. </a:t>
            </a:r>
          </a:p>
          <a:p>
            <a:pPr algn="just"/>
            <a:r>
              <a:rPr lang="ru-RU" sz="2900" dirty="0" smtClean="0">
                <a:solidFill>
                  <a:srgbClr val="C00000"/>
                </a:solidFill>
              </a:rPr>
              <a:t>Информационная</a:t>
            </a:r>
            <a:r>
              <a:rPr lang="ru-RU" sz="2900" dirty="0" smtClean="0">
                <a:solidFill>
                  <a:sysClr val="windowText" lastClr="000000"/>
                </a:solidFill>
              </a:rPr>
              <a:t> </a:t>
            </a:r>
            <a:r>
              <a:rPr lang="ru-RU" sz="2900" dirty="0" smtClean="0">
                <a:solidFill>
                  <a:sysClr val="windowText" lastClr="000000"/>
                </a:solidFill>
              </a:rPr>
              <a:t>, или матричная (</a:t>
            </a:r>
            <a:r>
              <a:rPr lang="ru-RU" sz="2900" dirty="0" err="1" smtClean="0">
                <a:solidFill>
                  <a:sysClr val="windowText" lastClr="000000"/>
                </a:solidFill>
              </a:rPr>
              <a:t>иРНК</a:t>
            </a:r>
            <a:r>
              <a:rPr lang="ru-RU" sz="2900" dirty="0" smtClean="0">
                <a:solidFill>
                  <a:sysClr val="windowText" lastClr="000000"/>
                </a:solidFill>
              </a:rPr>
              <a:t>)- </a:t>
            </a:r>
            <a:r>
              <a:rPr lang="ru-RU" sz="2900" dirty="0" smtClean="0">
                <a:solidFill>
                  <a:sysClr val="windowText" lastClr="000000"/>
                </a:solidFill>
              </a:rPr>
              <a:t>осуществляет </a:t>
            </a:r>
            <a:r>
              <a:rPr lang="ru-RU" sz="2900" dirty="0" smtClean="0">
                <a:solidFill>
                  <a:sysClr val="windowText" lastClr="000000"/>
                </a:solidFill>
              </a:rPr>
              <a:t>передачу кода ДНК к месту сборки белковой молекулы, занимает 5% от общего количества РНК в </a:t>
            </a:r>
            <a:r>
              <a:rPr lang="ru-RU" sz="2900" dirty="0" smtClean="0">
                <a:solidFill>
                  <a:sysClr val="windowText" lastClr="000000"/>
                </a:solidFill>
              </a:rPr>
              <a:t>клетке.</a:t>
            </a:r>
            <a:endParaRPr lang="ru-RU" sz="2900" dirty="0" smtClean="0">
              <a:solidFill>
                <a:sysClr val="windowText" lastClr="000000"/>
              </a:solidFill>
            </a:endParaRPr>
          </a:p>
          <a:p>
            <a:pPr algn="just">
              <a:buNone/>
            </a:pPr>
            <a:endParaRPr lang="ru-RU" sz="2000" dirty="0" smtClean="0">
              <a:solidFill>
                <a:sysClr val="windowText" lastClr="00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D3705-3945-4E95-9525-A86A2C292AD1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pic>
        <p:nvPicPr>
          <p:cNvPr id="8" name="Рисунок 7" descr="17.jpe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810000"/>
            <a:ext cx="2974607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Управляющая кнопка: возврат 10">
            <a:hlinkClick r:id="rId4" action="ppaction://hlinksldjump" highlightClick="1"/>
          </p:cNvPr>
          <p:cNvSpPr/>
          <p:nvPr/>
        </p:nvSpPr>
        <p:spPr>
          <a:xfrm>
            <a:off x="8763000" y="6553200"/>
            <a:ext cx="381000" cy="304800"/>
          </a:xfrm>
          <a:prstGeom prst="actionButtonReturn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v04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00600" y="3733800"/>
            <a:ext cx="3505200" cy="2496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Генетический код</a:t>
            </a:r>
            <a:endParaRPr lang="ru-RU" sz="28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2961-A0A4-4BFA-A78C-8D8E4E92CED2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pic>
        <p:nvPicPr>
          <p:cNvPr id="7" name="Рисунок 6" descr="v0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981200"/>
            <a:ext cx="337417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Содержимое 7"/>
          <p:cNvSpPr>
            <a:spLocks noGrp="1"/>
          </p:cNvSpPr>
          <p:nvPr>
            <p:ph idx="1"/>
          </p:nvPr>
        </p:nvSpPr>
        <p:spPr>
          <a:xfrm>
            <a:off x="4114800" y="1143000"/>
            <a:ext cx="4572000" cy="5181600"/>
          </a:xfrm>
        </p:spPr>
        <p:txBody>
          <a:bodyPr>
            <a:normAutofit fontScale="70000" lnSpcReduction="20000"/>
          </a:bodyPr>
          <a:lstStyle/>
          <a:p>
            <a:pPr marL="95250" indent="-95250" algn="just">
              <a:buNone/>
            </a:pPr>
            <a:r>
              <a:rPr lang="ru-RU" dirty="0" smtClean="0"/>
              <a:t>		В </a:t>
            </a:r>
            <a:r>
              <a:rPr lang="ru-RU" dirty="0" smtClean="0"/>
              <a:t>природных нуклеиновых кислотах — </a:t>
            </a:r>
            <a:r>
              <a:rPr lang="ru-RU" dirty="0" smtClean="0"/>
              <a:t>ДНК </a:t>
            </a:r>
            <a:r>
              <a:rPr lang="ru-RU" dirty="0" smtClean="0"/>
              <a:t>и </a:t>
            </a:r>
            <a:r>
              <a:rPr lang="ru-RU" dirty="0" smtClean="0"/>
              <a:t>РНК </a:t>
            </a:r>
            <a:r>
              <a:rPr lang="ru-RU" dirty="0" smtClean="0"/>
              <a:t>— </a:t>
            </a:r>
            <a:r>
              <a:rPr lang="ru-RU" dirty="0" smtClean="0"/>
              <a:t>по 4 типа нуклеотидов, </a:t>
            </a:r>
            <a:r>
              <a:rPr lang="ru-RU" dirty="0" smtClean="0"/>
              <a:t>различающихся по входящему в их состав азотистому </a:t>
            </a:r>
            <a:r>
              <a:rPr lang="ru-RU" dirty="0" smtClean="0"/>
              <a:t>основанию.  </a:t>
            </a:r>
            <a:r>
              <a:rPr lang="ru-RU" dirty="0" smtClean="0"/>
              <a:t>Американский учёный Г. Гамов предложил (1954) модель триплетного </a:t>
            </a:r>
            <a:r>
              <a:rPr lang="ru-RU" dirty="0" smtClean="0"/>
              <a:t>генетического кода, </a:t>
            </a:r>
            <a:r>
              <a:rPr lang="ru-RU" dirty="0" smtClean="0"/>
              <a:t>т. е. такого, в котором 1 аминокислоту кодирует группа из трёх нуклеотидов, </a:t>
            </a:r>
            <a:r>
              <a:rPr lang="ru-RU" dirty="0" smtClean="0"/>
              <a:t>называется </a:t>
            </a:r>
            <a:r>
              <a:rPr lang="ru-RU" dirty="0" smtClean="0"/>
              <a:t>кодоном. Число возможных триплетов равно 4</a:t>
            </a:r>
            <a:r>
              <a:rPr lang="ru-RU" baseline="30000" dirty="0" smtClean="0"/>
              <a:t>3</a:t>
            </a:r>
            <a:r>
              <a:rPr lang="ru-RU" dirty="0" smtClean="0"/>
              <a:t>=64, а это более чем втрое превышает число распространённых аминокислот, в связи с чем было высказано предположение, что каждой аминокислоте соответствует несколько </a:t>
            </a:r>
            <a:r>
              <a:rPr lang="ru-RU" dirty="0" smtClean="0"/>
              <a:t>кодонов.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Биотехнология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8E4A-9BAF-4EC8-9DC8-ACFFB0F01D72}" type="datetime1">
              <a:rPr lang="ru-RU" smtClean="0"/>
              <a:pPr/>
              <a:t>15.01.2014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Миронюк И. В.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691277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	Этот термин придумал </a:t>
            </a:r>
            <a:r>
              <a:rPr lang="ru-RU" dirty="0" smtClean="0">
                <a:solidFill>
                  <a:srgbClr val="000000"/>
                </a:solidFill>
              </a:rPr>
              <a:t>венгерский инженер Карл </a:t>
            </a:r>
            <a:r>
              <a:rPr lang="ru-RU" dirty="0" err="1" smtClean="0">
                <a:solidFill>
                  <a:srgbClr val="000000"/>
                </a:solidFill>
              </a:rPr>
              <a:t>Эреки</a:t>
            </a:r>
            <a:r>
              <a:rPr lang="ru-RU" dirty="0" smtClean="0">
                <a:solidFill>
                  <a:srgbClr val="000000"/>
                </a:solidFill>
              </a:rPr>
              <a:t> в 1917 году. Этого термин стал использоваться для обозначения производственных процессов с участием организмов или их частей, а также для сложных медицинских манипуляций с клетками, тканями и органами. 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</a:rPr>
              <a:t>	Сейчас биотехнология – одна из наиболее быстроразвивающихся отраслей промышленности. Она обогатилась методами молекулярной и клеточной биологии, молекулярной генетики и генной инженерии. На основе этих знаний стало возможным, например,  искусственно получить гормон инсулин, лекарственные препараты как пенициллин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окситетрациклин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2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581400"/>
            <a:ext cx="3664262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581400"/>
            <a:ext cx="3420932" cy="2428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63000" y="6553200"/>
            <a:ext cx="381000" cy="304800"/>
          </a:xfrm>
          <a:prstGeom prst="actionButtonForwardNex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5">
      <a:dk1>
        <a:srgbClr val="494429"/>
      </a:dk1>
      <a:lt1>
        <a:srgbClr val="C3D69B"/>
      </a:lt1>
      <a:dk2>
        <a:srgbClr val="A4893E"/>
      </a:dk2>
      <a:lt2>
        <a:srgbClr val="EEECE1"/>
      </a:lt2>
      <a:accent1>
        <a:srgbClr val="4F81BD"/>
      </a:accent1>
      <a:accent2>
        <a:srgbClr val="494429"/>
      </a:accent2>
      <a:accent3>
        <a:srgbClr val="9BBB59"/>
      </a:accent3>
      <a:accent4>
        <a:srgbClr val="8064A2"/>
      </a:accent4>
      <a:accent5>
        <a:srgbClr val="4F81BD"/>
      </a:accent5>
      <a:accent6>
        <a:srgbClr val="F79646"/>
      </a:accent6>
      <a:hlink>
        <a:srgbClr val="5F0060"/>
      </a:hlink>
      <a:folHlink>
        <a:srgbClr val="FAC08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5799</TotalTime>
  <Words>421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Открытие нуклеиновых кислот</vt:lpstr>
      <vt:lpstr>Строение нуклеиновых кислот</vt:lpstr>
      <vt:lpstr>Слайд 5</vt:lpstr>
      <vt:lpstr>Свойства ДНК</vt:lpstr>
      <vt:lpstr>Биологическая роль РНК</vt:lpstr>
      <vt:lpstr>Генетический код</vt:lpstr>
      <vt:lpstr>Биотехнология</vt:lpstr>
      <vt:lpstr>Генная инженерия</vt:lpstr>
      <vt:lpstr>Домашнее задание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94</cp:revision>
  <dcterms:modified xsi:type="dcterms:W3CDTF">2014-01-15T05:46:31Z</dcterms:modified>
</cp:coreProperties>
</file>