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872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496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48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889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061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198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972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866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26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550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21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C6D8C-2126-42D9-9E47-F7310C5107EA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C456F-69A8-4D92-815B-6CE246CBF5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9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1%83%D1%88%D0%BA%D0%B8%D0%BD,_%D0%90%D0%BB%D0%B5%D0%BA%D1%81%D0%B0%D0%BD%D0%B4%D1%80_%D0%A1%D0%B5%D1%80%D0%B3%D0%B5%D0%B5%D0%B2%D0%B8%D1%87" TargetMode="External"/><Relationship Id="rId7" Type="http://schemas.openxmlformats.org/officeDocument/2006/relationships/image" Target="../media/image4.jpeg"/><Relationship Id="rId2" Type="http://schemas.openxmlformats.org/officeDocument/2006/relationships/hyperlink" Target="https://ru.wikipedia.org/wiki/%D0%A6%D0%B0%D1%80%D1%81%D0%BA%D0%BE%D1%81%D0%B5%D0%BB%D1%8C%D1%81%D0%BA%D0%B8%D0%B9_%D0%BB%D0%B8%D1%86%D0%B5%D0%B9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ru.wikipedia.org/wiki/%D0%93%D0%BE%D1%80%D1%87%D0%B0%D0%BA%D0%BE%D0%B2,_%D0%90%D0%BB%D0%B5%D0%BA%D1%81%D0%B0%D0%BD%D0%B4%D1%80_%D0%9C%D0%B8%D1%85%D0%B0%D0%B9%D0%BB%D0%BE%D0%B2%D0%B8%D1%87#cite_note-2" TargetMode="External"/><Relationship Id="rId5" Type="http://schemas.openxmlformats.org/officeDocument/2006/relationships/hyperlink" Target="https://ru.wikipedia.org/wiki/%D0%A2%D0%B8%D1%82%D1%83%D0%BB%D1%8F%D1%80%D0%BD%D1%8B%D0%B9_%D1%81%D0%BE%D0%B2%D0%B5%D1%82%D0%BD%D0%B8%D0%BA" TargetMode="External"/><Relationship Id="rId4" Type="http://schemas.openxmlformats.org/officeDocument/2006/relationships/hyperlink" Target="https://ru.wikipedia.org/wiki/%D0%94%D0%B8%D0%BF%D0%BB%D0%BE%D0%BC%D0%B0%D1%82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4%D0%B5%D0%BB%D1%8C%D0%B2%D0%B8%D0%B3,_%D0%90%D0%BD%D1%82%D0%BE%D0%BD_%D0%90%D0%BD%D1%82%D0%BE%D0%BD%D0%BE%D0%B2%D0%B8%D1%87#cite_note-autogenerated1-3" TargetMode="External"/><Relationship Id="rId13" Type="http://schemas.openxmlformats.org/officeDocument/2006/relationships/hyperlink" Target="https://ru.wikipedia.org/wiki/%D0%94%D0%B5%D0%BB%D1%8C%D0%B2%D0%B8%D0%B3,_%D0%90%D0%BD%D1%82%D0%BE%D0%BD_%D0%90%D0%BD%D1%82%D0%BE%D0%BD%D0%BE%D0%B2%D0%B8%D1%87#cite_note-4" TargetMode="External"/><Relationship Id="rId18" Type="http://schemas.openxmlformats.org/officeDocument/2006/relationships/hyperlink" Target="https://ru.wikipedia.org/wiki/%D0%9A%D1%80%D1%8B%D0%BB%D0%BE%D0%B2,_%D0%98%D0%B2%D0%B0%D0%BD_%D0%90%D0%BD%D0%B4%D1%80%D0%B5%D0%B5%D0%B2%D0%B8%D1%87" TargetMode="External"/><Relationship Id="rId3" Type="http://schemas.openxmlformats.org/officeDocument/2006/relationships/hyperlink" Target="https://ru.wikipedia.org/wiki/%D0%94%D0%B5%D0%BB%D1%8C%D0%B2%D0%B8%D0%B3_(%D0%B1%D0%B0%D1%80%D0%BE%D0%BD%D1%81%D0%BA%D0%B8%D0%B9_%D1%80%D0%BE%D0%B4)" TargetMode="External"/><Relationship Id="rId7" Type="http://schemas.openxmlformats.org/officeDocument/2006/relationships/hyperlink" Target="https://ru.wikipedia.org/wiki/%D0%9A%D1%80%D0%B0%D1%81%D0%B8%D0%BB%D1%8C%D0%BD%D0%B8%D0%BA%D0%BE%D0%B2,_%D0%90%D0%BD%D0%B4%D1%80%D0%B5%D0%B9_%D0%94%D0%BC%D0%B8%D1%82%D1%80%D0%B8%D0%B5%D0%B2%D0%B8%D1%87" TargetMode="External"/><Relationship Id="rId12" Type="http://schemas.openxmlformats.org/officeDocument/2006/relationships/hyperlink" Target="https://ru.wikipedia.org/wiki/%D0%92%D0%B5%D1%81%D1%82%D0%BD%D0%B8%D0%BA_%D0%95%D0%B2%D1%80%D0%BE%D0%BF%D1%8B_(%D0%BD%D0%B0%D1%87%D0%B0%D0%BB%D0%BE_XIX_%D0%B2%D0%B5%D0%BA%D0%B0)" TargetMode="External"/><Relationship Id="rId17" Type="http://schemas.openxmlformats.org/officeDocument/2006/relationships/hyperlink" Target="https://ru.wikipedia.org/wiki/1825_%D0%B3%D0%BE%D0%B4" TargetMode="External"/><Relationship Id="rId2" Type="http://schemas.openxmlformats.org/officeDocument/2006/relationships/hyperlink" Target="https://ru.wikipedia.org/wiki/%D0%9C%D0%BE%D1%81%D0%BA%D0%B2%D0%B0" TargetMode="External"/><Relationship Id="rId16" Type="http://schemas.openxmlformats.org/officeDocument/2006/relationships/hyperlink" Target="https://ru.wikipedia.org/wiki/1821" TargetMode="External"/><Relationship Id="rId20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/index.php?title=%D0%9A%D1%80%D0%B0%D1%81%D0%B8%D0%BB%D1%8C%D0%BD%D0%B8%D0%BA%D0%BE%D0%B2,_%D0%9C%D0%B0%D1%82%D0%B2%D0%B5%D0%B9_%D0%90%D0%BD%D0%B4%D1%80%D0%B5%D0%B5%D0%B2%D0%B8%D1%87&amp;action=edit&amp;redlink=1" TargetMode="External"/><Relationship Id="rId11" Type="http://schemas.openxmlformats.org/officeDocument/2006/relationships/hyperlink" Target="https://ru.wikipedia.org/wiki/1814_%D0%B3%D0%BE%D0%B4" TargetMode="External"/><Relationship Id="rId5" Type="http://schemas.openxmlformats.org/officeDocument/2006/relationships/hyperlink" Target="https://ru.wikipedia.org/wiki/%D0%94%D0%B5%D0%BB%D1%8C%D0%B2%D0%B8%D0%B3,_%D0%90%D0%BD%D1%82%D0%BE%D0%BD_%D0%90%D0%BD%D1%82%D0%BE%D0%BD%D0%BE%D0%B2%D0%B8%D1%87_(1773%E2%80%941828)" TargetMode="External"/><Relationship Id="rId15" Type="http://schemas.openxmlformats.org/officeDocument/2006/relationships/hyperlink" Target="https://ru.wikipedia.org/wiki/%D0%9C%D0%B8%D0%BD%D0%B8%D1%81%D1%82%D0%B5%D1%80%D1%81%D1%82%D0%B2%D0%BE_%D1%84%D0%B8%D0%BD%D0%B0%D0%BD%D1%81%D0%BE%D0%B2_%D0%A0%D0%BE%D1%81%D1%81%D0%B8%D0%B9%D1%81%D0%BA%D0%BE%D0%B9_%D0%B8%D0%BC%D0%BF%D0%B5%D1%80%D0%B8%D0%B8" TargetMode="External"/><Relationship Id="rId10" Type="http://schemas.openxmlformats.org/officeDocument/2006/relationships/hyperlink" Target="https://ru.wikipedia.org/wiki/%D0%A6%D0%B0%D1%80%D1%81%D0%BA%D0%BE%D1%81%D0%B5%D0%BB%D1%8C%D1%81%D0%BA%D0%B8%D0%B9_%D0%BB%D0%B8%D1%86%D0%B5%D0%B9" TargetMode="External"/><Relationship Id="rId19" Type="http://schemas.openxmlformats.org/officeDocument/2006/relationships/hyperlink" Target="https://ru.wikipedia.org/wiki/%D0%A0%D0%BE%D1%81%D1%81%D0%B8%D0%B9%D1%81%D0%BA%D0%B0%D1%8F_%D0%BD%D0%B0%D1%86%D0%B8%D0%BE%D0%BD%D0%B0%D0%BB%D1%8C%D0%BD%D0%B0%D1%8F_%D0%B1%D0%B8%D0%B1%D0%BB%D0%B8%D0%BE%D1%82%D0%B5%D0%BA%D0%B0" TargetMode="External"/><Relationship Id="rId4" Type="http://schemas.openxmlformats.org/officeDocument/2006/relationships/hyperlink" Target="https://ru.wikipedia.org/wiki/%D0%94%D0%B5%D0%BB%D1%8C%D0%B2%D0%B8%D0%B3,_%D0%90%D0%BD%D1%82%D0%BE%D0%BD_%D0%90%D0%BD%D1%82%D0%BE%D0%BD%D0%BE%D0%B2%D0%B8%D1%87#cite_note-2" TargetMode="External"/><Relationship Id="rId9" Type="http://schemas.openxmlformats.org/officeDocument/2006/relationships/hyperlink" Target="https://ru.wikipedia.org/wiki/1811_%D0%B3%D0%BE%D0%B4" TargetMode="External"/><Relationship Id="rId14" Type="http://schemas.openxmlformats.org/officeDocument/2006/relationships/hyperlink" Target="https://ru.wikipedia.org/wiki/1817_%D0%B3%D0%BE%D0%B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1382" y="637309"/>
            <a:ext cx="9144000" cy="1311564"/>
          </a:xfrm>
        </p:spPr>
        <p:txBody>
          <a:bodyPr>
            <a:normAutofit/>
          </a:bodyPr>
          <a:lstStyle/>
          <a:p>
            <a:r>
              <a:rPr lang="ru-RU" sz="1400" b="1" dirty="0"/>
              <a:t>Родился в 1800 г.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/>
              <a:t>Поступил в Лицей в 1811 году.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/>
              <a:t>Окончил Лицей в 1817 году.</a:t>
            </a: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/>
              <a:t>Композитор-любитель, автор романсов на стихотворения </a:t>
            </a:r>
            <a:r>
              <a:rPr lang="ru-RU" sz="1400" b="1" dirty="0" smtClean="0"/>
              <a:t>Пушкина</a:t>
            </a:r>
            <a:r>
              <a:rPr lang="ru-RU" sz="1400" dirty="0"/>
              <a:t> По окончанию Лицея поступил в Коллегию иностранных дел (с осени 1817), а в 1819 г., причисленный к римской миссии, уехал в Италию.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>Умер в 1820 г.</a:t>
            </a:r>
            <a:endParaRPr lang="ru-RU" sz="1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212543"/>
            <a:ext cx="9144000" cy="3045257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"...Корсаков (Николай), 12-ти лет. С весьма хорошими дарованиями, имеет живое воображение, острый, беглый проницательный ум и счастливую память; но пылок и слишком резов и развлечен, чтобы быть основательным и порядочным; полагаясь на свои способности, особливо на память он недовольно </a:t>
            </a:r>
            <a:r>
              <a:rPr lang="ru-RU" dirty="0" err="1"/>
              <a:t>прилежает</a:t>
            </a:r>
            <a:r>
              <a:rPr lang="ru-RU" dirty="0"/>
              <a:t> к учению, обнимает предметы скоро и более поверхностно; оттого он нерадив, крайне неосмотрителен, неопрятен, непостоянен, нескромен. Нравственность его была весьма испорчена, верность его была вовсе ненадежна, худые наклонности и привычки помрачали в нем благородство; но искреннее намерение и желание себя исправить скоро может восстановить его, тогда оно распространит благотворное свое влияние на все его поступки и даст, по крайней мере, лучшее употребление редкому его искусству притворяться, слишком ему свойственному, чтобы он мог совершенно потерять его. Впрочем, к похвале его можно сказать то, что он пользуется рассудком и советами в познании своих слабостей и чем более получает сего познания, тем приметнее в нем стремление к усовершенствованию себя, в чем может он сделать быстрые успехи, но с опасностью впасть в лицемерие вообще он с некоторого времени весьма </a:t>
            </a:r>
            <a:r>
              <a:rPr lang="ru-RU" dirty="0" err="1"/>
              <a:t>исправился."</a:t>
            </a:r>
            <a:r>
              <a:rPr lang="ru-RU" i="1" dirty="0" err="1"/>
              <a:t>Директор</a:t>
            </a:r>
            <a:r>
              <a:rPr lang="ru-RU" i="1" dirty="0"/>
              <a:t> ИМПЕРАТОРСКОГО Царскосельского Лицея</a:t>
            </a:r>
            <a:br>
              <a:rPr lang="ru-RU" i="1" dirty="0"/>
            </a:br>
            <a:r>
              <a:rPr lang="ru-RU" i="1" dirty="0"/>
              <a:t>ВАСИЛИЙ МАЛИНОВСКИЙ</a:t>
            </a:r>
          </a:p>
        </p:txBody>
      </p:sp>
      <p:pic>
        <p:nvPicPr>
          <p:cNvPr id="1028" name="Picture 4" descr="Николай Корса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91" y="481438"/>
            <a:ext cx="1371023" cy="2166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243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Ф. Ф. Матюшкин в молодые год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018" y="233563"/>
            <a:ext cx="2357582" cy="284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860410" y="1293276"/>
            <a:ext cx="8157328" cy="3570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ФЕДОР ФЕДОРОВИЧ МАТЮШКИН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родился 10 июля 1799 года в </a:t>
            </a:r>
            <a:r>
              <a:rPr kumimoji="0" lang="ru-RU" alt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Штутгарде</a:t>
            </a: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где служил его отец. Фёдор получил прекрасное образование: сначала в пансионе при Московском университете, а затем в Царскосельском лицее.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Матюшкин болел морем еще со времен лицея, за что и получил прозвище «Плыть хочется».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Не удивительно, что после окончания учебы он поступил на флот, которому посвятил всю свою жизнь. Он дослужился до адмирала и получил множество</a:t>
            </a:r>
            <a:r>
              <a:rPr kumimoji="0" lang="ru-RU" alt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наград.</a:t>
            </a:r>
          </a:p>
          <a:p>
            <a:r>
              <a:rPr lang="ru-RU" sz="1600" dirty="0"/>
              <a:t>Матюшкин очень тяжело принял весть о смерти великого поэта. Известно, что он принимал непосредственное участие в создании памятника Пушкину.</a:t>
            </a:r>
          </a:p>
          <a:p>
            <a:r>
              <a:rPr lang="ru-RU" sz="1600" dirty="0"/>
              <a:t>Фёдор Матюшкин прожил долгую жизнь и умер одним из последних лицеистов в 73 года. Он не был женат и у него не было детей. Лицеисты стали для него семьей на всю жизнь.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737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1400" dirty="0"/>
          </a:p>
        </p:txBody>
      </p:sp>
      <p:pic>
        <p:nvPicPr>
          <p:cNvPr id="3074" name="Picture 2" descr="I. I. Pushchin, 183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1548" y="299387"/>
            <a:ext cx="2609850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17961"/>
              </p:ext>
            </p:extLst>
          </p:nvPr>
        </p:nvGraphicFramePr>
        <p:xfrm>
          <a:off x="637309" y="1288490"/>
          <a:ext cx="8442036" cy="4833435"/>
        </p:xfrm>
        <a:graphic>
          <a:graphicData uri="http://schemas.openxmlformats.org/drawingml/2006/table">
            <a:tbl>
              <a:tblPr/>
              <a:tblGrid>
                <a:gridCol w="8442036">
                  <a:extLst>
                    <a:ext uri="{9D8B030D-6E8A-4147-A177-3AD203B41FA5}">
                      <a16:colId xmlns:a16="http://schemas.microsoft.com/office/drawing/2014/main" val="4078299261"/>
                    </a:ext>
                  </a:extLst>
                </a:gridCol>
              </a:tblGrid>
              <a:tr h="27225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Arial, Helvetica, sans-serif"/>
                        </a:rPr>
                        <a:t> Иван Иванович </a:t>
                      </a:r>
                      <a:r>
                        <a:rPr lang="ru-RU" sz="1400" dirty="0" err="1">
                          <a:latin typeface="Arial, Helvetica, sans-serif"/>
                        </a:rPr>
                        <a:t>Пущин</a:t>
                      </a:r>
                      <a:r>
                        <a:rPr lang="ru-RU" sz="1400" dirty="0">
                          <a:latin typeface="Arial, Helvetica, sans-serif"/>
                        </a:rPr>
                        <a:t> </a:t>
                      </a:r>
                      <a:r>
                        <a:rPr lang="ru-RU" sz="1400" dirty="0" smtClean="0">
                          <a:latin typeface="Arial, Helvetica, sans-serif"/>
                        </a:rPr>
                        <a:t>– декабрист.</a:t>
                      </a:r>
                      <a:r>
                        <a:rPr lang="ru-RU" sz="1400" dirty="0">
                          <a:latin typeface="Arial, Helvetica, sans-serif"/>
                        </a:rPr>
                        <a:t/>
                      </a:r>
                      <a:br>
                        <a:rPr lang="ru-RU" sz="1400" dirty="0">
                          <a:latin typeface="Arial, Helvetica, sans-serif"/>
                        </a:rPr>
                      </a:br>
                      <a:r>
                        <a:rPr lang="ru-RU" sz="1400" dirty="0">
                          <a:latin typeface="Arial, Helvetica, sans-serif"/>
                        </a:rPr>
                        <a:t>      Сразу же после окончания Лицея </a:t>
                      </a:r>
                      <a:r>
                        <a:rPr lang="ru-RU" sz="1400" dirty="0" err="1">
                          <a:latin typeface="Arial, Helvetica, sans-serif"/>
                        </a:rPr>
                        <a:t>Пущин</a:t>
                      </a:r>
                      <a:r>
                        <a:rPr lang="ru-RU" sz="1400" dirty="0">
                          <a:latin typeface="Arial, Helvetica, sans-serif"/>
                        </a:rPr>
                        <a:t> вступил в тайное общество. Он являлся одним из основателей "Северного общества", принадлежал к наиболее революционному его крылу.</a:t>
                      </a:r>
                      <a:br>
                        <a:rPr lang="ru-RU" sz="1400" dirty="0">
                          <a:latin typeface="Arial, Helvetica, sans-serif"/>
                        </a:rPr>
                      </a:br>
                      <a:r>
                        <a:rPr lang="ru-RU" sz="1400" dirty="0">
                          <a:latin typeface="Arial, Helvetica, sans-serif"/>
                        </a:rPr>
                        <a:t>      В 1823 году </a:t>
                      </a:r>
                      <a:r>
                        <a:rPr lang="ru-RU" sz="1400" dirty="0" err="1">
                          <a:latin typeface="Arial, Helvetica, sans-serif"/>
                        </a:rPr>
                        <a:t>Пущин</a:t>
                      </a:r>
                      <a:r>
                        <a:rPr lang="ru-RU" sz="1400" dirty="0">
                          <a:latin typeface="Arial, Helvetica, sans-serif"/>
                        </a:rPr>
                        <a:t> вышел из гвардии, демонстративно оставив блестящую военную карьеру, которая открывалась перед ним, и поступил в надворные судьи петербургской уголовной палаты. В этой скромной должности он энергично боролся против взяточничества и неправосудия.</a:t>
                      </a:r>
                      <a:br>
                        <a:rPr lang="ru-RU" sz="1400" dirty="0">
                          <a:latin typeface="Arial, Helvetica, sans-serif"/>
                        </a:rPr>
                      </a:br>
                      <a:r>
                        <a:rPr lang="ru-RU" sz="1400" dirty="0">
                          <a:latin typeface="Arial, Helvetica, sans-serif"/>
                        </a:rPr>
                        <a:t>      14 декабря 1825 года </a:t>
                      </a:r>
                      <a:r>
                        <a:rPr lang="ru-RU" sz="1400" dirty="0" err="1">
                          <a:latin typeface="Arial, Helvetica, sans-serif"/>
                        </a:rPr>
                        <a:t>Пущин</a:t>
                      </a:r>
                      <a:r>
                        <a:rPr lang="ru-RU" sz="1400" dirty="0">
                          <a:latin typeface="Arial, Helvetica, sans-serif"/>
                        </a:rPr>
                        <a:t> находился среди восставших, действовал энергично и хладнокровно. На следующий день после восстания лицейский товарищ его </a:t>
                      </a:r>
                      <a:r>
                        <a:rPr lang="ru-RU" sz="1400" dirty="0" err="1">
                          <a:latin typeface="Arial, Helvetica, sans-serif"/>
                        </a:rPr>
                        <a:t>А.М.Горчаков</a:t>
                      </a:r>
                      <a:r>
                        <a:rPr lang="ru-RU" sz="1400" dirty="0">
                          <a:latin typeface="Arial, Helvetica, sans-serif"/>
                        </a:rPr>
                        <a:t> предлагал ему устроить побег за границу, но </a:t>
                      </a:r>
                      <a:r>
                        <a:rPr lang="ru-RU" sz="1400" dirty="0" err="1">
                          <a:latin typeface="Arial, Helvetica, sans-serif"/>
                        </a:rPr>
                        <a:t>Пущин</a:t>
                      </a:r>
                      <a:r>
                        <a:rPr lang="ru-RU" sz="1400" dirty="0">
                          <a:latin typeface="Arial, Helvetica, sans-serif"/>
                        </a:rPr>
                        <a:t> отказался: он хотел разделить участь товарищей.</a:t>
                      </a:r>
                      <a:br>
                        <a:rPr lang="ru-RU" sz="1400" dirty="0">
                          <a:latin typeface="Arial, Helvetica, sans-serif"/>
                        </a:rPr>
                      </a:br>
                      <a:r>
                        <a:rPr lang="ru-RU" sz="1400" dirty="0">
                          <a:latin typeface="Arial, Helvetica, sans-serif"/>
                        </a:rPr>
                        <a:t>          Друзья часто виделись и после окончания Лицея, до южной ссылки Пушкина.</a:t>
                      </a:r>
                      <a:br>
                        <a:rPr lang="ru-RU" sz="1400" dirty="0">
                          <a:latin typeface="Arial, Helvetica, sans-serif"/>
                        </a:rPr>
                      </a:br>
                      <a:r>
                        <a:rPr lang="ru-RU" sz="1400" dirty="0">
                          <a:latin typeface="Arial, Helvetica, sans-serif"/>
                        </a:rPr>
                        <a:t>      В январе 1825 года </a:t>
                      </a:r>
                      <a:r>
                        <a:rPr lang="ru-RU" sz="1400" dirty="0" err="1">
                          <a:latin typeface="Arial, Helvetica, sans-serif"/>
                        </a:rPr>
                        <a:t>Пущин</a:t>
                      </a:r>
                      <a:r>
                        <a:rPr lang="ru-RU" sz="1400" dirty="0">
                          <a:latin typeface="Arial, Helvetica, sans-serif"/>
                        </a:rPr>
                        <a:t> посетил ссыльного Пушкина в Михайловском.</a:t>
                      </a:r>
                      <a:endParaRPr lang="ru-RU" sz="1400" dirty="0"/>
                    </a:p>
                  </a:txBody>
                  <a:tcPr marL="22902" marR="22902" marT="11451" marB="1145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019221"/>
                  </a:ext>
                </a:extLst>
              </a:tr>
              <a:tr h="193703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 marL="22902" marR="22902" marT="11451" marB="1145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482190"/>
                  </a:ext>
                </a:extLst>
              </a:tr>
              <a:tr h="193703">
                <a:tc>
                  <a:txBody>
                    <a:bodyPr/>
                    <a:lstStyle/>
                    <a:p>
                      <a:pPr algn="r"/>
                      <a:endParaRPr lang="ru-RU" sz="1400" dirty="0"/>
                    </a:p>
                  </a:txBody>
                  <a:tcPr marL="22902" marR="22902" marT="11451" marB="1145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678499"/>
                  </a:ext>
                </a:extLst>
              </a:tr>
              <a:tr h="718481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Arial, Helvetica, sans-serif"/>
                        </a:rPr>
                        <a:t> Эта встреча друзей была последней. Через год, когда </a:t>
                      </a:r>
                      <a:r>
                        <a:rPr lang="ru-RU" sz="1400" dirty="0" err="1">
                          <a:latin typeface="Arial, Helvetica, sans-serif"/>
                        </a:rPr>
                        <a:t>Пущин</a:t>
                      </a:r>
                      <a:r>
                        <a:rPr lang="ru-RU" sz="1400" dirty="0">
                          <a:latin typeface="Arial, Helvetica, sans-serif"/>
                        </a:rPr>
                        <a:t> уже был заключен в крепость, поэт вновь вспоминает об этом последнем свидании в стихотворении "Мой первый друг, мой друг бесценный</a:t>
                      </a:r>
                      <a:r>
                        <a:rPr lang="ru-RU" sz="1400" dirty="0" smtClean="0">
                          <a:latin typeface="Arial, Helvetica, sans-serif"/>
                        </a:rPr>
                        <a:t>!»</a:t>
                      </a:r>
                    </a:p>
                    <a:p>
                      <a:pPr algn="just"/>
                      <a:r>
                        <a:rPr lang="ru-RU" sz="1400" dirty="0">
                          <a:latin typeface="Arial, Helvetica, sans-serif"/>
                        </a:rPr>
                        <a:t>   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Второе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тихотворение было переслано Пущину в Сибирь на каторгу вместе с посланием декабристам "Во глубине сибирских руд".</a:t>
                      </a:r>
                      <a:r>
                        <a:rPr lang="ru-RU" sz="1400" dirty="0">
                          <a:latin typeface="Arial, Helvetica, sans-serif"/>
                        </a:rPr>
                        <a:t>  </a:t>
                      </a:r>
                      <a:endParaRPr lang="ru-RU" sz="1400" dirty="0" smtClean="0">
                        <a:latin typeface="Arial, Helvetica, sans-serif"/>
                      </a:endParaRPr>
                    </a:p>
                    <a:p>
                      <a:pPr algn="just"/>
                      <a:r>
                        <a:rPr lang="ru-RU" sz="1400" dirty="0" smtClean="0">
                          <a:latin typeface="Arial, Helvetica, sans-serif"/>
                        </a:rPr>
                        <a:t>Умирая</a:t>
                      </a:r>
                      <a:r>
                        <a:rPr lang="ru-RU" sz="1400" dirty="0">
                          <a:latin typeface="Arial, Helvetica, sans-serif"/>
                        </a:rPr>
                        <a:t>, Пушкин вспомнил о далеком друге, говорил, что ему было бы легче, если бы рядом был </a:t>
                      </a:r>
                      <a:r>
                        <a:rPr lang="ru-RU" sz="1400" dirty="0" err="1">
                          <a:latin typeface="Arial, Helvetica, sans-serif"/>
                        </a:rPr>
                        <a:t>Пущин</a:t>
                      </a:r>
                      <a:r>
                        <a:rPr lang="ru-RU" sz="1400" dirty="0" smtClean="0">
                          <a:latin typeface="Arial, Helvetica, sans-serif"/>
                        </a:rPr>
                        <a:t>.</a:t>
                      </a:r>
                      <a:endParaRPr lang="ru-RU" sz="1400" dirty="0"/>
                    </a:p>
                  </a:txBody>
                  <a:tcPr marL="22902" marR="22902" marT="11451" marB="1145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8438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853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56873" y="2927926"/>
            <a:ext cx="8118764" cy="240147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Александр Горчаков получил воспитание в </a:t>
            </a:r>
            <a:r>
              <a:rPr lang="ru-RU" dirty="0">
                <a:hlinkClick r:id="rId2" tooltip="Царскосельский лицей"/>
              </a:rPr>
              <a:t>Царскосельском лицее</a:t>
            </a:r>
            <a:r>
              <a:rPr lang="ru-RU" dirty="0"/>
              <a:t>, где был товарищем </a:t>
            </a:r>
            <a:r>
              <a:rPr lang="ru-RU" dirty="0">
                <a:hlinkClick r:id="rId3" tooltip="Пушкин, Александр Сергеевич"/>
              </a:rPr>
              <a:t>Пушкина</a:t>
            </a:r>
            <a:r>
              <a:rPr lang="ru-RU" dirty="0"/>
              <a:t>. С юности «питомец мод, большого света друг, обычаев блестящих наблюдатель» (как характеризовал его Пушкин в одном из посланий к нему), до поздней старости отличался теми качествами, которые считались наиболее необходимыми для </a:t>
            </a:r>
            <a:r>
              <a:rPr lang="ru-RU" dirty="0">
                <a:hlinkClick r:id="rId4" tooltip="Дипломат"/>
              </a:rPr>
              <a:t>дипломата</a:t>
            </a:r>
            <a:r>
              <a:rPr lang="ru-RU" dirty="0"/>
              <a:t>. В списке выпускников лицея находился на 1-й позиции, в день выпуска, 9 июня 1817 года, был пожалован чином </a:t>
            </a:r>
            <a:r>
              <a:rPr lang="ru-RU" dirty="0">
                <a:hlinkClick r:id="rId5" tooltip="Титулярный советник"/>
              </a:rPr>
              <a:t>титулярного советника</a:t>
            </a:r>
            <a:r>
              <a:rPr lang="ru-RU" baseline="30000" dirty="0">
                <a:hlinkClick r:id="rId6"/>
              </a:rPr>
              <a:t>[2]</a:t>
            </a:r>
            <a:r>
              <a:rPr lang="ru-RU" dirty="0"/>
              <a:t>. Кроме светских талантов и салонного остроумия, он обладал также значительным литературным образованием, которое и отразилось впоследствии в его красноречивых дипломатических нотах. Обстоятельства рано позволили ему изучить все закулисные пружины международной политики в Европе.</a:t>
            </a:r>
          </a:p>
        </p:txBody>
      </p:sp>
      <p:pic>
        <p:nvPicPr>
          <p:cNvPr id="4098" name="Picture 2" descr="Портрет светлейшего князя Александра Михайловича Горчакова (Богацкий Н. Т., 1873)[1]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33" y="424252"/>
            <a:ext cx="2114261" cy="265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5795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71364" y="2069193"/>
            <a:ext cx="6145585" cy="388113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8277520" cy="4351338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Антон Антонович </a:t>
            </a:r>
            <a:r>
              <a:rPr lang="ru-RU" dirty="0" err="1"/>
              <a:t>Дельвиг</a:t>
            </a:r>
            <a:r>
              <a:rPr lang="ru-RU" dirty="0"/>
              <a:t> родился в </a:t>
            </a:r>
            <a:r>
              <a:rPr lang="ru-RU" dirty="0">
                <a:hlinkClick r:id="rId2" tooltip="Москва"/>
              </a:rPr>
              <a:t>Москве</a:t>
            </a:r>
            <a:r>
              <a:rPr lang="ru-RU" dirty="0"/>
              <a:t>, в семье генерал-майора из </a:t>
            </a:r>
            <a:r>
              <a:rPr lang="ru-RU" dirty="0">
                <a:hlinkClick r:id="rId3" tooltip="Дельвиг (баронский род)"/>
              </a:rPr>
              <a:t>рода прибалтийских немецких баронов</a:t>
            </a:r>
            <a:r>
              <a:rPr lang="ru-RU" dirty="0"/>
              <a:t>. Семья была настолько обрусевшей, что </a:t>
            </a:r>
            <a:r>
              <a:rPr lang="ru-RU" dirty="0" err="1"/>
              <a:t>Дельвиг</a:t>
            </a:r>
            <a:r>
              <a:rPr lang="ru-RU" dirty="0"/>
              <a:t> даже не знал немецкого языка</a:t>
            </a:r>
            <a:r>
              <a:rPr lang="ru-RU" baseline="30000" dirty="0">
                <a:hlinkClick r:id="rId4"/>
              </a:rPr>
              <a:t>[2]</a:t>
            </a:r>
            <a:r>
              <a:rPr lang="ru-RU" dirty="0"/>
              <a:t>. Отец, </a:t>
            </a:r>
            <a:r>
              <a:rPr lang="ru-RU" dirty="0">
                <a:hlinkClick r:id="rId5" tooltip="Дельвиг, Антон Антонович (1773—1828)"/>
              </a:rPr>
              <a:t>Антон Антонович </a:t>
            </a:r>
            <a:r>
              <a:rPr lang="ru-RU" dirty="0" err="1">
                <a:hlinkClick r:id="rId5" tooltip="Дельвиг, Антон Антонович (1773—1828)"/>
              </a:rPr>
              <a:t>Дельвиг</a:t>
            </a:r>
            <a:r>
              <a:rPr lang="ru-RU" dirty="0"/>
              <a:t> (17.06.1773—08.07.1828), — был офицером-майором Астраханского полка, генерал-майор (1816). Мать, Любовь Матвеевна (26.09.1777—1859), была дочерью статского советника </a:t>
            </a:r>
            <a:r>
              <a:rPr lang="ru-RU" dirty="0">
                <a:hlinkClick r:id="rId6" tooltip="Красильников, Матвей Андреевич (страница отсутствует)"/>
              </a:rPr>
              <a:t>Матвея Андреевича Красильникова</a:t>
            </a:r>
            <a:r>
              <a:rPr lang="ru-RU" dirty="0"/>
              <a:t>, директора московского Ассигнационного банка, и внучкой русского ученого-астронома </a:t>
            </a:r>
            <a:r>
              <a:rPr lang="ru-RU" dirty="0">
                <a:hlinkClick r:id="rId7" tooltip="Красильников, Андрей Дмитриевич"/>
              </a:rPr>
              <a:t>А. Д. Красильникова</a:t>
            </a:r>
            <a:r>
              <a:rPr lang="ru-RU" baseline="30000" dirty="0">
                <a:hlinkClick r:id="rId8"/>
              </a:rPr>
              <a:t>[3]</a:t>
            </a:r>
            <a:r>
              <a:rPr lang="ru-RU" dirty="0"/>
              <a:t>.</a:t>
            </a:r>
          </a:p>
          <a:p>
            <a:r>
              <a:rPr lang="ru-RU" dirty="0"/>
              <a:t>В </a:t>
            </a:r>
            <a:r>
              <a:rPr lang="ru-RU" dirty="0">
                <a:hlinkClick r:id="rId9" tooltip="1811 год"/>
              </a:rPr>
              <a:t>1811 году</a:t>
            </a:r>
            <a:r>
              <a:rPr lang="ru-RU" dirty="0"/>
              <a:t> </a:t>
            </a:r>
            <a:r>
              <a:rPr lang="ru-RU" dirty="0" err="1"/>
              <a:t>Дельвиг</a:t>
            </a:r>
            <a:r>
              <a:rPr lang="ru-RU" dirty="0"/>
              <a:t> поступил в </a:t>
            </a:r>
            <a:r>
              <a:rPr lang="ru-RU" dirty="0">
                <a:hlinkClick r:id="rId10" tooltip="Царскосельский лицей"/>
              </a:rPr>
              <a:t>Царскосельский лицей</a:t>
            </a:r>
            <a:r>
              <a:rPr lang="ru-RU" dirty="0"/>
              <a:t>. Учился неважно, по успеваемости был последним, получил от Пушкина характеристику «сын лени вдохновенный».</a:t>
            </a:r>
          </a:p>
          <a:p>
            <a:r>
              <a:rPr lang="ru-RU" dirty="0"/>
              <a:t>Рано начал писать стихи, и уже в </a:t>
            </a:r>
            <a:r>
              <a:rPr lang="ru-RU" dirty="0">
                <a:hlinkClick r:id="rId11" tooltip="1814 год"/>
              </a:rPr>
              <a:t>1814 году</a:t>
            </a:r>
            <a:r>
              <a:rPr lang="ru-RU" dirty="0"/>
              <a:t> они появились в печати, в «</a:t>
            </a:r>
            <a:r>
              <a:rPr lang="ru-RU" dirty="0">
                <a:hlinkClick r:id="rId12" tooltip="Вестник Европы (начало XIX века)"/>
              </a:rPr>
              <a:t>Вестнике Европы</a:t>
            </a:r>
            <a:r>
              <a:rPr lang="ru-RU" dirty="0"/>
              <a:t>» («На взятие Парижа»</a:t>
            </a:r>
            <a:r>
              <a:rPr lang="ru-RU" baseline="30000" dirty="0">
                <a:hlinkClick r:id="rId13"/>
              </a:rPr>
              <a:t>[4]</a:t>
            </a:r>
            <a:r>
              <a:rPr lang="ru-RU" dirty="0"/>
              <a:t> — за подписью </a:t>
            </a:r>
            <a:r>
              <a:rPr lang="ru-RU" i="1" dirty="0"/>
              <a:t>Русский</a:t>
            </a:r>
            <a:r>
              <a:rPr lang="ru-RU" dirty="0"/>
              <a:t>).</a:t>
            </a:r>
          </a:p>
          <a:p>
            <a:r>
              <a:rPr lang="ru-RU" dirty="0"/>
              <a:t>Окончил курс с первым выпуском лицея, в </a:t>
            </a:r>
            <a:r>
              <a:rPr lang="ru-RU" dirty="0">
                <a:hlinkClick r:id="rId14" tooltip="1817 год"/>
              </a:rPr>
              <a:t>1817 году</a:t>
            </a:r>
            <a:r>
              <a:rPr lang="ru-RU" dirty="0"/>
              <a:t>, и к выпуску написал стихотворение «Шесть лет», которое было напечатано, положено на музыку и неоднократно пелось лицеистами. Служил в департаменте горных и соляных дел, оттуда перешёл в канцелярию </a:t>
            </a:r>
            <a:r>
              <a:rPr lang="ru-RU" dirty="0">
                <a:hlinkClick r:id="rId15" tooltip="Министерство финансов Российской империи"/>
              </a:rPr>
              <a:t>Министерства финансов</a:t>
            </a:r>
            <a:r>
              <a:rPr lang="ru-RU" dirty="0"/>
              <a:t>; с </a:t>
            </a:r>
            <a:r>
              <a:rPr lang="ru-RU" dirty="0">
                <a:hlinkClick r:id="rId16" tooltip="1821"/>
              </a:rPr>
              <a:t>1821</a:t>
            </a:r>
            <a:r>
              <a:rPr lang="ru-RU" dirty="0"/>
              <a:t> по </a:t>
            </a:r>
            <a:r>
              <a:rPr lang="ru-RU" dirty="0">
                <a:hlinkClick r:id="rId17" tooltip="1825 год"/>
              </a:rPr>
              <a:t>1825 годы</a:t>
            </a:r>
            <a:r>
              <a:rPr lang="ru-RU" dirty="0"/>
              <a:t> был помощником библиотекаря (</a:t>
            </a:r>
            <a:r>
              <a:rPr lang="ru-RU" dirty="0">
                <a:hlinkClick r:id="rId18" tooltip="Крылов, Иван Андреевич"/>
              </a:rPr>
              <a:t>И. А. Крылова</a:t>
            </a:r>
            <a:r>
              <a:rPr lang="ru-RU" dirty="0"/>
              <a:t>) в </a:t>
            </a:r>
            <a:r>
              <a:rPr lang="ru-RU" dirty="0">
                <a:hlinkClick r:id="rId19" tooltip="Российская национальная библиотека"/>
              </a:rPr>
              <a:t>Императорской публичной библиотеке</a:t>
            </a:r>
            <a:r>
              <a:rPr lang="ru-RU" dirty="0"/>
              <a:t>.</a:t>
            </a:r>
          </a:p>
        </p:txBody>
      </p:sp>
      <p:pic>
        <p:nvPicPr>
          <p:cNvPr id="5122" name="Picture 2" descr="Антон Дельвиг: биография друга Пушкина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739" y="433087"/>
            <a:ext cx="2393661" cy="3056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5526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354</Words>
  <Application>Microsoft Office PowerPoint</Application>
  <PresentationFormat>Широкоэкранный</PresentationFormat>
  <Paragraphs>17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Arial, Helvetica, sans-serif</vt:lpstr>
      <vt:lpstr>Calibri</vt:lpstr>
      <vt:lpstr>Calibri Light</vt:lpstr>
      <vt:lpstr>Times New Roman</vt:lpstr>
      <vt:lpstr>Тема Office</vt:lpstr>
      <vt:lpstr>Родился в 1800 г. Поступил в Лицей в 1811 году. Окончил Лицей в 1817 году. Композитор-любитель, автор романсов на стихотворения Пушкина По окончанию Лицея поступил в Коллегию иностранных дел (с осени 1817), а в 1819 г., причисленный к римской миссии, уехал в Италию. Умер в 1820 г.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Родился в 1800 г. Поступил в Лицей в 1811 году. Окончил Лицей в 1817 году. Композитор-любитель, автор романсов на стихотворения Пушкина По окончанию Лицея поступил в Коллегию иностранных дел (с осени 1817), а в 1819 г., причисленный к римской миссии, уехал в Италию. Умер в 1820 г.</dc:title>
  <dc:creator>Ампилогов</dc:creator>
  <cp:lastModifiedBy>Ампилогов</cp:lastModifiedBy>
  <cp:revision>5</cp:revision>
  <dcterms:created xsi:type="dcterms:W3CDTF">2021-11-18T12:25:51Z</dcterms:created>
  <dcterms:modified xsi:type="dcterms:W3CDTF">2021-11-18T13:06:25Z</dcterms:modified>
</cp:coreProperties>
</file>