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6"/>
  </p:notesMasterIdLst>
  <p:sldIdLst>
    <p:sldId id="256" r:id="rId2"/>
    <p:sldId id="290" r:id="rId3"/>
    <p:sldId id="289" r:id="rId4"/>
    <p:sldId id="288" r:id="rId5"/>
    <p:sldId id="294" r:id="rId6"/>
    <p:sldId id="257" r:id="rId7"/>
    <p:sldId id="259" r:id="rId8"/>
    <p:sldId id="258" r:id="rId9"/>
    <p:sldId id="295" r:id="rId10"/>
    <p:sldId id="260" r:id="rId11"/>
    <p:sldId id="296" r:id="rId12"/>
    <p:sldId id="261" r:id="rId13"/>
    <p:sldId id="297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75" autoAdjust="0"/>
  </p:normalViewPr>
  <p:slideViewPr>
    <p:cSldViewPr>
      <p:cViewPr varScale="1">
        <p:scale>
          <a:sx n="87" d="100"/>
          <a:sy n="87" d="100"/>
        </p:scale>
        <p:origin x="1062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461B0E-9CF4-48DF-89A0-0AC8008732B4}" type="datetimeFigureOut">
              <a:rPr lang="ru-RU" smtClean="0"/>
              <a:pPr/>
              <a:t>21.10.2013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22CCF-650C-4520-991A-945149F8EE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782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122CCF-650C-4520-991A-945149F8EE3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88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21.10.2013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21.10.2013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21.10.2013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1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7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8715404" cy="5157192"/>
          </a:xfrm>
        </p:spPr>
        <p:txBody>
          <a:bodyPr anchor="ctr">
            <a:noAutofit/>
          </a:bodyPr>
          <a:lstStyle/>
          <a:p>
            <a:r>
              <a:rPr lang="ru-RU" sz="6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cs typeface="Calibri" pitchFamily="34" charset="0"/>
              </a:rPr>
              <a:t>Решение задач </a:t>
            </a:r>
            <a:br>
              <a:rPr lang="ru-RU" sz="6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cs typeface="Calibri" pitchFamily="34" charset="0"/>
              </a:rPr>
            </a:br>
            <a:r>
              <a:rPr lang="ru-RU" sz="6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cs typeface="Calibri" pitchFamily="34" charset="0"/>
              </a:rPr>
              <a:t>на проценты</a:t>
            </a:r>
            <a:endParaRPr lang="ru-RU" sz="6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228600"/>
            <a:ext cx="9180512" cy="140020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accent2"/>
                </a:solidFill>
              </a:rPr>
              <a:t>Задача для самостоятельного решения</a:t>
            </a:r>
            <a:endParaRPr lang="ru-RU" sz="2800" dirty="0">
              <a:solidFill>
                <a:schemeClr val="accent2"/>
              </a:solidFill>
            </a:endParaRPr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712" name="Rectangle 16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713" name="Rectangle 17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714" name="Rectangle 18"/>
          <p:cNvSpPr>
            <a:spLocks noChangeArrowheads="1"/>
          </p:cNvSpPr>
          <p:nvPr/>
        </p:nvSpPr>
        <p:spPr bwMode="auto">
          <a:xfrm>
            <a:off x="2627784" y="5295691"/>
            <a:ext cx="2423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670985"/>
            <a:ext cx="7776864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Десять рубашек  дешевле куртки на 10%. На сколько процентов двенадцать  рубашек дороже куртки?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Семья состоит из мужа, жены и дочери-студентки. Если бы зарплата мужа увеличилась вдвое, общий доход семьи вырос бы на 67%. Если бы стипендия дочери уменьшилась втрое, общий доход семьи сократился бы на 4%. Сколько процентов от общего дохода составляет зарплата жены?</a:t>
            </a:r>
          </a:p>
          <a:p>
            <a:r>
              <a:rPr lang="ru-RU" b="1" i="1" dirty="0"/>
              <a:t> </a:t>
            </a: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2"/>
                </a:solidFill>
                <a:effectLst/>
              </a:rPr>
              <a:t>Задача 4.</a:t>
            </a:r>
            <a:r>
              <a:rPr lang="ru-RU" i="1" u="sng" dirty="0">
                <a:solidFill>
                  <a:schemeClr val="accent2"/>
                </a:solidFill>
                <a:effectLst/>
              </a:rPr>
              <a:t> </a:t>
            </a:r>
            <a:endParaRPr lang="ru-RU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33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849" y="199748"/>
            <a:ext cx="9144000" cy="1789092"/>
          </a:xfrm>
        </p:spPr>
        <p:txBody>
          <a:bodyPr>
            <a:noAutofit/>
          </a:bodyPr>
          <a:lstStyle/>
          <a:p>
            <a:r>
              <a:rPr lang="en-US" sz="2800" dirty="0"/>
              <a:t>C</a:t>
            </a:r>
            <a:r>
              <a:rPr lang="ru-RU" sz="2800" dirty="0"/>
              <a:t>оставим таблицу, отражающую ситуации, о которых говорится в задаче  (если бы зарплата мужа увеличилась, если бы стипендия дочери уменьшилась). </a:t>
            </a:r>
          </a:p>
          <a:p>
            <a:endParaRPr lang="ru-RU" sz="2800" dirty="0"/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39" name="Rectangle 19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179759"/>
              </p:ext>
            </p:extLst>
          </p:nvPr>
        </p:nvGraphicFramePr>
        <p:xfrm>
          <a:off x="683568" y="2204328"/>
          <a:ext cx="8208910" cy="2016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782"/>
                <a:gridCol w="1238538"/>
                <a:gridCol w="1152128"/>
                <a:gridCol w="1008112"/>
                <a:gridCol w="3168350"/>
              </a:tblGrid>
              <a:tr h="2988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Муж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Жена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Дочь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Общий</a:t>
                      </a:r>
                      <a:r>
                        <a:rPr lang="ru-RU" baseline="0" dirty="0" smtClean="0"/>
                        <a:t> доход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 реальности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Z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x+y+z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Ситуация 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Z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1,67</a:t>
                      </a:r>
                      <a:r>
                        <a:rPr lang="en-US" baseline="0" dirty="0" smtClean="0"/>
                        <a:t> (</a:t>
                      </a:r>
                      <a:r>
                        <a:rPr lang="en-US" dirty="0" err="1" smtClean="0"/>
                        <a:t>x+y+z</a:t>
                      </a:r>
                      <a:r>
                        <a:rPr lang="en-US" dirty="0" smtClean="0"/>
                        <a:t>)</a:t>
                      </a:r>
                      <a:endParaRPr lang="ru-RU" dirty="0" smtClean="0"/>
                    </a:p>
                  </a:txBody>
                  <a:tcPr/>
                </a:tc>
              </a:tr>
              <a:tr h="423521">
                <a:tc>
                  <a:txBody>
                    <a:bodyPr/>
                    <a:lstStyle/>
                    <a:p>
                      <a:r>
                        <a:rPr lang="ru-RU" dirty="0" smtClean="0"/>
                        <a:t>Ситуация 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1/3z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0,96 </a:t>
                      </a:r>
                      <a:r>
                        <a:rPr lang="en-US" baseline="0" dirty="0" smtClean="0"/>
                        <a:t>(</a:t>
                      </a:r>
                      <a:r>
                        <a:rPr lang="en-US" dirty="0" err="1" smtClean="0"/>
                        <a:t>x+y+z</a:t>
                      </a:r>
                      <a:r>
                        <a:rPr lang="en-US" dirty="0" smtClean="0"/>
                        <a:t>)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3694309"/>
              </p:ext>
            </p:extLst>
          </p:nvPr>
        </p:nvGraphicFramePr>
        <p:xfrm>
          <a:off x="2878857" y="4869161"/>
          <a:ext cx="4429447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Уравнение" r:id="rId3" imgW="1638000" imgH="215640" progId="Equation.3">
                  <p:embed/>
                </p:oleObj>
              </mc:Choice>
              <mc:Fallback>
                <p:oleObj name="Уравнение" r:id="rId3" imgW="1638000" imgH="2156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8857" y="4869161"/>
                        <a:ext cx="4429447" cy="635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2905957"/>
              </p:ext>
            </p:extLst>
          </p:nvPr>
        </p:nvGraphicFramePr>
        <p:xfrm>
          <a:off x="2969344" y="5476392"/>
          <a:ext cx="4248471" cy="94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Уравнение" r:id="rId5" imgW="1739900" imgH="393700" progId="Equation.3">
                  <p:embed/>
                </p:oleObj>
              </mc:Choice>
              <mc:Fallback>
                <p:oleObj name="Уравнение" r:id="rId5" imgW="1739900" imgH="3937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69344" y="5476392"/>
                        <a:ext cx="4248471" cy="941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AutoShape 3"/>
          <p:cNvSpPr>
            <a:spLocks/>
          </p:cNvSpPr>
          <p:nvPr/>
        </p:nvSpPr>
        <p:spPr bwMode="auto">
          <a:xfrm>
            <a:off x="2604661" y="4869161"/>
            <a:ext cx="274195" cy="1231301"/>
          </a:xfrm>
          <a:prstGeom prst="leftBrace">
            <a:avLst>
              <a:gd name="adj1" fmla="val 16667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059832" y="4474438"/>
            <a:ext cx="368222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9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Запишем систему уравнений: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3059832" y="505698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3059832" y="527605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3059832" y="612378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9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Запишем систему уравнений: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98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0" y="6762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0" y="1524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Семья состоит из мужа, жены и дочери-студентки. Если бы зарплата мужа увеличилась вчетверо, общий доход семьи вырос бы на 165%. Если бы стипендия дочери уменьшилась вдвое, общий доход семьи сократился бы на 1%. Сколько процентов от общего дохода составляет зарплата жены?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2"/>
                </a:solidFill>
                <a:effectLst/>
              </a:rPr>
              <a:t>Задача для самостоятельного решения</a:t>
            </a:r>
            <a:endParaRPr lang="ru-RU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345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ctr"/>
            <a:r>
              <a:rPr lang="ru-RU" sz="6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alibri" pitchFamily="34" charset="0"/>
                <a:cs typeface="Calibri" pitchFamily="34" charset="0"/>
              </a:rPr>
              <a:t>Спасибо за внимание!</a:t>
            </a:r>
            <a:endParaRPr lang="ru-RU" sz="6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7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916831"/>
            <a:ext cx="8229600" cy="3528393"/>
          </a:xfrm>
        </p:spPr>
        <p:txBody>
          <a:bodyPr>
            <a:normAutofit/>
          </a:bodyPr>
          <a:lstStyle/>
          <a:p>
            <a:pPr lvl="0"/>
            <a:r>
              <a:rPr lang="ru-RU" sz="3200" b="1" dirty="0"/>
              <a:t>Процент – это одна сотая часть </a:t>
            </a:r>
            <a:r>
              <a:rPr lang="ru-RU" sz="3200" b="1" dirty="0" smtClean="0"/>
              <a:t>числа</a:t>
            </a:r>
          </a:p>
          <a:p>
            <a:pPr marL="109728" lvl="0" indent="0">
              <a:buNone/>
            </a:pPr>
            <a:endParaRPr lang="ru-RU" sz="3200" dirty="0"/>
          </a:p>
          <a:p>
            <a:r>
              <a:rPr lang="ru-RU" sz="3200" b="1" dirty="0"/>
              <a:t>За 100% мы принимаем ту величину, с которой сравниваем все данные задачи.</a:t>
            </a:r>
            <a:endParaRPr lang="en-US" sz="32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36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effectLst/>
              </a:rPr>
              <a:t>При решении задач на проценты необходимо помнить следующее</a:t>
            </a:r>
            <a:endParaRPr lang="ru-RU" sz="3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685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1428736"/>
          </a:xfrm>
        </p:spPr>
        <p:txBody>
          <a:bodyPr>
            <a:normAutofit/>
          </a:bodyPr>
          <a:lstStyle/>
          <a:p>
            <a:pPr algn="ctr"/>
            <a:r>
              <a:rPr lang="ru-RU" u="sng" dirty="0">
                <a:effectLst/>
              </a:rPr>
              <a:t>Полезные формулы 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величину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увеличить на </a:t>
            </a:r>
            <a:r>
              <a:rPr lang="en-US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процентов, получим   </a:t>
            </a:r>
            <a:endParaRPr lang="ru-RU" sz="2400" dirty="0">
              <a:latin typeface="Arial" panose="020B0604020202020204" pitchFamily="34" charset="0"/>
            </a:endParaRPr>
          </a:p>
          <a:p>
            <a:pPr lvl="0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величину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уменьшить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en-US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процентов, получим   </a:t>
            </a:r>
            <a:endParaRPr lang="ru-RU" sz="2400" dirty="0">
              <a:latin typeface="Arial" panose="020B0604020202020204" pitchFamily="34" charset="0"/>
            </a:endParaRPr>
          </a:p>
          <a:p>
            <a:pPr lvl="0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величину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увеличить на </a:t>
            </a:r>
            <a:r>
              <a:rPr lang="en-US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процентов,  а затем  уменьшить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en-US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процентов, получим    </a:t>
            </a:r>
            <a:endParaRPr lang="ru-RU" sz="2400" dirty="0">
              <a:latin typeface="Arial" panose="020B0604020202020204" pitchFamily="34" charset="0"/>
            </a:endParaRPr>
          </a:p>
          <a:p>
            <a:pPr marL="365760" lvl="3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величину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дважды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увеличить на </a:t>
            </a:r>
            <a:r>
              <a:rPr lang="en-US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процентов, получим </a:t>
            </a:r>
            <a:endParaRPr lang="ru-RU" sz="2400" dirty="0">
              <a:latin typeface="Arial" panose="020B0604020202020204" pitchFamily="34" charset="0"/>
            </a:endParaRPr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величину 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дважды</a:t>
            </a:r>
            <a:r>
              <a:rPr lang="ru-RU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уменьшить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en-US" sz="2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процентов, получим </a:t>
            </a:r>
            <a:endParaRPr lang="ru-RU" sz="2400" dirty="0">
              <a:latin typeface="Arial" panose="020B0604020202020204" pitchFamily="34" charset="0"/>
            </a:endParaRPr>
          </a:p>
          <a:p>
            <a:endParaRPr lang="ru-RU" sz="2400" dirty="0"/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0" y="43934"/>
            <a:ext cx="2648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30" name="Объект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7937087"/>
              </p:ext>
            </p:extLst>
          </p:nvPr>
        </p:nvGraphicFramePr>
        <p:xfrm>
          <a:off x="7856538" y="1576388"/>
          <a:ext cx="76517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" name="Уравнение" r:id="rId3" imgW="761760" imgH="431640" progId="Equation.3">
                  <p:embed/>
                </p:oleObj>
              </mc:Choice>
              <mc:Fallback>
                <p:oleObj name="Уравнение" r:id="rId3" imgW="761760" imgH="43164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6538" y="1576388"/>
                        <a:ext cx="765175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Rectangle 29"/>
          <p:cNvSpPr>
            <a:spLocks noChangeArrowheads="1"/>
          </p:cNvSpPr>
          <p:nvPr/>
        </p:nvSpPr>
        <p:spPr bwMode="auto">
          <a:xfrm>
            <a:off x="0" y="43934"/>
            <a:ext cx="2648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32" name="Объект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8473400"/>
              </p:ext>
            </p:extLst>
          </p:nvPr>
        </p:nvGraphicFramePr>
        <p:xfrm>
          <a:off x="7935913" y="1952625"/>
          <a:ext cx="7588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" name="Уравнение" r:id="rId5" imgW="761760" imgH="431640" progId="Equation.3">
                  <p:embed/>
                </p:oleObj>
              </mc:Choice>
              <mc:Fallback>
                <p:oleObj name="Уравнение" r:id="rId5" imgW="761760" imgH="43164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35913" y="1952625"/>
                        <a:ext cx="758825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Объект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9549466"/>
              </p:ext>
            </p:extLst>
          </p:nvPr>
        </p:nvGraphicFramePr>
        <p:xfrm>
          <a:off x="5737225" y="2724150"/>
          <a:ext cx="76517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" name="Уравнение" r:id="rId7" imgW="761760" imgH="431640" progId="Equation.3">
                  <p:embed/>
                </p:oleObj>
              </mc:Choice>
              <mc:Fallback>
                <p:oleObj name="Уравнение" r:id="rId7" imgW="761760" imgH="43164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7225" y="2724150"/>
                        <a:ext cx="765175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Объект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4506211"/>
              </p:ext>
            </p:extLst>
          </p:nvPr>
        </p:nvGraphicFramePr>
        <p:xfrm>
          <a:off x="6514703" y="2723965"/>
          <a:ext cx="67627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" name="Уравнение" r:id="rId9" imgW="672808" imgH="431613" progId="Equation.3">
                  <p:embed/>
                </p:oleObj>
              </mc:Choice>
              <mc:Fallback>
                <p:oleObj name="Уравнение" r:id="rId9" imgW="672808" imgH="431613" progId="Equation.3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4703" y="2723965"/>
                        <a:ext cx="676275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32"/>
          <p:cNvSpPr>
            <a:spLocks noChangeArrowheads="1"/>
          </p:cNvSpPr>
          <p:nvPr/>
        </p:nvSpPr>
        <p:spPr bwMode="auto">
          <a:xfrm>
            <a:off x="0" y="43934"/>
            <a:ext cx="2648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6" name="Rectangle 33"/>
          <p:cNvSpPr>
            <a:spLocks noChangeArrowheads="1"/>
          </p:cNvSpPr>
          <p:nvPr/>
        </p:nvSpPr>
        <p:spPr bwMode="auto">
          <a:xfrm>
            <a:off x="955675" y="885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5651637"/>
              </p:ext>
            </p:extLst>
          </p:nvPr>
        </p:nvGraphicFramePr>
        <p:xfrm>
          <a:off x="2136775" y="3511550"/>
          <a:ext cx="8128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" name="Уравнение" r:id="rId11" imgW="812520" imgH="469800" progId="Equation.3">
                  <p:embed/>
                </p:oleObj>
              </mc:Choice>
              <mc:Fallback>
                <p:oleObj name="Уравнение" r:id="rId11" imgW="812520" imgH="469800" progId="Equation.3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6775" y="3511550"/>
                        <a:ext cx="812800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7595671"/>
              </p:ext>
            </p:extLst>
          </p:nvPr>
        </p:nvGraphicFramePr>
        <p:xfrm>
          <a:off x="2168525" y="4305300"/>
          <a:ext cx="8128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" name="Уравнение" r:id="rId13" imgW="812520" imgH="469800" progId="Equation.3">
                  <p:embed/>
                </p:oleObj>
              </mc:Choice>
              <mc:Fallback>
                <p:oleObj name="Уравнение" r:id="rId13" imgW="812520" imgH="469800" progId="Equation.3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8525" y="4305300"/>
                        <a:ext cx="812800" cy="466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</a:t>
            </a:r>
            <a:r>
              <a:rPr lang="ru-RU" dirty="0"/>
              <a:t>В 2008 году в городском квартале проживало 40 000 человек. В результате строительства новых домов в  2009 году число жителей квартала выросло на 8%, а в 2010 году – на 9% по сравнению с  2009 годом. Сколько человек стало проживать в квартале в 2010 году?</a:t>
            </a:r>
          </a:p>
          <a:p>
            <a:r>
              <a:rPr lang="ru-RU" b="1" i="1" dirty="0"/>
              <a:t> </a:t>
            </a:r>
            <a:endParaRPr lang="ru-RU" dirty="0"/>
          </a:p>
          <a:p>
            <a:pPr marL="109728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algn="ctr"/>
            <a:r>
              <a:rPr lang="ru-RU" dirty="0">
                <a:effectLst/>
              </a:rPr>
              <a:t>Задача 1.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71514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4"/>
                </a:solidFill>
                <a:effectLst/>
              </a:rPr>
              <a:t>Задача для самостоятельного </a:t>
            </a:r>
            <a:r>
              <a:rPr lang="ru-RU" dirty="0" smtClean="0">
                <a:solidFill>
                  <a:schemeClr val="accent4"/>
                </a:solidFill>
                <a:effectLst/>
              </a:rPr>
              <a:t>решения.</a:t>
            </a:r>
            <a:r>
              <a:rPr lang="ru-RU" i="1" u="sng" dirty="0">
                <a:solidFill>
                  <a:schemeClr val="accent4"/>
                </a:solidFill>
                <a:effectLst/>
              </a:rPr>
              <a:t/>
            </a:r>
            <a:br>
              <a:rPr lang="ru-RU" i="1" u="sng" dirty="0">
                <a:solidFill>
                  <a:schemeClr val="accent4"/>
                </a:solidFill>
                <a:effectLst/>
              </a:rPr>
            </a:br>
            <a:r>
              <a:rPr lang="ru-RU" dirty="0" smtClean="0">
                <a:effectLst/>
              </a:rPr>
              <a:t>В </a:t>
            </a:r>
            <a:r>
              <a:rPr lang="ru-RU" dirty="0">
                <a:effectLst/>
              </a:rPr>
              <a:t>2008 году в городе </a:t>
            </a:r>
            <a:r>
              <a:rPr lang="en-US" dirty="0">
                <a:effectLst/>
              </a:rPr>
              <a:t>N </a:t>
            </a:r>
            <a:r>
              <a:rPr lang="ru-RU" dirty="0">
                <a:effectLst/>
              </a:rPr>
              <a:t>проживало 20 000 человек. В результате строительства новых домов в  2009 году число жителей города выросло на 3%, а в 2010 году – на 10% по сравнению с  2009 годом. Сколько человек стало проживать в  городе </a:t>
            </a:r>
            <a:r>
              <a:rPr lang="en-US" dirty="0">
                <a:effectLst/>
              </a:rPr>
              <a:t>N </a:t>
            </a:r>
            <a:r>
              <a:rPr lang="ru-RU" dirty="0">
                <a:effectLst/>
              </a:rPr>
              <a:t>2010 году? </a:t>
            </a:r>
            <a:br>
              <a:rPr lang="ru-RU" dirty="0">
                <a:effectLst/>
              </a:rPr>
            </a:b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32656"/>
            <a:ext cx="9144000" cy="864096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accent3">
                    <a:lumMod val="75000"/>
                  </a:schemeClr>
                </a:solidFill>
              </a:rPr>
              <a:t>Задача 2.</a:t>
            </a:r>
            <a:r>
              <a:rPr lang="ru-RU" sz="3600" i="1" u="sng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endParaRPr lang="ru-RU" sz="3600" dirty="0" smtClean="0">
              <a:solidFill>
                <a:schemeClr val="accent3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9532" y="789856"/>
            <a:ext cx="8424936" cy="6422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lnSpc>
                <a:spcPct val="115000"/>
              </a:lnSpc>
              <a:spcAft>
                <a:spcPts val="0"/>
              </a:spcAft>
            </a:pP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понедельник акции компании подорожали на некоторое количество процентов, а во вторник подешевели на то же самое количество процентов. В результате они стали стоить на 4% дешевле, чем при открытии торгов в понедельник На сколько процентов подорожали акции компании в понедельник?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15742"/>
            <a:ext cx="9144000" cy="170311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accent2"/>
                </a:solidFill>
                <a:latin typeface="Calibri" pitchFamily="34" charset="0"/>
              </a:rPr>
              <a:t>Таблица для решения задачи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413350"/>
              </p:ext>
            </p:extLst>
          </p:nvPr>
        </p:nvGraphicFramePr>
        <p:xfrm>
          <a:off x="359531" y="1302056"/>
          <a:ext cx="8424938" cy="1433596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800200"/>
                <a:gridCol w="1800200"/>
                <a:gridCol w="1584176"/>
                <a:gridCol w="3240362"/>
              </a:tblGrid>
              <a:tr h="7920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1633" marR="616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Понедельник (утро)</a:t>
                      </a:r>
                      <a:endParaRPr lang="ru-RU" sz="16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1633" marR="616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Понедельник (вечер)</a:t>
                      </a:r>
                      <a:endParaRPr lang="ru-RU" sz="16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1633" marR="616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Вторник (вечер)</a:t>
                      </a:r>
                      <a:endParaRPr lang="ru-RU" sz="16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1633" marR="61633" marT="0" marB="0" anchor="ctr"/>
                </a:tc>
              </a:tr>
              <a:tr h="6415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Стоимость акций</a:t>
                      </a:r>
                      <a:endParaRPr lang="ru-RU" sz="16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1633" marR="6163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Х</a:t>
                      </a:r>
                      <a:endParaRPr lang="ru-RU" sz="16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1633" marR="6163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9952" y="2228403"/>
            <a:ext cx="1296144" cy="4380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128" y="2228402"/>
            <a:ext cx="1224136" cy="4380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264" y="2228402"/>
            <a:ext cx="1269399" cy="4258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9388" y="3356992"/>
            <a:ext cx="15589224" cy="20162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0" y="357166"/>
            <a:ext cx="9144000" cy="170368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2"/>
                </a:solidFill>
              </a:rPr>
              <a:t>Задача для самостоятельного решения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08858" y="3540252"/>
            <a:ext cx="1041489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052737"/>
            <a:ext cx="7488832" cy="4622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Цена холодильника в магазине ежегодно уменьшается на одно и то же число процентов от предыдущей цены. Определите, на сколько процентов каждый год уменьшалась цена холодильника, если выставленный на продажу за 20000 рублей, через два года был продан за 15842руб.?</a:t>
            </a:r>
            <a:endParaRPr lang="ru-RU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/>
              <a:t>Четыре рубашки дешевле куртки на 8%. На сколько процентов пять рубашек дороже куртки?</a:t>
            </a:r>
          </a:p>
          <a:p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2"/>
                </a:solidFill>
                <a:effectLst/>
              </a:rPr>
              <a:t>Задача 3.</a:t>
            </a:r>
            <a:r>
              <a:rPr lang="ru-RU" i="1" u="sng" dirty="0">
                <a:solidFill>
                  <a:schemeClr val="accent2"/>
                </a:solidFill>
                <a:effectLst/>
              </a:rPr>
              <a:t> </a:t>
            </a:r>
            <a:endParaRPr lang="ru-RU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79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995</TotalTime>
  <Words>474</Words>
  <Application>Microsoft Office PowerPoint</Application>
  <PresentationFormat>Экран (4:3)</PresentationFormat>
  <Paragraphs>64</Paragraphs>
  <Slides>14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4" baseType="lpstr">
      <vt:lpstr>Arial</vt:lpstr>
      <vt:lpstr>Calibri</vt:lpstr>
      <vt:lpstr>Lucida Sans Unicode</vt:lpstr>
      <vt:lpstr>Times New Roman</vt:lpstr>
      <vt:lpstr>Verdana</vt:lpstr>
      <vt:lpstr>Wingdings 2</vt:lpstr>
      <vt:lpstr>Wingdings 3</vt:lpstr>
      <vt:lpstr>Открытая</vt:lpstr>
      <vt:lpstr>Microsoft Equation 3.0</vt:lpstr>
      <vt:lpstr>Уравнение</vt:lpstr>
      <vt:lpstr>Решение задач  на проценты</vt:lpstr>
      <vt:lpstr>При решении задач на проценты необходимо помнить следующее</vt:lpstr>
      <vt:lpstr>Полезные формулы </vt:lpstr>
      <vt:lpstr>Задача 1.</vt:lpstr>
      <vt:lpstr>Задача для самостоятельного решения. В 2008 году в городе N проживало 20 000 человек. В результате строительства новых домов в  2009 году число жителей города выросло на 3%, а в 2010 году – на 10% по сравнению с  2009 годом. Сколько человек стало проживать в  городе N 2010 году?  </vt:lpstr>
      <vt:lpstr>Презентация PowerPoint</vt:lpstr>
      <vt:lpstr>Презентация PowerPoint</vt:lpstr>
      <vt:lpstr>Презентация PowerPoint</vt:lpstr>
      <vt:lpstr>Задача 3. </vt:lpstr>
      <vt:lpstr>Презентация PowerPoint</vt:lpstr>
      <vt:lpstr>Задача 4. </vt:lpstr>
      <vt:lpstr>Презентация PowerPoint</vt:lpstr>
      <vt:lpstr>Задача для самостоятельного решения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задач на смеси и сплавы</dc:title>
  <cp:lastModifiedBy>каб. 207</cp:lastModifiedBy>
  <cp:revision>90</cp:revision>
  <dcterms:modified xsi:type="dcterms:W3CDTF">2013-10-21T04:01:08Z</dcterms:modified>
</cp:coreProperties>
</file>