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0" r:id="rId4"/>
    <p:sldId id="263" r:id="rId5"/>
    <p:sldId id="264" r:id="rId6"/>
    <p:sldId id="265" r:id="rId7"/>
    <p:sldId id="261" r:id="rId8"/>
    <p:sldId id="262" r:id="rId9"/>
    <p:sldId id="266" r:id="rId10"/>
    <p:sldId id="267" r:id="rId11"/>
    <p:sldId id="268" r:id="rId12"/>
    <p:sldId id="269"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6433" autoAdjust="0"/>
  </p:normalViewPr>
  <p:slideViewPr>
    <p:cSldViewPr snapToGrid="0">
      <p:cViewPr varScale="1">
        <p:scale>
          <a:sx n="104" d="100"/>
          <a:sy n="104" d="100"/>
        </p:scale>
        <p:origin x="90"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79538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677201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319314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389A218-1BD9-44B7-AD25-60C2204205A7}"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3661913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389A218-1BD9-44B7-AD25-60C2204205A7}"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31944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389A218-1BD9-44B7-AD25-60C2204205A7}" type="datetimeFigureOut">
              <a:rPr lang="ru-RU" smtClean="0"/>
              <a:t>10.12.2018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587040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389A218-1BD9-44B7-AD25-60C2204205A7}" type="datetimeFigureOut">
              <a:rPr lang="ru-RU" smtClean="0"/>
              <a:t>10.12.2018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909886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9389A218-1BD9-44B7-AD25-60C2204205A7}" type="datetimeFigureOut">
              <a:rPr lang="ru-RU" smtClean="0"/>
              <a:t>10.12.2018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530264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89A218-1BD9-44B7-AD25-60C2204205A7}" type="datetimeFigureOut">
              <a:rPr lang="ru-RU" smtClean="0"/>
              <a:t>10.12.2018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714396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389A218-1BD9-44B7-AD25-60C2204205A7}" type="datetimeFigureOut">
              <a:rPr lang="ru-RU" smtClean="0"/>
              <a:t>10.12.2018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1426733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389A218-1BD9-44B7-AD25-60C2204205A7}" type="datetimeFigureOut">
              <a:rPr lang="ru-RU" smtClean="0"/>
              <a:t>10.12.2018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5C7EFC-FB93-4B0A-97A4-5DFF6022B23C}" type="slidenum">
              <a:rPr lang="ru-RU" smtClean="0"/>
              <a:t>‹#›</a:t>
            </a:fld>
            <a:endParaRPr lang="ru-RU"/>
          </a:p>
        </p:txBody>
      </p:sp>
    </p:spTree>
    <p:extLst>
      <p:ext uri="{BB962C8B-B14F-4D97-AF65-F5344CB8AC3E}">
        <p14:creationId xmlns:p14="http://schemas.microsoft.com/office/powerpoint/2010/main" val="4174486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89A218-1BD9-44B7-AD25-60C2204205A7}" type="datetimeFigureOut">
              <a:rPr lang="ru-RU" smtClean="0"/>
              <a:t>10.12.2018</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5C7EFC-FB93-4B0A-97A4-5DFF6022B23C}" type="slidenum">
              <a:rPr lang="ru-RU" smtClean="0"/>
              <a:t>‹#›</a:t>
            </a:fld>
            <a:endParaRPr lang="ru-RU"/>
          </a:p>
        </p:txBody>
      </p:sp>
    </p:spTree>
    <p:extLst>
      <p:ext uri="{BB962C8B-B14F-4D97-AF65-F5344CB8AC3E}">
        <p14:creationId xmlns:p14="http://schemas.microsoft.com/office/powerpoint/2010/main" val="27461779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kakprosto.ru/kak-39305-kak-nayti-nachalnuyu-formu-glagola"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Прямоугольник 3"/>
          <p:cNvSpPr/>
          <p:nvPr/>
        </p:nvSpPr>
        <p:spPr>
          <a:xfrm>
            <a:off x="4672517" y="1354358"/>
            <a:ext cx="4469451" cy="1754326"/>
          </a:xfrm>
          <a:prstGeom prst="rect">
            <a:avLst/>
          </a:prstGeom>
          <a:effectLst/>
        </p:spPr>
        <p:txBody>
          <a:bodyPr wrap="square">
            <a:spAutoFit/>
          </a:bodyPr>
          <a:lstStyle/>
          <a:p>
            <a:pPr algn="ctr">
              <a:lnSpc>
                <a:spcPct val="150000"/>
              </a:lnSpc>
            </a:pPr>
            <a:r>
              <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Урок  - практикум по написанию  сочинения – рассуждения в новом формате (задание 27 ЕГЭ)</a:t>
            </a:r>
          </a:p>
        </p:txBody>
      </p:sp>
    </p:spTree>
    <p:extLst>
      <p:ext uri="{BB962C8B-B14F-4D97-AF65-F5344CB8AC3E}">
        <p14:creationId xmlns:p14="http://schemas.microsoft.com/office/powerpoint/2010/main" val="255266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Прямоугольник 3"/>
          <p:cNvSpPr/>
          <p:nvPr/>
        </p:nvSpPr>
        <p:spPr>
          <a:xfrm>
            <a:off x="1149586" y="107753"/>
            <a:ext cx="7315200" cy="1846659"/>
          </a:xfrm>
          <a:prstGeom prst="rect">
            <a:avLst/>
          </a:prstGeom>
        </p:spPr>
        <p:txBody>
          <a:bodyPr wrap="square">
            <a:spAutoFit/>
          </a:bodyPr>
          <a:lstStyle/>
          <a:p>
            <a:pPr lvl="0" algn="ctr">
              <a:lnSpc>
                <a:spcPct val="150000"/>
              </a:lnSpc>
            </a:pPr>
            <a:r>
              <a:rPr lang="ru-RU" sz="44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Задание 4  -  «Я согласен!»</a:t>
            </a:r>
          </a:p>
          <a:p>
            <a:pPr lvl="0" algn="ctr">
              <a:lnSpc>
                <a:spcPct val="150000"/>
              </a:lnSpc>
            </a:pPr>
            <a:endParaRPr lang="ru-RU" sz="3200" i="1" dirty="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684535504"/>
              </p:ext>
            </p:extLst>
          </p:nvPr>
        </p:nvGraphicFramePr>
        <p:xfrm>
          <a:off x="792126" y="1237673"/>
          <a:ext cx="7559747" cy="4997864"/>
        </p:xfrm>
        <a:graphic>
          <a:graphicData uri="http://schemas.openxmlformats.org/drawingml/2006/table">
            <a:tbl>
              <a:tblPr firstRow="1" firstCol="1" bandRow="1"/>
              <a:tblGrid>
                <a:gridCol w="1430004">
                  <a:extLst>
                    <a:ext uri="{9D8B030D-6E8A-4147-A177-3AD203B41FA5}">
                      <a16:colId xmlns:a16="http://schemas.microsoft.com/office/drawing/2014/main" val="272945443"/>
                    </a:ext>
                  </a:extLst>
                </a:gridCol>
                <a:gridCol w="1973861">
                  <a:extLst>
                    <a:ext uri="{9D8B030D-6E8A-4147-A177-3AD203B41FA5}">
                      <a16:colId xmlns:a16="http://schemas.microsoft.com/office/drawing/2014/main" val="253574461"/>
                    </a:ext>
                  </a:extLst>
                </a:gridCol>
                <a:gridCol w="4155882">
                  <a:extLst>
                    <a:ext uri="{9D8B030D-6E8A-4147-A177-3AD203B41FA5}">
                      <a16:colId xmlns:a16="http://schemas.microsoft.com/office/drawing/2014/main" val="4243745302"/>
                    </a:ext>
                  </a:extLst>
                </a:gridCol>
              </a:tblGrid>
              <a:tr h="581312">
                <a:tc>
                  <a:txBody>
                    <a:bodyPr/>
                    <a:lstStyle/>
                    <a:p>
                      <a:pPr algn="ctr">
                        <a:lnSpc>
                          <a:spcPct val="115000"/>
                        </a:lnSpc>
                        <a:spcAft>
                          <a:spcPts val="0"/>
                        </a:spcAft>
                      </a:pPr>
                      <a:r>
                        <a:rPr lang="ru-RU" sz="1600" b="1" dirty="0">
                          <a:effectLst/>
                          <a:latin typeface="Times New Roman" panose="02020603050405020304" pitchFamily="18" charset="0"/>
                          <a:cs typeface="Times New Roman" panose="02020603050405020304" pitchFamily="18" charset="0"/>
                        </a:rPr>
                        <a:t>Вид обоснования</a:t>
                      </a:r>
                      <a:endParaRPr lang="ru-RU" sz="1800" b="1"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b="1" dirty="0">
                          <a:effectLst/>
                          <a:latin typeface="Times New Roman" panose="02020603050405020304" pitchFamily="18" charset="0"/>
                          <a:cs typeface="Times New Roman" panose="02020603050405020304" pitchFamily="18" charset="0"/>
                        </a:rPr>
                        <a:t>тезис</a:t>
                      </a:r>
                      <a:endParaRPr lang="ru-RU" sz="1800" b="1"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b="1" dirty="0">
                          <a:effectLst/>
                          <a:latin typeface="Times New Roman" panose="02020603050405020304" pitchFamily="18" charset="0"/>
                          <a:cs typeface="Times New Roman" panose="02020603050405020304" pitchFamily="18" charset="0"/>
                        </a:rPr>
                        <a:t>обоснование</a:t>
                      </a:r>
                      <a:endParaRPr lang="ru-RU" sz="1800" b="1"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035811"/>
                  </a:ext>
                </a:extLst>
              </a:tr>
              <a:tr h="657225">
                <a:tc>
                  <a:txBody>
                    <a:bodyPr/>
                    <a:lstStyle/>
                    <a:p>
                      <a:pPr>
                        <a:lnSpc>
                          <a:spcPct val="115000"/>
                        </a:lnSpc>
                        <a:spcAft>
                          <a:spcPts val="0"/>
                        </a:spcAft>
                      </a:pPr>
                      <a:r>
                        <a:rPr lang="ru-RU" sz="1400" b="1" dirty="0">
                          <a:effectLst/>
                          <a:latin typeface="Times New Roman" panose="02020603050405020304" pitchFamily="18" charset="0"/>
                          <a:ea typeface="Calibri" panose="020F0502020204030204" pitchFamily="34" charset="0"/>
                          <a:cs typeface="Times New Roman" panose="02020603050405020304" pitchFamily="18" charset="0"/>
                        </a:rPr>
                        <a:t>цитата из авторитетных источников</a:t>
                      </a:r>
                      <a:endParaRPr lang="ru-RU"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 </a:t>
                      </a:r>
                      <a:endParaRPr lang="ru-RU" sz="160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400" i="1">
                          <a:effectLst/>
                          <a:latin typeface="Times New Roman" panose="02020603050405020304" pitchFamily="18" charset="0"/>
                          <a:cs typeface="Times New Roman" panose="02020603050405020304" pitchFamily="18" charset="0"/>
                        </a:rPr>
                        <a:t> </a:t>
                      </a:r>
                      <a:endParaRPr lang="ru-RU" sz="160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0707438"/>
                  </a:ext>
                </a:extLst>
              </a:tr>
              <a:tr h="692264">
                <a:tc>
                  <a:txBody>
                    <a:bodyPr/>
                    <a:lstStyle/>
                    <a:p>
                      <a:pPr>
                        <a:lnSpc>
                          <a:spcPct val="115000"/>
                        </a:lnSpc>
                        <a:spcAft>
                          <a:spcPts val="0"/>
                        </a:spcAft>
                      </a:pPr>
                      <a:r>
                        <a:rPr lang="ru-RU" sz="1400" b="1" dirty="0">
                          <a:effectLst/>
                          <a:latin typeface="Times New Roman" panose="02020603050405020304" pitchFamily="18" charset="0"/>
                          <a:ea typeface="Calibri" panose="020F0502020204030204" pitchFamily="34" charset="0"/>
                          <a:cs typeface="Times New Roman" panose="02020603050405020304" pitchFamily="18" charset="0"/>
                        </a:rPr>
                        <a:t>обоснование с опорой на литературу</a:t>
                      </a:r>
                      <a:endParaRPr lang="ru-RU"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07000"/>
                        </a:lnSpc>
                        <a:spcAft>
                          <a:spcPts val="1500"/>
                        </a:spcAft>
                      </a:pP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a:lnSpc>
                          <a:spcPct val="115000"/>
                        </a:lnSpc>
                        <a:spcAft>
                          <a:spcPts val="150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7369103"/>
                  </a:ext>
                </a:extLst>
              </a:tr>
              <a:tr h="876300">
                <a:tc>
                  <a:txBody>
                    <a:bodyPr/>
                    <a:lstStyle/>
                    <a:p>
                      <a:pPr>
                        <a:lnSpc>
                          <a:spcPct val="115000"/>
                        </a:lnSpc>
                        <a:spcAft>
                          <a:spcPts val="0"/>
                        </a:spcAft>
                      </a:pPr>
                      <a:r>
                        <a:rPr lang="ru-RU" sz="1400" b="1" dirty="0">
                          <a:effectLst/>
                          <a:latin typeface="Times New Roman" panose="02020603050405020304" pitchFamily="18" charset="0"/>
                          <a:ea typeface="Calibri" panose="020F0502020204030204" pitchFamily="34" charset="0"/>
                          <a:cs typeface="Times New Roman" panose="02020603050405020304" pitchFamily="18" charset="0"/>
                        </a:rPr>
                        <a:t>иллюстрации (наглядно-описательная форма)</a:t>
                      </a:r>
                      <a:endParaRPr lang="ru-RU"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400" dirty="0">
                          <a:effectLst/>
                          <a:latin typeface="Times New Roman" panose="02020603050405020304" pitchFamily="18" charset="0"/>
                          <a:cs typeface="Times New Roman" panose="02020603050405020304" pitchFamily="18" charset="0"/>
                        </a:rPr>
                        <a:t> </a:t>
                      </a:r>
                      <a:endParaRPr lang="ru-RU" sz="16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1590" algn="just">
                        <a:lnSpc>
                          <a:spcPct val="115000"/>
                        </a:lnSpc>
                        <a:spcAft>
                          <a:spcPts val="1000"/>
                        </a:spcAft>
                      </a:pPr>
                      <a:r>
                        <a:rPr lang="ru-RU" sz="1400" i="1" dirty="0">
                          <a:effectLst/>
                          <a:latin typeface="Times New Roman" panose="02020603050405020304" pitchFamily="18" charset="0"/>
                          <a:cs typeface="Times New Roman" panose="02020603050405020304" pitchFamily="18" charset="0"/>
                        </a:rPr>
                        <a:t> </a:t>
                      </a:r>
                      <a:endParaRPr lang="ru-RU" sz="16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2324605"/>
                  </a:ext>
                </a:extLst>
              </a:tr>
              <a:tr h="876300">
                <a:tc>
                  <a:txBody>
                    <a:bodyPr/>
                    <a:lstStyle/>
                    <a:p>
                      <a:pPr>
                        <a:lnSpc>
                          <a:spcPct val="115000"/>
                        </a:lnSpc>
                        <a:spcAft>
                          <a:spcPts val="0"/>
                        </a:spcAft>
                      </a:pPr>
                      <a:r>
                        <a:rPr lang="ru-RU" sz="1400" b="1" dirty="0">
                          <a:effectLst/>
                          <a:latin typeface="Times New Roman" panose="02020603050405020304" pitchFamily="18" charset="0"/>
                          <a:ea typeface="Calibri" panose="020F0502020204030204" pitchFamily="34" charset="0"/>
                          <a:cs typeface="Times New Roman" panose="02020603050405020304" pitchFamily="18" charset="0"/>
                        </a:rPr>
                        <a:t>опыт (личный, эксперимент, исследования и т.д.)</a:t>
                      </a:r>
                      <a:endParaRPr lang="ru-RU"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400" dirty="0">
                          <a:effectLst/>
                          <a:latin typeface="Times New Roman" panose="02020603050405020304" pitchFamily="18" charset="0"/>
                          <a:cs typeface="Times New Roman" panose="02020603050405020304" pitchFamily="18" charset="0"/>
                        </a:rPr>
                        <a:t> </a:t>
                      </a:r>
                      <a:endParaRPr lang="ru-RU" sz="16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a:lnSpc>
                          <a:spcPct val="115000"/>
                        </a:lnSpc>
                        <a:spcAft>
                          <a:spcPts val="0"/>
                        </a:spcAft>
                      </a:pPr>
                      <a:r>
                        <a:rPr lang="ru-RU" sz="1400" i="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5428893"/>
                  </a:ext>
                </a:extLst>
              </a:tr>
              <a:tr h="876300">
                <a:tc>
                  <a:txBody>
                    <a:bodyPr/>
                    <a:lstStyle/>
                    <a:p>
                      <a:pPr>
                        <a:lnSpc>
                          <a:spcPct val="115000"/>
                        </a:lnSpc>
                        <a:spcAft>
                          <a:spcPts val="0"/>
                        </a:spcAft>
                      </a:pPr>
                      <a:r>
                        <a:rPr lang="ru-RU" sz="1400" b="1" dirty="0">
                          <a:effectLst/>
                          <a:latin typeface="Times New Roman" panose="02020603050405020304" pitchFamily="18" charset="0"/>
                          <a:ea typeface="Calibri" panose="020F0502020204030204" pitchFamily="34" charset="0"/>
                          <a:cs typeface="Times New Roman" panose="02020603050405020304" pitchFamily="18" charset="0"/>
                        </a:rPr>
                        <a:t>обращение к традициям,  авторитетным мнениям </a:t>
                      </a:r>
                      <a:endParaRPr lang="ru-RU"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4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400" i="1" dirty="0">
                          <a:effectLst/>
                          <a:latin typeface="Times New Roman" panose="02020603050405020304" pitchFamily="18" charset="0"/>
                          <a:cs typeface="Times New Roman" panose="02020603050405020304" pitchFamily="18" charset="0"/>
                        </a:rPr>
                        <a:t> </a:t>
                      </a:r>
                      <a:endParaRPr lang="ru-RU" sz="16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975812"/>
                  </a:ext>
                </a:extLst>
              </a:tr>
            </a:tbl>
          </a:graphicData>
        </a:graphic>
      </p:graphicFrame>
    </p:spTree>
    <p:extLst>
      <p:ext uri="{BB962C8B-B14F-4D97-AF65-F5344CB8AC3E}">
        <p14:creationId xmlns:p14="http://schemas.microsoft.com/office/powerpoint/2010/main" val="2630107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Прямоугольник 3"/>
          <p:cNvSpPr/>
          <p:nvPr/>
        </p:nvSpPr>
        <p:spPr>
          <a:xfrm>
            <a:off x="1064525" y="968991"/>
            <a:ext cx="7315200" cy="2862322"/>
          </a:xfrm>
          <a:prstGeom prst="rect">
            <a:avLst/>
          </a:prstGeom>
        </p:spPr>
        <p:txBody>
          <a:bodyPr wrap="square">
            <a:spAutoFit/>
          </a:bodyPr>
          <a:lstStyle/>
          <a:p>
            <a:pPr lvl="0" algn="ctr">
              <a:lnSpc>
                <a:spcPct val="150000"/>
              </a:lnSpc>
            </a:pPr>
            <a:r>
              <a:rPr lang="ru-RU" sz="44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Задание 5</a:t>
            </a:r>
          </a:p>
          <a:p>
            <a:pPr lvl="0" algn="ctr">
              <a:lnSpc>
                <a:spcPct val="150000"/>
              </a:lnSpc>
            </a:pPr>
            <a:r>
              <a:rPr lang="ru-RU" sz="44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«Резюмируем сказанное…»</a:t>
            </a:r>
          </a:p>
          <a:p>
            <a:pPr lvl="0" algn="ctr">
              <a:lnSpc>
                <a:spcPct val="150000"/>
              </a:lnSpc>
            </a:pPr>
            <a:endParaRPr lang="ru-RU" sz="3200" i="1" dirty="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p:txBody>
      </p:sp>
      <p:sp>
        <p:nvSpPr>
          <p:cNvPr id="7" name="Прямоугольник 6"/>
          <p:cNvSpPr/>
          <p:nvPr/>
        </p:nvSpPr>
        <p:spPr>
          <a:xfrm>
            <a:off x="1180214" y="3254232"/>
            <a:ext cx="7410893" cy="1862048"/>
          </a:xfrm>
          <a:prstGeom prst="rect">
            <a:avLst/>
          </a:prstGeom>
        </p:spPr>
        <p:txBody>
          <a:bodyPr wrap="square">
            <a:spAutoFit/>
          </a:bodyPr>
          <a:lstStyle/>
          <a:p>
            <a:pPr>
              <a:lnSpc>
                <a:spcPct val="115000"/>
              </a:lnSpc>
              <a:spcAft>
                <a:spcPts val="0"/>
              </a:spcAft>
            </a:pPr>
            <a:r>
              <a:rPr lang="ru-RU" sz="2000" dirty="0">
                <a:latin typeface="Times New Roman" panose="02020603050405020304" pitchFamily="18" charset="0"/>
                <a:ea typeface="Calibri" panose="020F0502020204030204" pitchFamily="34" charset="0"/>
                <a:cs typeface="Times New Roman" panose="02020603050405020304" pitchFamily="18" charset="0"/>
              </a:rPr>
              <a:t>Напишите заключение, использовав слова А. С. </a:t>
            </a:r>
            <a:r>
              <a:rPr lang="ru-RU" sz="2000" smtClean="0">
                <a:latin typeface="Times New Roman" panose="02020603050405020304" pitchFamily="18" charset="0"/>
                <a:ea typeface="Calibri" panose="020F0502020204030204" pitchFamily="34" charset="0"/>
                <a:cs typeface="Times New Roman" panose="02020603050405020304" pitchFamily="18" charset="0"/>
              </a:rPr>
              <a:t>Арсеньева, </a:t>
            </a:r>
            <a:r>
              <a:rPr lang="ru-RU" sz="2000" dirty="0">
                <a:latin typeface="Times New Roman" panose="02020603050405020304" pitchFamily="18" charset="0"/>
                <a:ea typeface="Calibri" panose="020F0502020204030204" pitchFamily="34" charset="0"/>
                <a:cs typeface="Times New Roman" panose="02020603050405020304" pitchFamily="18" charset="0"/>
              </a:rPr>
              <a:t>«Человек, конечно, хозяин природы, но не в смысле ее эксплуататора, а как ее понимающий и несущий нравственную ответственность за сохранение и совершенствование в ней (а, следовательно, и в себе) всего живого и прекрасного».</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5501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091" y="0"/>
            <a:ext cx="9139938" cy="6858000"/>
          </a:xfrm>
          <a:prstGeom prst="rect">
            <a:avLst/>
          </a:prstGeom>
        </p:spPr>
      </p:pic>
      <p:sp>
        <p:nvSpPr>
          <p:cNvPr id="4" name="Прямоугольник 3"/>
          <p:cNvSpPr/>
          <p:nvPr/>
        </p:nvSpPr>
        <p:spPr>
          <a:xfrm>
            <a:off x="1064525" y="968991"/>
            <a:ext cx="7315200" cy="2862322"/>
          </a:xfrm>
          <a:prstGeom prst="rect">
            <a:avLst/>
          </a:prstGeom>
        </p:spPr>
        <p:txBody>
          <a:bodyPr wrap="square">
            <a:spAutoFit/>
          </a:bodyPr>
          <a:lstStyle/>
          <a:p>
            <a:pPr lvl="0" algn="ctr">
              <a:lnSpc>
                <a:spcPct val="150000"/>
              </a:lnSpc>
            </a:pPr>
            <a:r>
              <a:rPr lang="ru-RU" sz="44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Задание 6</a:t>
            </a:r>
          </a:p>
          <a:p>
            <a:pPr lvl="0" algn="ctr">
              <a:lnSpc>
                <a:spcPct val="150000"/>
              </a:lnSpc>
            </a:pPr>
            <a:r>
              <a:rPr lang="ru-RU" sz="44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«Домашняя работа»</a:t>
            </a:r>
          </a:p>
          <a:p>
            <a:pPr lvl="0" algn="ctr">
              <a:lnSpc>
                <a:spcPct val="150000"/>
              </a:lnSpc>
            </a:pPr>
            <a:endParaRPr lang="ru-RU" sz="3200" i="1" dirty="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p:txBody>
      </p:sp>
      <p:sp>
        <p:nvSpPr>
          <p:cNvPr id="2" name="Прямоугольник 1"/>
          <p:cNvSpPr/>
          <p:nvPr/>
        </p:nvSpPr>
        <p:spPr>
          <a:xfrm>
            <a:off x="1064525" y="3553525"/>
            <a:ext cx="7505317" cy="1791260"/>
          </a:xfrm>
          <a:prstGeom prst="rect">
            <a:avLst/>
          </a:prstGeom>
        </p:spPr>
        <p:txBody>
          <a:bodyPr wrap="square">
            <a:spAutoFit/>
          </a:bodyPr>
          <a:lstStyle/>
          <a:p>
            <a:pPr>
              <a:lnSpc>
                <a:spcPct val="115000"/>
              </a:lnSpc>
              <a:spcAft>
                <a:spcPts val="0"/>
              </a:spcAft>
            </a:pPr>
            <a:r>
              <a:rPr lang="ru-RU" sz="2400" dirty="0">
                <a:latin typeface="Times New Roman" panose="02020603050405020304" pitchFamily="18" charset="0"/>
                <a:ea typeface="Calibri" panose="020F0502020204030204" pitchFamily="34" charset="0"/>
                <a:cs typeface="Times New Roman" panose="02020603050405020304" pitchFamily="18" charset="0"/>
              </a:rPr>
              <a:t>Напишите сочинение в формате 27 задания ЕГЭ  по третьей </a:t>
            </a:r>
            <a:r>
              <a:rPr lang="ru-RU" sz="2400" dirty="0" smtClean="0">
                <a:latin typeface="Times New Roman" panose="02020603050405020304" pitchFamily="18" charset="0"/>
                <a:ea typeface="Calibri" panose="020F0502020204030204" pitchFamily="34" charset="0"/>
                <a:cs typeface="Times New Roman" panose="02020603050405020304" pitchFamily="18" charset="0"/>
              </a:rPr>
              <a:t>проблеме:  </a:t>
            </a:r>
            <a:r>
              <a:rPr lang="ru-RU" sz="2400" dirty="0">
                <a:latin typeface="Times New Roman" panose="02020603050405020304" pitchFamily="18" charset="0"/>
                <a:ea typeface="Calibri" panose="020F0502020204030204" pitchFamily="34" charset="0"/>
                <a:cs typeface="Times New Roman" panose="02020603050405020304" pitchFamily="18" charset="0"/>
              </a:rPr>
              <a:t>«Какова конечная цель человеческой жизни, человеческой </a:t>
            </a:r>
            <a:r>
              <a:rPr lang="ru-RU" sz="2400" dirty="0" smtClean="0">
                <a:latin typeface="Times New Roman" panose="02020603050405020304" pitchFamily="18" charset="0"/>
                <a:ea typeface="Calibri" panose="020F0502020204030204" pitchFamily="34" charset="0"/>
                <a:cs typeface="Times New Roman" panose="02020603050405020304" pitchFamily="18" charset="0"/>
              </a:rPr>
              <a:t>деятельности? </a:t>
            </a:r>
            <a:r>
              <a:rPr lang="ru-RU" sz="2400" dirty="0">
                <a:latin typeface="Times New Roman" panose="02020603050405020304" pitchFamily="18" charset="0"/>
                <a:ea typeface="Calibri" panose="020F0502020204030204" pitchFamily="34" charset="0"/>
                <a:cs typeface="Times New Roman" panose="02020603050405020304" pitchFamily="18" charset="0"/>
              </a:rPr>
              <a:t>Может ли человек </a:t>
            </a:r>
            <a:r>
              <a:rPr lang="ru-RU" sz="2400" dirty="0" smtClean="0">
                <a:latin typeface="Times New Roman" panose="02020603050405020304" pitchFamily="18" charset="0"/>
                <a:ea typeface="Calibri" panose="020F0502020204030204" pitchFamily="34" charset="0"/>
                <a:cs typeface="Times New Roman" panose="02020603050405020304" pitchFamily="18" charset="0"/>
              </a:rPr>
              <a:t>жить без ясной цели впереди?»</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88507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39938" cy="6858000"/>
          </a:xfrm>
          <a:prstGeom prst="rect">
            <a:avLst/>
          </a:prstGeom>
        </p:spPr>
      </p:pic>
      <p:sp>
        <p:nvSpPr>
          <p:cNvPr id="2" name="Прямоугольник 1"/>
          <p:cNvSpPr/>
          <p:nvPr/>
        </p:nvSpPr>
        <p:spPr>
          <a:xfrm>
            <a:off x="748145" y="354574"/>
            <a:ext cx="7213600" cy="6278642"/>
          </a:xfrm>
          <a:prstGeom prst="rect">
            <a:avLst/>
          </a:prstGeom>
        </p:spPr>
        <p:txBody>
          <a:bodyPr wrap="square">
            <a:spAutoFit/>
          </a:bodyPr>
          <a:lstStyle/>
          <a:p>
            <a:pPr algn="ctr"/>
            <a:r>
              <a:rPr lang="ru-RU" b="1" cap="all" dirty="0" smtClean="0">
                <a:solidFill>
                  <a:schemeClr val="accent1">
                    <a:lumMod val="75000"/>
                  </a:schemeClr>
                </a:solidFill>
                <a:latin typeface="Noto Sans"/>
              </a:rPr>
              <a:t>Задание 27 (формулировка в демоверсии)</a:t>
            </a:r>
            <a:endParaRPr lang="ru-RU" b="1" cap="all" dirty="0">
              <a:solidFill>
                <a:schemeClr val="accent1">
                  <a:lumMod val="75000"/>
                </a:schemeClr>
              </a:solidFill>
              <a:latin typeface="Noto Sans"/>
            </a:endParaRPr>
          </a:p>
          <a:p>
            <a:pPr>
              <a:lnSpc>
                <a:spcPct val="150000"/>
              </a:lnSpc>
            </a:pPr>
            <a:r>
              <a:rPr lang="ru-RU" sz="1600" dirty="0">
                <a:latin typeface="Noto Sans"/>
              </a:rPr>
              <a:t>Напишите сочинение по прочитанному тексту.</a:t>
            </a:r>
          </a:p>
          <a:p>
            <a:pPr>
              <a:lnSpc>
                <a:spcPct val="150000"/>
              </a:lnSpc>
            </a:pPr>
            <a:r>
              <a:rPr lang="ru-RU" sz="1600" dirty="0" smtClean="0">
                <a:latin typeface="Noto Sans"/>
              </a:rPr>
              <a:t>Сформулируйте </a:t>
            </a:r>
            <a:r>
              <a:rPr lang="ru-RU" sz="1600" dirty="0">
                <a:latin typeface="Noto Sans"/>
              </a:rPr>
              <a:t>одну из проблем, </a:t>
            </a:r>
            <a:r>
              <a:rPr lang="ru-RU" sz="1600" b="1" dirty="0">
                <a:latin typeface="Noto Sans"/>
              </a:rPr>
              <a:t>поставленных</a:t>
            </a:r>
            <a:r>
              <a:rPr lang="ru-RU" sz="1600" dirty="0">
                <a:latin typeface="Noto Sans"/>
              </a:rPr>
              <a:t> автором текста.</a:t>
            </a:r>
          </a:p>
          <a:p>
            <a:pPr>
              <a:lnSpc>
                <a:spcPct val="150000"/>
              </a:lnSpc>
            </a:pPr>
            <a:r>
              <a:rPr lang="ru-RU" sz="1600" dirty="0" smtClean="0">
                <a:latin typeface="Noto Sans"/>
              </a:rPr>
              <a:t>Прокомментируйте </a:t>
            </a:r>
            <a:r>
              <a:rPr lang="ru-RU" sz="1600" dirty="0">
                <a:latin typeface="Noto Sans"/>
              </a:rPr>
              <a:t>сформулированную проблему. Включите в комментарий два примера-иллюстрации из прочитанного текста, которые, по Вашему мнению, важны для понимания проблемы исходного текста (избегайте чрезмерного цитирования). Поясните значение каждого примера и укажите смысловую связь между ними.</a:t>
            </a:r>
          </a:p>
          <a:p>
            <a:pPr>
              <a:lnSpc>
                <a:spcPct val="150000"/>
              </a:lnSpc>
            </a:pPr>
            <a:r>
              <a:rPr lang="ru-RU" sz="1600" dirty="0" smtClean="0">
                <a:latin typeface="Noto Sans"/>
              </a:rPr>
              <a:t>Сформулируйте </a:t>
            </a:r>
            <a:r>
              <a:rPr lang="ru-RU" sz="1600" dirty="0">
                <a:latin typeface="Noto Sans"/>
              </a:rPr>
              <a:t>позицию автора (рассказчика). Выразите своё отношение к позиции автора по проблеме исходного текста (согласие или несогласие) и обоснуйте его.</a:t>
            </a:r>
          </a:p>
          <a:p>
            <a:pPr>
              <a:lnSpc>
                <a:spcPct val="150000"/>
              </a:lnSpc>
            </a:pPr>
            <a:r>
              <a:rPr lang="ru-RU" sz="1600" dirty="0" smtClean="0">
                <a:latin typeface="Noto Sans"/>
              </a:rPr>
              <a:t>Объём </a:t>
            </a:r>
            <a:r>
              <a:rPr lang="ru-RU" sz="1600" dirty="0">
                <a:latin typeface="Noto Sans"/>
              </a:rPr>
              <a:t>сочинения – не менее 150 </a:t>
            </a:r>
            <a:r>
              <a:rPr lang="ru-RU" sz="1600" dirty="0" smtClean="0">
                <a:latin typeface="Noto Sans"/>
              </a:rPr>
              <a:t>слов. Работа</a:t>
            </a:r>
            <a:r>
              <a:rPr lang="ru-RU" sz="1600" dirty="0">
                <a:latin typeface="Noto Sans"/>
              </a:rPr>
              <a:t>, написанная без опоры на прочитанный текст (не по данному тексту), не оценивается. Если сочинение представляет собой пересказанный или полностью переписанный исходный текст без каких бы то ни было комментариев, то такая работа оценивается 0 баллов.</a:t>
            </a:r>
          </a:p>
          <a:p>
            <a:pPr>
              <a:lnSpc>
                <a:spcPct val="150000"/>
              </a:lnSpc>
            </a:pPr>
            <a:r>
              <a:rPr lang="ru-RU" sz="1600" dirty="0" smtClean="0">
                <a:latin typeface="Noto Sans"/>
              </a:rPr>
              <a:t>Сочинение </a:t>
            </a:r>
            <a:r>
              <a:rPr lang="ru-RU" sz="1600" dirty="0">
                <a:latin typeface="Noto Sans"/>
              </a:rPr>
              <a:t>пишите аккуратно, разборчивым почерком.</a:t>
            </a:r>
            <a:endParaRPr lang="ru-RU" sz="1600" b="0" i="0" dirty="0">
              <a:effectLst/>
              <a:latin typeface="Noto Sans"/>
            </a:endParaRPr>
          </a:p>
        </p:txBody>
      </p:sp>
    </p:spTree>
    <p:extLst>
      <p:ext uri="{BB962C8B-B14F-4D97-AF65-F5344CB8AC3E}">
        <p14:creationId xmlns:p14="http://schemas.microsoft.com/office/powerpoint/2010/main" val="233366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5" name="Прямоугольник 4"/>
          <p:cNvSpPr/>
          <p:nvPr/>
        </p:nvSpPr>
        <p:spPr>
          <a:xfrm>
            <a:off x="2656188" y="86668"/>
            <a:ext cx="4024127" cy="5816977"/>
          </a:xfrm>
          <a:prstGeom prst="rect">
            <a:avLst/>
          </a:prstGeom>
          <a:effectLst/>
        </p:spPr>
        <p:txBody>
          <a:bodyPr wrap="square">
            <a:spAutoFit/>
          </a:bodyPr>
          <a:lstStyle/>
          <a:p>
            <a:pPr algn="ctr">
              <a:lnSpc>
                <a:spcPct val="150000"/>
              </a:lnSpc>
            </a:pPr>
            <a:r>
              <a:rPr lang="ru-RU" sz="32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План сочинения ЕГЭ</a:t>
            </a:r>
          </a:p>
          <a:p>
            <a:pPr algn="ctr">
              <a:lnSpc>
                <a:spcPct val="150000"/>
              </a:lnSpc>
            </a:pPr>
            <a:endPar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757648551"/>
              </p:ext>
            </p:extLst>
          </p:nvPr>
        </p:nvGraphicFramePr>
        <p:xfrm>
          <a:off x="938461" y="1121224"/>
          <a:ext cx="7459580" cy="4782421"/>
        </p:xfrm>
        <a:graphic>
          <a:graphicData uri="http://schemas.openxmlformats.org/drawingml/2006/table">
            <a:tbl>
              <a:tblPr firstRow="1" bandRow="1">
                <a:tableStyleId>{5C22544A-7EE6-4342-B048-85BDC9FD1C3A}</a:tableStyleId>
              </a:tblPr>
              <a:tblGrid>
                <a:gridCol w="3729790">
                  <a:extLst>
                    <a:ext uri="{9D8B030D-6E8A-4147-A177-3AD203B41FA5}">
                      <a16:colId xmlns:a16="http://schemas.microsoft.com/office/drawing/2014/main" val="3608058936"/>
                    </a:ext>
                  </a:extLst>
                </a:gridCol>
                <a:gridCol w="3729790">
                  <a:extLst>
                    <a:ext uri="{9D8B030D-6E8A-4147-A177-3AD203B41FA5}">
                      <a16:colId xmlns:a16="http://schemas.microsoft.com/office/drawing/2014/main" val="190859866"/>
                    </a:ext>
                  </a:extLst>
                </a:gridCol>
              </a:tblGrid>
              <a:tr h="576181">
                <a:tc>
                  <a:txBody>
                    <a:bodyPr/>
                    <a:lstStyle/>
                    <a:p>
                      <a:r>
                        <a:rPr lang="ru-RU" dirty="0" smtClean="0"/>
                        <a:t>2018г.     Задание 26</a:t>
                      </a:r>
                      <a:endParaRPr lang="ru-RU" dirty="0"/>
                    </a:p>
                  </a:txBody>
                  <a:tcPr/>
                </a:tc>
                <a:tc>
                  <a:txBody>
                    <a:bodyPr/>
                    <a:lstStyle/>
                    <a:p>
                      <a:r>
                        <a:rPr lang="ru-RU" dirty="0" smtClean="0"/>
                        <a:t>2019г.    Задание 27</a:t>
                      </a:r>
                      <a:endParaRPr lang="ru-RU" dirty="0"/>
                    </a:p>
                  </a:txBody>
                  <a:tcPr/>
                </a:tc>
                <a:extLst>
                  <a:ext uri="{0D108BD9-81ED-4DB2-BD59-A6C34878D82A}">
                    <a16:rowId xmlns:a16="http://schemas.microsoft.com/office/drawing/2014/main" val="1255211716"/>
                  </a:ext>
                </a:extLst>
              </a:tr>
              <a:tr h="1942432">
                <a:tc>
                  <a:txBody>
                    <a:bodyPr/>
                    <a:lstStyle/>
                    <a:p>
                      <a:r>
                        <a:rPr lang="ru-RU" dirty="0" smtClean="0"/>
                        <a:t>1.Проблема текста.</a:t>
                      </a:r>
                    </a:p>
                    <a:p>
                      <a:r>
                        <a:rPr lang="ru-RU" dirty="0" smtClean="0"/>
                        <a:t>2.Комментарий проблемы (два примера – иллюстрации из текста).</a:t>
                      </a:r>
                    </a:p>
                    <a:p>
                      <a:r>
                        <a:rPr lang="ru-RU" dirty="0" smtClean="0"/>
                        <a:t>3.</a:t>
                      </a:r>
                      <a:r>
                        <a:rPr lang="ru-RU" baseline="0" dirty="0" smtClean="0"/>
                        <a:t> Позиция автора.</a:t>
                      </a:r>
                    </a:p>
                    <a:p>
                      <a:r>
                        <a:rPr lang="ru-RU" baseline="0" dirty="0" smtClean="0"/>
                        <a:t>4.Моё согласие (несогласие) с автором.</a:t>
                      </a:r>
                    </a:p>
                    <a:p>
                      <a:r>
                        <a:rPr lang="ru-RU" baseline="0" dirty="0" smtClean="0"/>
                        <a:t>5. Аргументация ( не менее  двух)</a:t>
                      </a:r>
                    </a:p>
                    <a:p>
                      <a:r>
                        <a:rPr lang="ru-RU" baseline="0" dirty="0" smtClean="0"/>
                        <a:t>6.Заключение.</a:t>
                      </a:r>
                      <a:endParaRPr lang="ru-RU" dirty="0"/>
                    </a:p>
                  </a:txBody>
                  <a:tcPr/>
                </a:tc>
                <a:tc>
                  <a:txBody>
                    <a:bodyPr/>
                    <a:lstStyle/>
                    <a:p>
                      <a:r>
                        <a:rPr lang="ru-RU" sz="1800" kern="1200" dirty="0" smtClean="0">
                          <a:solidFill>
                            <a:schemeClr val="dk1"/>
                          </a:solidFill>
                          <a:effectLst/>
                          <a:latin typeface="+mn-lt"/>
                          <a:ea typeface="+mn-ea"/>
                          <a:cs typeface="+mn-cs"/>
                        </a:rPr>
                        <a:t>1.Проблема текста.</a:t>
                      </a:r>
                    </a:p>
                    <a:p>
                      <a:r>
                        <a:rPr lang="ru-RU" sz="1800" kern="1200" dirty="0" smtClean="0">
                          <a:solidFill>
                            <a:schemeClr val="dk1"/>
                          </a:solidFill>
                          <a:effectLst/>
                          <a:latin typeface="+mn-lt"/>
                          <a:ea typeface="+mn-ea"/>
                          <a:cs typeface="+mn-cs"/>
                        </a:rPr>
                        <a:t>2.Комментарий проблемы по </a:t>
                      </a:r>
                      <a:r>
                        <a:rPr lang="ru-RU" sz="1800" u="sng" kern="1200" dirty="0" smtClean="0">
                          <a:solidFill>
                            <a:schemeClr val="dk1"/>
                          </a:solidFill>
                          <a:effectLst/>
                          <a:latin typeface="+mn-lt"/>
                          <a:ea typeface="+mn-ea"/>
                          <a:cs typeface="+mn-cs"/>
                        </a:rPr>
                        <a:t>тексту</a:t>
                      </a:r>
                      <a:r>
                        <a:rPr lang="ru-RU" sz="1800" kern="1200" dirty="0" smtClean="0">
                          <a:solidFill>
                            <a:schemeClr val="dk1"/>
                          </a:solidFill>
                          <a:effectLst/>
                          <a:latin typeface="+mn-lt"/>
                          <a:ea typeface="+mn-ea"/>
                          <a:cs typeface="+mn-cs"/>
                        </a:rPr>
                        <a:t>:</a:t>
                      </a:r>
                    </a:p>
                    <a:p>
                      <a:r>
                        <a:rPr lang="ru-RU" sz="1800" kern="1200" dirty="0" smtClean="0">
                          <a:solidFill>
                            <a:schemeClr val="dk1"/>
                          </a:solidFill>
                          <a:effectLst/>
                          <a:latin typeface="+mn-lt"/>
                          <a:ea typeface="+mn-ea"/>
                          <a:cs typeface="+mn-cs"/>
                        </a:rPr>
                        <a:t>а) 1-й пример-иллюстрация из текста + пояснение;</a:t>
                      </a:r>
                    </a:p>
                    <a:p>
                      <a:r>
                        <a:rPr lang="ru-RU" sz="1800" kern="1200" dirty="0" smtClean="0">
                          <a:solidFill>
                            <a:schemeClr val="dk1"/>
                          </a:solidFill>
                          <a:effectLst/>
                          <a:latin typeface="+mn-lt"/>
                          <a:ea typeface="+mn-ea"/>
                          <a:cs typeface="+mn-cs"/>
                        </a:rPr>
                        <a:t>б) 2-й пример-иллюстрация из текста + пояснение;</a:t>
                      </a:r>
                    </a:p>
                    <a:p>
                      <a:r>
                        <a:rPr lang="ru-RU" sz="1800" kern="1200" dirty="0" smtClean="0">
                          <a:solidFill>
                            <a:schemeClr val="dk1"/>
                          </a:solidFill>
                          <a:effectLst/>
                          <a:latin typeface="+mn-lt"/>
                          <a:ea typeface="+mn-ea"/>
                          <a:cs typeface="+mn-cs"/>
                        </a:rPr>
                        <a:t>в) логическая связь между примерами.</a:t>
                      </a:r>
                    </a:p>
                    <a:p>
                      <a:r>
                        <a:rPr lang="ru-RU" sz="1800" kern="1200" dirty="0" smtClean="0">
                          <a:solidFill>
                            <a:schemeClr val="dk1"/>
                          </a:solidFill>
                          <a:effectLst/>
                          <a:latin typeface="+mn-lt"/>
                          <a:ea typeface="+mn-ea"/>
                          <a:cs typeface="+mn-cs"/>
                        </a:rPr>
                        <a:t>3.Позиция автора.</a:t>
                      </a:r>
                    </a:p>
                    <a:p>
                      <a:r>
                        <a:rPr lang="ru-RU" sz="1800" kern="1200" dirty="0" smtClean="0">
                          <a:solidFill>
                            <a:schemeClr val="dk1"/>
                          </a:solidFill>
                          <a:effectLst/>
                          <a:latin typeface="+mn-lt"/>
                          <a:ea typeface="+mn-ea"/>
                          <a:cs typeface="+mn-cs"/>
                        </a:rPr>
                        <a:t>4.Моё согласие (несогласие) с автором.</a:t>
                      </a:r>
                    </a:p>
                    <a:p>
                      <a:r>
                        <a:rPr lang="ru-RU" sz="1800" kern="1200" dirty="0" smtClean="0">
                          <a:solidFill>
                            <a:schemeClr val="dk1"/>
                          </a:solidFill>
                          <a:effectLst/>
                          <a:latin typeface="+mn-lt"/>
                          <a:ea typeface="+mn-ea"/>
                          <a:cs typeface="+mn-cs"/>
                        </a:rPr>
                        <a:t>5.Обоснование своего мнения.</a:t>
                      </a:r>
                    </a:p>
                    <a:p>
                      <a:r>
                        <a:rPr lang="ru-RU" sz="1800" kern="1200" dirty="0" smtClean="0">
                          <a:solidFill>
                            <a:schemeClr val="dk1"/>
                          </a:solidFill>
                          <a:effectLst/>
                          <a:latin typeface="+mn-lt"/>
                          <a:ea typeface="+mn-ea"/>
                          <a:cs typeface="+mn-cs"/>
                        </a:rPr>
                        <a:t>6.Вывод.</a:t>
                      </a:r>
                    </a:p>
                    <a:p>
                      <a:endParaRPr lang="ru-RU" dirty="0"/>
                    </a:p>
                  </a:txBody>
                  <a:tcPr/>
                </a:tc>
                <a:extLst>
                  <a:ext uri="{0D108BD9-81ED-4DB2-BD59-A6C34878D82A}">
                    <a16:rowId xmlns:a16="http://schemas.microsoft.com/office/drawing/2014/main" val="704730597"/>
                  </a:ext>
                </a:extLst>
              </a:tr>
            </a:tbl>
          </a:graphicData>
        </a:graphic>
      </p:graphicFrame>
    </p:spTree>
    <p:extLst>
      <p:ext uri="{BB962C8B-B14F-4D97-AF65-F5344CB8AC3E}">
        <p14:creationId xmlns:p14="http://schemas.microsoft.com/office/powerpoint/2010/main" val="2866842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239534" cy="6858000"/>
          </a:xfrm>
          <a:prstGeom prst="rect">
            <a:avLst/>
          </a:prstGeom>
        </p:spPr>
      </p:pic>
      <p:sp>
        <p:nvSpPr>
          <p:cNvPr id="2" name="Прямоугольник 1"/>
          <p:cNvSpPr/>
          <p:nvPr/>
        </p:nvSpPr>
        <p:spPr>
          <a:xfrm>
            <a:off x="1064525" y="968991"/>
            <a:ext cx="7315200" cy="1754326"/>
          </a:xfrm>
          <a:prstGeom prst="rect">
            <a:avLst/>
          </a:prstGeom>
        </p:spPr>
        <p:txBody>
          <a:bodyPr wrap="square">
            <a:spAutoFit/>
          </a:bodyPr>
          <a:lstStyle/>
          <a:p>
            <a:pPr lvl="0" algn="ctr">
              <a:lnSpc>
                <a:spcPct val="150000"/>
              </a:lnSpc>
            </a:pPr>
            <a:r>
              <a:rPr lang="ru-RU" sz="40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Критерии оценивания задания 27</a:t>
            </a:r>
          </a:p>
          <a:p>
            <a:pPr lvl="0" algn="ctr">
              <a:lnSpc>
                <a:spcPct val="150000"/>
              </a:lnSpc>
            </a:pPr>
            <a:endParaRPr lang="ru-RU" sz="3200" i="1" dirty="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6836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2" y="0"/>
            <a:ext cx="9139938" cy="6858000"/>
          </a:xfrm>
          <a:prstGeom prst="rect">
            <a:avLst/>
          </a:prstGeom>
        </p:spPr>
      </p:pic>
      <p:sp>
        <p:nvSpPr>
          <p:cNvPr id="3" name="Прямоугольник 2"/>
          <p:cNvSpPr/>
          <p:nvPr/>
        </p:nvSpPr>
        <p:spPr>
          <a:xfrm>
            <a:off x="2267406" y="317128"/>
            <a:ext cx="4952260" cy="3693319"/>
          </a:xfrm>
          <a:prstGeom prst="rect">
            <a:avLst/>
          </a:prstGeom>
          <a:effectLst/>
        </p:spPr>
        <p:txBody>
          <a:bodyPr wrap="square">
            <a:spAutoFit/>
          </a:bodyPr>
          <a:lstStyle/>
          <a:p>
            <a:pPr algn="ctr">
              <a:lnSpc>
                <a:spcPct val="150000"/>
              </a:lnSpc>
            </a:pPr>
            <a:r>
              <a:rPr lang="ru-RU" sz="3600" i="1" dirty="0" err="1"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Синквейн</a:t>
            </a:r>
            <a:r>
              <a:rPr lang="ru-RU" sz="36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 </a:t>
            </a:r>
            <a:endPar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a:p>
            <a:pPr algn="ctr">
              <a:lnSpc>
                <a:spcPct val="150000"/>
              </a:lnSpc>
            </a:pPr>
            <a:endPar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p:txBody>
      </p:sp>
      <p:sp>
        <p:nvSpPr>
          <p:cNvPr id="2" name="Rectangle 1"/>
          <p:cNvSpPr>
            <a:spLocks noChangeArrowheads="1"/>
          </p:cNvSpPr>
          <p:nvPr/>
        </p:nvSpPr>
        <p:spPr bwMode="auto">
          <a:xfrm>
            <a:off x="842902" y="905305"/>
            <a:ext cx="7318460"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spcBef>
                <a:spcPct val="0"/>
              </a:spcBef>
              <a:spcAft>
                <a:spcPct val="0"/>
              </a:spcAft>
              <a:buClrTx/>
              <a:buSzTx/>
              <a:buFontTx/>
              <a:buChar char="•"/>
              <a:tabLst/>
            </a:pPr>
            <a:endParaRPr kumimoji="0" lang="ru-RU" altLang="ru-RU" sz="1600" b="1" i="0" u="none" strike="noStrike" cap="none" normalizeH="0" baseline="0" dirty="0" smtClean="0">
              <a:ln>
                <a:noFill/>
              </a:ln>
              <a:solidFill>
                <a:srgbClr val="000000"/>
              </a:solidFill>
              <a:effectLst/>
              <a:latin typeface="Open Sans"/>
            </a:endParaRPr>
          </a:p>
          <a:p>
            <a:pPr marL="0" marR="0" lvl="0" indent="0" algn="l" defTabSz="914400" rtl="0" eaLnBrk="0" fontAlgn="base" latinLnBrk="0" hangingPunct="0">
              <a:spcBef>
                <a:spcPct val="0"/>
              </a:spcBef>
              <a:spcAft>
                <a:spcPct val="0"/>
              </a:spcAft>
              <a:buClrTx/>
              <a:buSzTx/>
              <a:buFontTx/>
              <a:buChar char="•"/>
              <a:tabLst/>
            </a:pPr>
            <a:endParaRPr lang="ru-RU" altLang="ru-RU" sz="1600" b="1" dirty="0">
              <a:solidFill>
                <a:srgbClr val="000000"/>
              </a:solidFill>
              <a:latin typeface="Open Sans"/>
            </a:endParaRPr>
          </a:p>
          <a:p>
            <a:pPr lvl="0"/>
            <a:r>
              <a:rPr lang="ru-RU" sz="2400" b="1" dirty="0"/>
              <a:t>первая строка </a:t>
            </a:r>
            <a:r>
              <a:rPr lang="ru-RU" sz="2400" dirty="0"/>
              <a:t>– тема </a:t>
            </a:r>
            <a:r>
              <a:rPr lang="ru-RU" sz="2400" dirty="0" err="1"/>
              <a:t>синквейна</a:t>
            </a:r>
            <a:r>
              <a:rPr lang="ru-RU" sz="2400" dirty="0">
                <a:solidFill>
                  <a:schemeClr val="accent5">
                    <a:lumMod val="75000"/>
                  </a:schemeClr>
                </a:solidFill>
              </a:rPr>
              <a:t>, </a:t>
            </a:r>
            <a:r>
              <a:rPr lang="ru-RU" sz="2400" u="sng" dirty="0">
                <a:solidFill>
                  <a:schemeClr val="accent5">
                    <a:lumMod val="75000"/>
                  </a:schemeClr>
                </a:solidFill>
              </a:rPr>
              <a:t>одно слово, существительное или местоимение;</a:t>
            </a:r>
            <a:r>
              <a:rPr lang="ru-RU" sz="2400" dirty="0">
                <a:solidFill>
                  <a:schemeClr val="accent5">
                    <a:lumMod val="75000"/>
                  </a:schemeClr>
                </a:solidFill>
              </a:rPr>
              <a:t/>
            </a:r>
            <a:br>
              <a:rPr lang="ru-RU" sz="2400" dirty="0">
                <a:solidFill>
                  <a:schemeClr val="accent5">
                    <a:lumMod val="75000"/>
                  </a:schemeClr>
                </a:solidFill>
              </a:rPr>
            </a:br>
            <a:r>
              <a:rPr kumimoji="0" lang="ru-RU" altLang="ru-RU" sz="2400" b="1" i="0" u="none" strike="noStrike" cap="none" normalizeH="0" baseline="0" dirty="0" smtClean="0">
                <a:ln>
                  <a:noFill/>
                </a:ln>
                <a:solidFill>
                  <a:srgbClr val="000000"/>
                </a:solidFill>
                <a:effectLst/>
                <a:latin typeface="Open Sans"/>
              </a:rPr>
              <a:t>вторая строка </a:t>
            </a:r>
            <a:r>
              <a:rPr kumimoji="0" lang="ru-RU" altLang="ru-RU" sz="2400" i="0" u="none" strike="noStrike" cap="none" normalizeH="0" baseline="0" dirty="0" smtClean="0">
                <a:ln>
                  <a:noFill/>
                </a:ln>
                <a:solidFill>
                  <a:srgbClr val="000000"/>
                </a:solidFill>
                <a:effectLst/>
                <a:latin typeface="Open Sans"/>
              </a:rPr>
              <a:t>– два прилагательных или причастия, которые описывают свойства темы;</a:t>
            </a:r>
            <a:r>
              <a:rPr kumimoji="0" lang="ru-RU" altLang="ru-RU" sz="2400" i="0" u="none" strike="noStrike" cap="none" normalizeH="0" baseline="0" dirty="0" smtClean="0">
                <a:ln>
                  <a:noFill/>
                </a:ln>
                <a:solidFill>
                  <a:schemeClr val="tx1"/>
                </a:solidFill>
                <a:effectLst/>
              </a:rPr>
              <a:t/>
            </a:r>
            <a:br>
              <a:rPr kumimoji="0" lang="ru-RU" altLang="ru-RU" sz="2400" i="0" u="none" strike="noStrike" cap="none" normalizeH="0" baseline="0" dirty="0" smtClean="0">
                <a:ln>
                  <a:noFill/>
                </a:ln>
                <a:solidFill>
                  <a:schemeClr val="tx1"/>
                </a:solidFill>
                <a:effectLst/>
              </a:rPr>
            </a:br>
            <a:r>
              <a:rPr kumimoji="0" lang="ru-RU" altLang="ru-RU" sz="2400" b="1" i="0" u="none" strike="noStrike" cap="none" normalizeH="0" baseline="0" dirty="0" smtClean="0">
                <a:ln>
                  <a:noFill/>
                </a:ln>
                <a:solidFill>
                  <a:srgbClr val="000000"/>
                </a:solidFill>
                <a:effectLst/>
                <a:latin typeface="Open Sans"/>
              </a:rPr>
              <a:t>третья строка </a:t>
            </a:r>
            <a:r>
              <a:rPr kumimoji="0" lang="ru-RU" altLang="ru-RU" sz="2400" i="0" u="none" strike="noStrike" cap="none" normalizeH="0" baseline="0" dirty="0" smtClean="0">
                <a:ln>
                  <a:noFill/>
                </a:ln>
                <a:solidFill>
                  <a:srgbClr val="000000"/>
                </a:solidFill>
                <a:effectLst/>
                <a:latin typeface="Open Sans"/>
              </a:rPr>
              <a:t>– </a:t>
            </a:r>
            <a:r>
              <a:rPr kumimoji="0" lang="ru-RU" altLang="ru-RU" sz="2400" i="0" u="none" strike="noStrike" cap="none" normalizeH="0" baseline="0" dirty="0" smtClean="0">
                <a:ln>
                  <a:noFill/>
                </a:ln>
                <a:solidFill>
                  <a:srgbClr val="000000"/>
                </a:solidFill>
                <a:effectLst/>
                <a:latin typeface="Open Sans"/>
                <a:hlinkClick r:id="rId3"/>
              </a:rPr>
              <a:t>три глагола</a:t>
            </a:r>
            <a:r>
              <a:rPr kumimoji="0" lang="ru-RU" altLang="ru-RU" sz="2400" i="0" u="none" strike="noStrike" cap="none" normalizeH="0" baseline="0" dirty="0" smtClean="0">
                <a:ln>
                  <a:noFill/>
                </a:ln>
                <a:solidFill>
                  <a:srgbClr val="000000"/>
                </a:solidFill>
                <a:effectLst/>
                <a:latin typeface="Open Sans"/>
              </a:rPr>
              <a:t> или деепричастия, рассказывающие о действиях темы;</a:t>
            </a:r>
            <a:r>
              <a:rPr kumimoji="0" lang="ru-RU" altLang="ru-RU" sz="2400" i="0" u="none" strike="noStrike" cap="none" normalizeH="0" baseline="0" dirty="0" smtClean="0">
                <a:ln>
                  <a:noFill/>
                </a:ln>
                <a:solidFill>
                  <a:schemeClr val="tx1"/>
                </a:solidFill>
                <a:effectLst/>
              </a:rPr>
              <a:t/>
            </a:r>
            <a:br>
              <a:rPr kumimoji="0" lang="ru-RU" altLang="ru-RU" sz="2400" i="0" u="none" strike="noStrike" cap="none" normalizeH="0" baseline="0" dirty="0" smtClean="0">
                <a:ln>
                  <a:noFill/>
                </a:ln>
                <a:solidFill>
                  <a:schemeClr val="tx1"/>
                </a:solidFill>
                <a:effectLst/>
              </a:rPr>
            </a:br>
            <a:r>
              <a:rPr kumimoji="0" lang="ru-RU" altLang="ru-RU" sz="2400" b="1" i="0" u="none" strike="noStrike" cap="none" normalizeH="0" baseline="0" dirty="0" smtClean="0">
                <a:ln>
                  <a:noFill/>
                </a:ln>
                <a:solidFill>
                  <a:srgbClr val="000000"/>
                </a:solidFill>
                <a:effectLst/>
                <a:latin typeface="Open Sans"/>
              </a:rPr>
              <a:t>четвертая строка </a:t>
            </a:r>
            <a:r>
              <a:rPr kumimoji="0" lang="ru-RU" altLang="ru-RU" sz="2400" i="0" u="none" strike="noStrike" cap="none" normalizeH="0" baseline="0" dirty="0" smtClean="0">
                <a:ln>
                  <a:noFill/>
                </a:ln>
                <a:solidFill>
                  <a:srgbClr val="000000"/>
                </a:solidFill>
                <a:effectLst/>
                <a:latin typeface="Open Sans"/>
              </a:rPr>
              <a:t>– </a:t>
            </a:r>
            <a:r>
              <a:rPr kumimoji="0" lang="ru-RU" altLang="ru-RU" sz="2400" i="0" u="sng" strike="noStrike" cap="none" normalizeH="0" baseline="0" dirty="0" smtClean="0">
                <a:ln>
                  <a:noFill/>
                </a:ln>
                <a:solidFill>
                  <a:schemeClr val="accent5">
                    <a:lumMod val="75000"/>
                  </a:schemeClr>
                </a:solidFill>
                <a:effectLst/>
                <a:latin typeface="Open Sans"/>
              </a:rPr>
              <a:t>предложение</a:t>
            </a:r>
            <a:r>
              <a:rPr kumimoji="0" lang="ru-RU" altLang="ru-RU" sz="2400" i="0" u="none" strike="noStrike" cap="none" normalizeH="0" baseline="0" dirty="0" smtClean="0">
                <a:ln>
                  <a:noFill/>
                </a:ln>
                <a:solidFill>
                  <a:srgbClr val="000000"/>
                </a:solidFill>
                <a:effectLst/>
                <a:latin typeface="Open Sans"/>
              </a:rPr>
              <a:t> из четырех слов</a:t>
            </a:r>
            <a:r>
              <a:rPr kumimoji="0" lang="ru-RU" altLang="ru-RU" sz="2400" i="0" u="sng" strike="noStrike" cap="none" normalizeH="0" baseline="0" dirty="0" smtClean="0">
                <a:ln>
                  <a:noFill/>
                </a:ln>
                <a:solidFill>
                  <a:schemeClr val="accent5">
                    <a:lumMod val="75000"/>
                  </a:schemeClr>
                </a:solidFill>
                <a:effectLst/>
                <a:latin typeface="Open Sans"/>
              </a:rPr>
              <a:t>, выражающая личное отношение автора </a:t>
            </a:r>
            <a:r>
              <a:rPr kumimoji="0" lang="ru-RU" altLang="ru-RU" sz="2400" i="0" u="sng" strike="noStrike" cap="none" normalizeH="0" baseline="0" dirty="0" err="1" smtClean="0">
                <a:ln>
                  <a:noFill/>
                </a:ln>
                <a:solidFill>
                  <a:schemeClr val="accent5">
                    <a:lumMod val="75000"/>
                  </a:schemeClr>
                </a:solidFill>
                <a:effectLst/>
                <a:latin typeface="Open Sans"/>
              </a:rPr>
              <a:t>синквейна</a:t>
            </a:r>
            <a:r>
              <a:rPr kumimoji="0" lang="ru-RU" altLang="ru-RU" sz="2400" i="0" u="sng" strike="noStrike" cap="none" normalizeH="0" baseline="0" dirty="0" smtClean="0">
                <a:ln>
                  <a:noFill/>
                </a:ln>
                <a:solidFill>
                  <a:schemeClr val="accent5">
                    <a:lumMod val="75000"/>
                  </a:schemeClr>
                </a:solidFill>
                <a:effectLst/>
                <a:latin typeface="Open Sans"/>
              </a:rPr>
              <a:t> к теме;</a:t>
            </a:r>
            <a:r>
              <a:rPr kumimoji="0" lang="ru-RU" altLang="ru-RU" sz="2400" i="0" u="sng" strike="noStrike" cap="none" normalizeH="0" baseline="0" dirty="0" smtClean="0">
                <a:ln>
                  <a:noFill/>
                </a:ln>
                <a:solidFill>
                  <a:schemeClr val="accent5">
                    <a:lumMod val="75000"/>
                  </a:schemeClr>
                </a:solidFill>
                <a:effectLst/>
              </a:rPr>
              <a:t/>
            </a:r>
            <a:br>
              <a:rPr kumimoji="0" lang="ru-RU" altLang="ru-RU" sz="2400" i="0" u="sng" strike="noStrike" cap="none" normalizeH="0" baseline="0" dirty="0" smtClean="0">
                <a:ln>
                  <a:noFill/>
                </a:ln>
                <a:solidFill>
                  <a:schemeClr val="accent5">
                    <a:lumMod val="75000"/>
                  </a:schemeClr>
                </a:solidFill>
                <a:effectLst/>
              </a:rPr>
            </a:br>
            <a:r>
              <a:rPr kumimoji="0" lang="ru-RU" altLang="ru-RU" sz="2400" b="1" i="0" u="none" strike="noStrike" cap="none" normalizeH="0" baseline="0" dirty="0" smtClean="0">
                <a:ln>
                  <a:noFill/>
                </a:ln>
                <a:solidFill>
                  <a:srgbClr val="000000"/>
                </a:solidFill>
                <a:effectLst/>
                <a:latin typeface="Open Sans"/>
              </a:rPr>
              <a:t>пятая строка </a:t>
            </a:r>
            <a:r>
              <a:rPr kumimoji="0" lang="ru-RU" altLang="ru-RU" sz="2400" i="0" u="none" strike="noStrike" cap="none" normalizeH="0" baseline="0" dirty="0" smtClean="0">
                <a:ln>
                  <a:noFill/>
                </a:ln>
                <a:solidFill>
                  <a:srgbClr val="000000"/>
                </a:solidFill>
                <a:effectLst/>
                <a:latin typeface="Open Sans"/>
              </a:rPr>
              <a:t>– </a:t>
            </a:r>
            <a:r>
              <a:rPr kumimoji="0" lang="ru-RU" altLang="ru-RU" sz="2400" i="0" u="sng" strike="noStrike" cap="none" normalizeH="0" baseline="0" dirty="0" smtClean="0">
                <a:ln>
                  <a:noFill/>
                </a:ln>
                <a:solidFill>
                  <a:schemeClr val="accent5">
                    <a:lumMod val="75000"/>
                  </a:schemeClr>
                </a:solidFill>
                <a:effectLst/>
                <a:latin typeface="Open Sans"/>
              </a:rPr>
              <a:t>одно слово</a:t>
            </a:r>
            <a:r>
              <a:rPr kumimoji="0" lang="ru-RU" altLang="ru-RU" sz="2400" i="0" u="none" strike="noStrike" cap="none" normalizeH="0" baseline="0" dirty="0" smtClean="0">
                <a:ln>
                  <a:noFill/>
                </a:ln>
                <a:solidFill>
                  <a:srgbClr val="000000"/>
                </a:solidFill>
                <a:effectLst/>
                <a:latin typeface="Open Sans"/>
              </a:rPr>
              <a:t> (любая часть речи), выражающее суть темы; своего рода резюме</a:t>
            </a:r>
            <a:r>
              <a:rPr kumimoji="0" lang="ru-RU" altLang="ru-RU" sz="2400" b="1" i="0" u="none" strike="noStrike" cap="none" normalizeH="0" baseline="0" dirty="0" smtClean="0">
                <a:ln>
                  <a:noFill/>
                </a:ln>
                <a:solidFill>
                  <a:srgbClr val="000000"/>
                </a:solidFill>
                <a:effectLst/>
                <a:latin typeface="Open Sans"/>
              </a:rPr>
              <a:t>;</a:t>
            </a:r>
            <a:endParaRPr kumimoji="0" lang="ru-RU" altLang="ru-RU" sz="2400" b="1"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1494560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3" name="Прямоугольник 2"/>
          <p:cNvSpPr/>
          <p:nvPr/>
        </p:nvSpPr>
        <p:spPr>
          <a:xfrm>
            <a:off x="2337274" y="248889"/>
            <a:ext cx="4469451" cy="600164"/>
          </a:xfrm>
          <a:prstGeom prst="rect">
            <a:avLst/>
          </a:prstGeom>
          <a:effectLst/>
        </p:spPr>
        <p:txBody>
          <a:bodyPr wrap="square">
            <a:spAutoFit/>
          </a:bodyPr>
          <a:lstStyle/>
          <a:p>
            <a:pPr algn="ctr">
              <a:lnSpc>
                <a:spcPct val="150000"/>
              </a:lnSpc>
            </a:pPr>
            <a:r>
              <a:rPr lang="ru-RU" sz="2400" i="1" dirty="0" smtClean="0">
                <a:ln w="0"/>
                <a:solidFill>
                  <a:schemeClr val="accent1">
                    <a:lumMod val="50000"/>
                  </a:scheme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Д.С. Лихачёв </a:t>
            </a:r>
          </a:p>
        </p:txBody>
      </p:sp>
      <p:pic>
        <p:nvPicPr>
          <p:cNvPr id="3076" name="Picture 4" descr="https://ds02.infourok.ru/uploads/ex/1052/00046999-866814ac/img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1" y="-1"/>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2740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wheel(1)">
                                      <p:cBhvr>
                                        <p:cTn id="7"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9" name="Прямоугольник 8"/>
          <p:cNvSpPr/>
          <p:nvPr/>
        </p:nvSpPr>
        <p:spPr>
          <a:xfrm>
            <a:off x="385010" y="968991"/>
            <a:ext cx="8518357" cy="2985433"/>
          </a:xfrm>
          <a:prstGeom prst="rect">
            <a:avLst/>
          </a:prstGeom>
        </p:spPr>
        <p:txBody>
          <a:bodyPr wrap="square">
            <a:spAutoFit/>
          </a:bodyPr>
          <a:lstStyle/>
          <a:p>
            <a:pPr lvl="0" algn="ctr">
              <a:lnSpc>
                <a:spcPct val="150000"/>
              </a:lnSpc>
            </a:pPr>
            <a:r>
              <a:rPr lang="ru-RU" sz="48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Задание 1 </a:t>
            </a:r>
          </a:p>
          <a:p>
            <a:pPr lvl="0" algn="ctr">
              <a:lnSpc>
                <a:spcPct val="150000"/>
              </a:lnSpc>
            </a:pPr>
            <a:r>
              <a:rPr lang="ru-RU" sz="48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«Дорожка к пониманию текста…»</a:t>
            </a:r>
          </a:p>
          <a:p>
            <a:pPr lvl="0" algn="ctr">
              <a:lnSpc>
                <a:spcPct val="150000"/>
              </a:lnSpc>
            </a:pPr>
            <a:endParaRPr lang="ru-RU" sz="3200" i="1" dirty="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93187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Прямоугольник 3"/>
          <p:cNvSpPr/>
          <p:nvPr/>
        </p:nvSpPr>
        <p:spPr>
          <a:xfrm>
            <a:off x="1064525" y="968991"/>
            <a:ext cx="7315200" cy="2800767"/>
          </a:xfrm>
          <a:prstGeom prst="rect">
            <a:avLst/>
          </a:prstGeom>
        </p:spPr>
        <p:txBody>
          <a:bodyPr wrap="square">
            <a:spAutoFit/>
          </a:bodyPr>
          <a:lstStyle/>
          <a:p>
            <a:pPr lvl="0" algn="ctr">
              <a:lnSpc>
                <a:spcPct val="150000"/>
              </a:lnSpc>
            </a:pPr>
            <a:r>
              <a:rPr lang="ru-RU" sz="44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Задание 2 </a:t>
            </a:r>
          </a:p>
          <a:p>
            <a:pPr lvl="0" algn="ctr">
              <a:lnSpc>
                <a:spcPct val="150000"/>
              </a:lnSpc>
            </a:pPr>
            <a:r>
              <a:rPr lang="ru-RU" sz="44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«На подступах к комментарию»</a:t>
            </a:r>
          </a:p>
          <a:p>
            <a:pPr lvl="0" algn="ctr">
              <a:lnSpc>
                <a:spcPct val="150000"/>
              </a:lnSpc>
            </a:pPr>
            <a:endParaRPr lang="ru-RU" sz="3200" i="1" dirty="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0484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4" name="Прямоугольник 3"/>
          <p:cNvSpPr/>
          <p:nvPr/>
        </p:nvSpPr>
        <p:spPr>
          <a:xfrm>
            <a:off x="248653" y="0"/>
            <a:ext cx="8357936" cy="3877985"/>
          </a:xfrm>
          <a:prstGeom prst="rect">
            <a:avLst/>
          </a:prstGeom>
        </p:spPr>
        <p:txBody>
          <a:bodyPr wrap="square">
            <a:spAutoFit/>
          </a:bodyPr>
          <a:lstStyle/>
          <a:p>
            <a:pPr lvl="0" algn="ctr">
              <a:lnSpc>
                <a:spcPct val="150000"/>
              </a:lnSpc>
            </a:pPr>
            <a:r>
              <a:rPr lang="ru-RU" sz="44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Задание  3</a:t>
            </a:r>
          </a:p>
          <a:p>
            <a:pPr lvl="0" algn="ctr">
              <a:lnSpc>
                <a:spcPct val="150000"/>
              </a:lnSpc>
            </a:pPr>
            <a:r>
              <a:rPr lang="ru-RU" sz="4400" i="1" dirty="0" smtClean="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rPr>
              <a:t>« Комментарий. Самая дорогая часть!»</a:t>
            </a:r>
          </a:p>
          <a:p>
            <a:pPr lvl="0" algn="ctr">
              <a:lnSpc>
                <a:spcPct val="150000"/>
              </a:lnSpc>
            </a:pPr>
            <a:endParaRPr lang="ru-RU" sz="3200" i="1" dirty="0">
              <a:ln w="0"/>
              <a:solidFill>
                <a:srgbClr val="5B9BD5">
                  <a:lumMod val="50000"/>
                </a:srgbClr>
              </a:solidFill>
              <a:effectLst>
                <a:outerShdw blurRad="38100" dist="25400" dir="5400000" algn="ctr" rotWithShape="0">
                  <a:srgbClr val="6E747A">
                    <a:alpha val="43000"/>
                  </a:srgbClr>
                </a:outerShdw>
              </a:effectLst>
              <a:latin typeface="Monotype Corsiva" panose="03010101010201010101" pitchFamily="66" charset="0"/>
              <a:ea typeface="Tahoma" panose="020B0604030504040204" pitchFamily="34" charset="0"/>
              <a:cs typeface="Tahoma" panose="020B0604030504040204" pitchFamily="34"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3134256700"/>
              </p:ext>
            </p:extLst>
          </p:nvPr>
        </p:nvGraphicFramePr>
        <p:xfrm>
          <a:off x="1743740" y="3168502"/>
          <a:ext cx="5071730" cy="3191931"/>
        </p:xfrm>
        <a:graphic>
          <a:graphicData uri="http://schemas.openxmlformats.org/drawingml/2006/table">
            <a:tbl>
              <a:tblPr firstRow="1" firstCol="1" bandRow="1"/>
              <a:tblGrid>
                <a:gridCol w="1479627">
                  <a:extLst>
                    <a:ext uri="{9D8B030D-6E8A-4147-A177-3AD203B41FA5}">
                      <a16:colId xmlns:a16="http://schemas.microsoft.com/office/drawing/2014/main" val="146607721"/>
                    </a:ext>
                  </a:extLst>
                </a:gridCol>
                <a:gridCol w="3592103">
                  <a:extLst>
                    <a:ext uri="{9D8B030D-6E8A-4147-A177-3AD203B41FA5}">
                      <a16:colId xmlns:a16="http://schemas.microsoft.com/office/drawing/2014/main" val="3371530183"/>
                    </a:ext>
                  </a:extLst>
                </a:gridCol>
              </a:tblGrid>
              <a:tr h="293109">
                <a:tc>
                  <a:txBody>
                    <a:bodyPr/>
                    <a:lstStyle/>
                    <a:p>
                      <a:pPr algn="ctr">
                        <a:lnSpc>
                          <a:spcPct val="115000"/>
                        </a:lnSpc>
                        <a:spcAft>
                          <a:spcPts val="0"/>
                        </a:spcAft>
                      </a:pPr>
                      <a:r>
                        <a:rPr lang="ru-RU" sz="1600" b="1" dirty="0">
                          <a:effectLst/>
                          <a:latin typeface="Times New Roman" panose="02020603050405020304" pitchFamily="18" charset="0"/>
                          <a:cs typeface="Times New Roman" panose="02020603050405020304" pitchFamily="18" charset="0"/>
                        </a:rPr>
                        <a:t>5 элементов</a:t>
                      </a:r>
                      <a:endParaRPr lang="ru-RU" sz="18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b="1">
                          <a:effectLst/>
                          <a:latin typeface="Times New Roman" panose="02020603050405020304" pitchFamily="18" charset="0"/>
                          <a:cs typeface="Times New Roman" panose="02020603050405020304" pitchFamily="18" charset="0"/>
                        </a:rPr>
                        <a:t>Комментарий ученика</a:t>
                      </a:r>
                      <a:endParaRPr lang="ru-RU" sz="180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6055591"/>
                  </a:ext>
                </a:extLst>
              </a:tr>
              <a:tr h="293109">
                <a:tc>
                  <a:txBody>
                    <a:bodyPr/>
                    <a:lstStyle/>
                    <a:p>
                      <a:pPr algn="ctr">
                        <a:lnSpc>
                          <a:spcPct val="115000"/>
                        </a:lnSpc>
                        <a:spcAft>
                          <a:spcPts val="0"/>
                        </a:spcAft>
                      </a:pPr>
                      <a:r>
                        <a:rPr lang="ru-RU" sz="1600" dirty="0">
                          <a:effectLst/>
                          <a:latin typeface="Times New Roman" panose="02020603050405020304" pitchFamily="18" charset="0"/>
                          <a:cs typeface="Times New Roman" panose="02020603050405020304" pitchFamily="18" charset="0"/>
                        </a:rPr>
                        <a:t>скрепа</a:t>
                      </a:r>
                      <a:endParaRPr lang="ru-RU" sz="18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79070" algn="just">
                        <a:lnSpc>
                          <a:spcPct val="115000"/>
                        </a:lnSpc>
                        <a:spcAft>
                          <a:spcPts val="0"/>
                        </a:spcAft>
                      </a:pPr>
                      <a:r>
                        <a:rPr lang="ru-RU" sz="1600">
                          <a:effectLst/>
                          <a:latin typeface="Times New Roman" panose="02020603050405020304" pitchFamily="18" charset="0"/>
                          <a:cs typeface="Times New Roman" panose="02020603050405020304" pitchFamily="18" charset="0"/>
                        </a:rPr>
                        <a:t> </a:t>
                      </a:r>
                      <a:endParaRPr lang="ru-RU" sz="180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369153"/>
                  </a:ext>
                </a:extLst>
              </a:tr>
              <a:tr h="586218">
                <a:tc>
                  <a:txBody>
                    <a:bodyPr/>
                    <a:lstStyle/>
                    <a:p>
                      <a:pPr algn="just">
                        <a:lnSpc>
                          <a:spcPct val="115000"/>
                        </a:lnSpc>
                        <a:spcAft>
                          <a:spcPts val="0"/>
                        </a:spcAft>
                      </a:pPr>
                      <a:r>
                        <a:rPr lang="ru-RU" sz="1600" dirty="0">
                          <a:effectLst/>
                          <a:latin typeface="Times New Roman" panose="02020603050405020304" pitchFamily="18" charset="0"/>
                          <a:cs typeface="Times New Roman" panose="02020603050405020304" pitchFamily="18" charset="0"/>
                        </a:rPr>
                        <a:t>пример-иллюстрация 1</a:t>
                      </a:r>
                      <a:endParaRPr lang="ru-RU" sz="18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 algn="just">
                        <a:lnSpc>
                          <a:spcPct val="115000"/>
                        </a:lnSpc>
                        <a:spcAft>
                          <a:spcPts val="0"/>
                        </a:spcAft>
                      </a:pPr>
                      <a:r>
                        <a:rPr lang="ru-RU" sz="1600">
                          <a:effectLst/>
                          <a:latin typeface="Times New Roman" panose="02020603050405020304" pitchFamily="18" charset="0"/>
                          <a:cs typeface="Times New Roman" panose="02020603050405020304" pitchFamily="18" charset="0"/>
                        </a:rPr>
                        <a:t> </a:t>
                      </a:r>
                      <a:endParaRPr lang="ru-RU" sz="180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3327392"/>
                  </a:ext>
                </a:extLst>
              </a:tr>
              <a:tr h="365079">
                <a:tc>
                  <a:txBody>
                    <a:bodyPr/>
                    <a:lstStyle/>
                    <a:p>
                      <a:pPr algn="just">
                        <a:lnSpc>
                          <a:spcPct val="115000"/>
                        </a:lnSpc>
                        <a:spcAft>
                          <a:spcPts val="0"/>
                        </a:spcAft>
                      </a:pPr>
                      <a:r>
                        <a:rPr lang="ru-RU" sz="1600" dirty="0">
                          <a:effectLst/>
                          <a:latin typeface="Times New Roman" panose="02020603050405020304" pitchFamily="18" charset="0"/>
                          <a:cs typeface="Times New Roman" panose="02020603050405020304" pitchFamily="18" charset="0"/>
                        </a:rPr>
                        <a:t>пояснение</a:t>
                      </a:r>
                      <a:endParaRPr lang="ru-RU" sz="18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 algn="just">
                        <a:lnSpc>
                          <a:spcPct val="115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8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7674381"/>
                  </a:ext>
                </a:extLst>
              </a:tr>
              <a:tr h="586218">
                <a:tc>
                  <a:txBody>
                    <a:bodyPr/>
                    <a:lstStyle/>
                    <a:p>
                      <a:pPr algn="just">
                        <a:lnSpc>
                          <a:spcPct val="115000"/>
                        </a:lnSpc>
                        <a:spcAft>
                          <a:spcPts val="0"/>
                        </a:spcAft>
                      </a:pPr>
                      <a:r>
                        <a:rPr lang="ru-RU" sz="1600" dirty="0">
                          <a:effectLst/>
                          <a:latin typeface="Times New Roman" panose="02020603050405020304" pitchFamily="18" charset="0"/>
                          <a:cs typeface="Times New Roman" panose="02020603050405020304" pitchFamily="18" charset="0"/>
                        </a:rPr>
                        <a:t>пример-иллюстрация 2</a:t>
                      </a:r>
                      <a:endParaRPr lang="ru-RU" sz="18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 algn="just">
                        <a:lnSpc>
                          <a:spcPct val="115000"/>
                        </a:lnSpc>
                        <a:spcAft>
                          <a:spcPts val="0"/>
                        </a:spcAft>
                      </a:pPr>
                      <a:r>
                        <a:rPr lang="ru-RU" sz="1600" u="none" strike="noStrike">
                          <a:effectLst/>
                          <a:latin typeface="Times New Roman" panose="02020603050405020304" pitchFamily="18" charset="0"/>
                          <a:cs typeface="Times New Roman" panose="02020603050405020304" pitchFamily="18" charset="0"/>
                        </a:rPr>
                        <a:t> </a:t>
                      </a:r>
                      <a:endParaRPr lang="ru-RU" sz="180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2914133"/>
                  </a:ext>
                </a:extLst>
              </a:tr>
              <a:tr h="481980">
                <a:tc>
                  <a:txBody>
                    <a:bodyPr/>
                    <a:lstStyle/>
                    <a:p>
                      <a:pPr algn="just">
                        <a:lnSpc>
                          <a:spcPct val="115000"/>
                        </a:lnSpc>
                        <a:spcAft>
                          <a:spcPts val="0"/>
                        </a:spcAft>
                      </a:pPr>
                      <a:r>
                        <a:rPr lang="ru-RU" sz="1600">
                          <a:effectLst/>
                          <a:latin typeface="Times New Roman" panose="02020603050405020304" pitchFamily="18" charset="0"/>
                          <a:cs typeface="Times New Roman" panose="02020603050405020304" pitchFamily="18" charset="0"/>
                        </a:rPr>
                        <a:t>пояснение</a:t>
                      </a:r>
                      <a:endParaRPr lang="ru-RU" sz="180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 algn="just">
                        <a:lnSpc>
                          <a:spcPct val="115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8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0676118"/>
                  </a:ext>
                </a:extLst>
              </a:tr>
              <a:tr h="586218">
                <a:tc>
                  <a:txBody>
                    <a:bodyPr/>
                    <a:lstStyle/>
                    <a:p>
                      <a:pPr algn="just">
                        <a:lnSpc>
                          <a:spcPct val="115000"/>
                        </a:lnSpc>
                        <a:spcAft>
                          <a:spcPts val="0"/>
                        </a:spcAft>
                      </a:pPr>
                      <a:r>
                        <a:rPr lang="ru-RU" sz="1600">
                          <a:effectLst/>
                          <a:latin typeface="Times New Roman" panose="02020603050405020304" pitchFamily="18" charset="0"/>
                          <a:cs typeface="Times New Roman" panose="02020603050405020304" pitchFamily="18" charset="0"/>
                        </a:rPr>
                        <a:t>смысловая связь</a:t>
                      </a:r>
                      <a:endParaRPr lang="ru-RU" sz="180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 algn="just">
                        <a:lnSpc>
                          <a:spcPct val="115000"/>
                        </a:lnSpc>
                        <a:spcAft>
                          <a:spcPts val="0"/>
                        </a:spcAft>
                      </a:pPr>
                      <a:r>
                        <a:rPr lang="ru-RU" sz="1600" dirty="0">
                          <a:effectLst/>
                          <a:latin typeface="Times New Roman" panose="02020603050405020304" pitchFamily="18" charset="0"/>
                          <a:cs typeface="Times New Roman" panose="02020603050405020304" pitchFamily="18" charset="0"/>
                        </a:rPr>
                        <a:t> </a:t>
                      </a:r>
                      <a:endParaRPr lang="ru-RU" sz="1800" dirty="0">
                        <a:effectLst/>
                        <a:latin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6462983"/>
                  </a:ext>
                </a:extLst>
              </a:tr>
            </a:tbl>
          </a:graphicData>
        </a:graphic>
      </p:graphicFrame>
    </p:spTree>
    <p:extLst>
      <p:ext uri="{BB962C8B-B14F-4D97-AF65-F5344CB8AC3E}">
        <p14:creationId xmlns:p14="http://schemas.microsoft.com/office/powerpoint/2010/main" val="2905714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353</TotalTime>
  <Words>327</Words>
  <Application>Microsoft Office PowerPoint</Application>
  <PresentationFormat>Экран (4:3)</PresentationFormat>
  <Paragraphs>87</Paragraphs>
  <Slides>12</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12</vt:i4>
      </vt:variant>
    </vt:vector>
  </HeadingPairs>
  <TitlesOfParts>
    <vt:vector size="21" baseType="lpstr">
      <vt:lpstr>Arial</vt:lpstr>
      <vt:lpstr>Calibri</vt:lpstr>
      <vt:lpstr>Calibri Light</vt:lpstr>
      <vt:lpstr>Monotype Corsiva</vt:lpstr>
      <vt:lpstr>Noto Sans</vt:lpstr>
      <vt:lpstr>Open Sans</vt:lpstr>
      <vt:lpstr>Tahoma</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Михаил Горяйнов</dc:creator>
  <cp:lastModifiedBy>Пользователь</cp:lastModifiedBy>
  <cp:revision>52</cp:revision>
  <dcterms:created xsi:type="dcterms:W3CDTF">2013-11-19T05:52:05Z</dcterms:created>
  <dcterms:modified xsi:type="dcterms:W3CDTF">2018-12-10T11:51:23Z</dcterms:modified>
</cp:coreProperties>
</file>