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handoutMasterIdLst>
    <p:handoutMasterId r:id="rId28"/>
  </p:handoutMasterIdLst>
  <p:sldIdLst>
    <p:sldId id="256" r:id="rId2"/>
    <p:sldId id="301" r:id="rId3"/>
    <p:sldId id="302" r:id="rId4"/>
    <p:sldId id="257" r:id="rId5"/>
    <p:sldId id="279" r:id="rId6"/>
    <p:sldId id="285" r:id="rId7"/>
    <p:sldId id="280" r:id="rId8"/>
    <p:sldId id="287" r:id="rId9"/>
    <p:sldId id="286" r:id="rId10"/>
    <p:sldId id="292" r:id="rId11"/>
    <p:sldId id="303" r:id="rId12"/>
    <p:sldId id="294" r:id="rId13"/>
    <p:sldId id="277" r:id="rId14"/>
    <p:sldId id="267" r:id="rId15"/>
    <p:sldId id="298" r:id="rId16"/>
    <p:sldId id="296" r:id="rId17"/>
    <p:sldId id="278" r:id="rId18"/>
    <p:sldId id="304" r:id="rId19"/>
    <p:sldId id="305" r:id="rId20"/>
    <p:sldId id="307" r:id="rId21"/>
    <p:sldId id="270" r:id="rId22"/>
    <p:sldId id="269" r:id="rId23"/>
    <p:sldId id="272" r:id="rId24"/>
    <p:sldId id="300" r:id="rId25"/>
    <p:sldId id="295" r:id="rId26"/>
    <p:sldId id="28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38" autoAdjust="0"/>
  </p:normalViewPr>
  <p:slideViewPr>
    <p:cSldViewPr>
      <p:cViewPr varScale="1">
        <p:scale>
          <a:sx n="82" d="100"/>
          <a:sy n="82" d="100"/>
        </p:scale>
        <p:origin x="-96" y="-91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99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9CDF1-9ADB-49FA-AE05-A2F10CD6279B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52958-00C0-4641-B6E0-BC2BD117C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4C2B59-529F-4E1B-B7BC-A188A3EAA6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1F1867E-CA9D-4F98-A7B4-E9BF19B298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8EC37B-97E4-4C90-AFE0-EA5CA81D8A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7245D76-92C8-4090-B336-4044626721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0BFCE6-2EF8-44DB-8AFF-520449D365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FC662F3-654A-45AF-B5EC-269BD32D91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59CF088-94A7-49BC-AB60-7DEBD9D455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C00A35-8C2E-4E94-A39D-30BACD992A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BB1B493-2A2B-409F-92C9-0C6E48D7BF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7CFD3CD-6638-4C4F-910A-B180DBC8BA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54D475-6DE6-492C-A593-502890E2EE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25306BB-1163-49BB-B291-06887074DD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675" y="1052737"/>
            <a:ext cx="5688781" cy="1512168"/>
          </a:xfrm>
        </p:spPr>
        <p:txBody>
          <a:bodyPr>
            <a:normAutofit/>
          </a:bodyPr>
          <a:lstStyle/>
          <a:p>
            <a:pPr lvl="0" algn="ctr" eaLnBrk="0" fontAlgn="base" hangingPunct="0">
              <a:spcAft>
                <a:spcPct val="0"/>
              </a:spcAft>
            </a:pPr>
            <a:r>
              <a:rPr lang="ru-RU" sz="2000" i="1" dirty="0" smtClean="0"/>
              <a:t>«</a:t>
            </a:r>
            <a:r>
              <a:rPr lang="ru-RU" sz="2000" i="1" dirty="0" err="1" smtClean="0"/>
              <a:t>Кохторов</a:t>
            </a:r>
            <a:r>
              <a:rPr lang="ru-RU" sz="2000" i="1" dirty="0" smtClean="0"/>
              <a:t> Андрей Лукьянович – </a:t>
            </a:r>
            <a:br>
              <a:rPr lang="ru-RU" sz="2000" i="1" dirty="0" smtClean="0"/>
            </a:br>
            <a:r>
              <a:rPr lang="ru-RU" sz="2000" i="1" dirty="0" smtClean="0"/>
              <a:t>почётный гражданин </a:t>
            </a:r>
            <a:r>
              <a:rPr lang="ru-RU" sz="2000" i="1" dirty="0" err="1" smtClean="0"/>
              <a:t>Тисульского</a:t>
            </a:r>
            <a:r>
              <a:rPr lang="ru-RU" sz="2000" i="1" dirty="0" smtClean="0"/>
              <a:t> района».</a:t>
            </a:r>
            <a:br>
              <a:rPr lang="ru-RU" sz="2000" i="1" dirty="0" smtClean="0"/>
            </a:br>
            <a:endParaRPr lang="ru-RU" sz="1600" i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2924944"/>
            <a:ext cx="5184576" cy="2664296"/>
          </a:xfrm>
        </p:spPr>
        <p:txBody>
          <a:bodyPr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solidFill>
                <a:schemeClr val="tx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Богданова О.Ю.</a:t>
            </a:r>
            <a:endParaRPr lang="ru-RU" b="1" i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solidFill>
                <a:schemeClr val="tx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078" name="Picture 6" descr="C:\Users\Ольга\Desktop\Кохторов А.Л\Кохторов2\Кохторов Андрей Лукьянович.jpg"/>
          <p:cNvPicPr>
            <a:picLocks noChangeAspect="1" noChangeArrowheads="1"/>
          </p:cNvPicPr>
          <p:nvPr/>
        </p:nvPicPr>
        <p:blipFill>
          <a:blip r:embed="rId2" cstate="print"/>
          <a:srcRect r="2439"/>
          <a:stretch>
            <a:fillRect/>
          </a:stretch>
        </p:blipFill>
        <p:spPr bwMode="auto">
          <a:xfrm>
            <a:off x="467544" y="1052736"/>
            <a:ext cx="2808312" cy="40600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54868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 </a:t>
            </a:r>
            <a:endParaRPr lang="ru-RU" sz="1200" dirty="0"/>
          </a:p>
        </p:txBody>
      </p:sp>
    </p:spTree>
  </p:cSld>
  <p:clrMapOvr>
    <a:masterClrMapping/>
  </p:clrMapOvr>
  <p:transition advTm="95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FF6600"/>
                </a:solidFill>
              </a:rPr>
              <a:t>   </a:t>
            </a:r>
            <a:r>
              <a:rPr lang="ru-RU" sz="2000" b="1" i="1" dirty="0" err="1" smtClean="0">
                <a:solidFill>
                  <a:srgbClr val="FF6600"/>
                </a:solidFill>
              </a:rPr>
              <a:t>Источниковая</a:t>
            </a:r>
            <a:r>
              <a:rPr lang="ru-RU" sz="2000" b="1" i="1" dirty="0" smtClean="0">
                <a:solidFill>
                  <a:srgbClr val="FF6600"/>
                </a:solidFill>
              </a:rPr>
              <a:t> база</a:t>
            </a:r>
            <a:r>
              <a:rPr lang="ru-RU" sz="2000" b="1" i="1" dirty="0" smtClean="0"/>
              <a:t>: в исследовании использована книга редактора-составителя Павлова С.М. «Тисуль – родная сторона», архивные материалы </a:t>
            </a:r>
            <a:r>
              <a:rPr lang="ru-RU" sz="2000" b="1" i="1" dirty="0" err="1" smtClean="0"/>
              <a:t>историко</a:t>
            </a:r>
            <a:r>
              <a:rPr lang="ru-RU" sz="2000" b="1" i="1" dirty="0" smtClean="0"/>
              <a:t> – краеведческого музея Тисульского района», брошюра районной библиотеки « Наши </a:t>
            </a:r>
            <a:r>
              <a:rPr lang="ru-RU" sz="2000" b="1" i="1" dirty="0" err="1" smtClean="0"/>
              <a:t>земляки-наша</a:t>
            </a:r>
            <a:r>
              <a:rPr lang="ru-RU" sz="2000" b="1" i="1" dirty="0" smtClean="0"/>
              <a:t> гордость», материалы архивного отдела Тисульского района - газеты «Новая жизнь», личные фотографии, автобиография.</a:t>
            </a:r>
          </a:p>
          <a:p>
            <a:endParaRPr lang="ru-RU" sz="2000" dirty="0"/>
          </a:p>
        </p:txBody>
      </p:sp>
      <p:pic>
        <p:nvPicPr>
          <p:cNvPr id="56325" name="Picture 5" descr="C:\Users\user\Desktop\почётн жители тисульского района\литература по тисулю\Scan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068960"/>
            <a:ext cx="1934577" cy="2745683"/>
          </a:xfrm>
          <a:prstGeom prst="rect">
            <a:avLst/>
          </a:prstGeom>
          <a:noFill/>
        </p:spPr>
      </p:pic>
      <p:pic>
        <p:nvPicPr>
          <p:cNvPr id="56327" name="Picture 7" descr="C:\Users\user\Desktop\почётн жители тисульского района\литература по тисулю\Scan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140968"/>
            <a:ext cx="2068928" cy="2664296"/>
          </a:xfrm>
          <a:prstGeom prst="rect">
            <a:avLst/>
          </a:prstGeom>
          <a:noFill/>
        </p:spPr>
      </p:pic>
      <p:pic>
        <p:nvPicPr>
          <p:cNvPr id="18433" name="Picture 1" descr="IMG_20180131_0021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4337" t="1202" r="12737"/>
          <a:stretch>
            <a:fillRect/>
          </a:stretch>
        </p:blipFill>
        <p:spPr bwMode="auto">
          <a:xfrm>
            <a:off x="6300192" y="3140968"/>
            <a:ext cx="187220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Исследовательский проект «</a:t>
            </a:r>
            <a:r>
              <a:rPr lang="ru-RU" b="1" dirty="0" err="1" smtClean="0">
                <a:solidFill>
                  <a:schemeClr val="accent1"/>
                </a:solidFill>
              </a:rPr>
              <a:t>Кохторов</a:t>
            </a:r>
            <a:r>
              <a:rPr lang="ru-RU" b="1" dirty="0" smtClean="0">
                <a:solidFill>
                  <a:schemeClr val="accent1"/>
                </a:solidFill>
              </a:rPr>
              <a:t> Андрей Лукьянович – Почётный гражданин </a:t>
            </a:r>
            <a:r>
              <a:rPr lang="ru-RU" b="1" dirty="0" err="1" smtClean="0">
                <a:solidFill>
                  <a:schemeClr val="accent1"/>
                </a:solidFill>
              </a:rPr>
              <a:t>Тисульского</a:t>
            </a:r>
            <a:r>
              <a:rPr lang="ru-RU" b="1" dirty="0" smtClean="0">
                <a:solidFill>
                  <a:schemeClr val="accent1"/>
                </a:solidFill>
              </a:rPr>
              <a:t> района».</a:t>
            </a:r>
            <a:r>
              <a:rPr lang="ru-RU" sz="3600" b="1" dirty="0" smtClean="0">
                <a:solidFill>
                  <a:schemeClr val="accent1"/>
                </a:solidFill>
              </a:rPr>
              <a:t> 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7346" name="Picture 2" descr="C:\Users\user\Desktop\почётн жители тисульского района\литература по тисулю\Scan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2485320" cy="3384376"/>
          </a:xfrm>
          <a:prstGeom prst="rect">
            <a:avLst/>
          </a:prstGeom>
          <a:noFill/>
        </p:spPr>
      </p:pic>
      <p:pic>
        <p:nvPicPr>
          <p:cNvPr id="57347" name="Picture 3" descr="C:\Users\user\Desktop\Scan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04864"/>
            <a:ext cx="2376264" cy="3384376"/>
          </a:xfrm>
          <a:prstGeom prst="rect">
            <a:avLst/>
          </a:prstGeom>
          <a:noFill/>
        </p:spPr>
      </p:pic>
      <p:pic>
        <p:nvPicPr>
          <p:cNvPr id="1026" name="Picture 2" descr="IMG_20180131_0031"/>
          <p:cNvPicPr>
            <a:picLocks noChangeAspect="1" noChangeArrowheads="1"/>
          </p:cNvPicPr>
          <p:nvPr/>
        </p:nvPicPr>
        <p:blipFill>
          <a:blip r:embed="rId4" cstate="print"/>
          <a:srcRect l="9927" t="12122" r="7653" b="27448"/>
          <a:stretch>
            <a:fillRect/>
          </a:stretch>
        </p:blipFill>
        <p:spPr bwMode="auto">
          <a:xfrm>
            <a:off x="3634562" y="2708920"/>
            <a:ext cx="1874876" cy="235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altLang="ru-RU" sz="6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Содержание проекта</a:t>
            </a:r>
          </a:p>
          <a:p>
            <a:pPr marL="342900" indent="-342900">
              <a:buAutoNum type="arabicPeriod"/>
            </a:pPr>
            <a:endParaRPr lang="ru-RU" b="1" i="1" dirty="0" smtClean="0"/>
          </a:p>
          <a:p>
            <a:pPr marL="342900" indent="-342900">
              <a:buAutoNum type="arabicPeriod"/>
            </a:pPr>
            <a:r>
              <a:rPr lang="ru-RU" sz="4500" b="1" i="1" dirty="0" smtClean="0"/>
              <a:t>Начало жизненного пути</a:t>
            </a:r>
          </a:p>
          <a:p>
            <a:pPr marL="342900" indent="-342900">
              <a:buNone/>
            </a:pPr>
            <a:r>
              <a:rPr lang="ru-RU" sz="4500" b="1" i="1" dirty="0" smtClean="0"/>
              <a:t> </a:t>
            </a:r>
          </a:p>
          <a:p>
            <a:pPr>
              <a:buNone/>
            </a:pPr>
            <a:r>
              <a:rPr lang="ru-RU" sz="4500" b="1" i="1" dirty="0" smtClean="0">
                <a:solidFill>
                  <a:schemeClr val="accent1"/>
                </a:solidFill>
              </a:rPr>
              <a:t>2.</a:t>
            </a:r>
            <a:r>
              <a:rPr lang="ru-RU" sz="4500" b="1" i="1" dirty="0" smtClean="0"/>
              <a:t> Фронтовая деятельность Андрея Лукьяновича</a:t>
            </a:r>
          </a:p>
          <a:p>
            <a:pPr>
              <a:buNone/>
            </a:pPr>
            <a:endParaRPr lang="ru-RU" sz="4500" b="1" i="1" dirty="0" smtClean="0"/>
          </a:p>
          <a:p>
            <a:pPr>
              <a:buNone/>
            </a:pPr>
            <a:r>
              <a:rPr lang="ru-RU" sz="4500" b="1" i="1" dirty="0" smtClean="0">
                <a:solidFill>
                  <a:schemeClr val="accent1"/>
                </a:solidFill>
              </a:rPr>
              <a:t>3</a:t>
            </a:r>
            <a:r>
              <a:rPr lang="ru-RU" sz="4500" b="1" i="1" dirty="0" smtClean="0"/>
              <a:t>. Мирное время – новые заботы </a:t>
            </a:r>
          </a:p>
          <a:p>
            <a:pPr>
              <a:buNone/>
            </a:pPr>
            <a:endParaRPr lang="ru-RU" sz="4500" b="1" i="1" dirty="0" smtClean="0"/>
          </a:p>
          <a:p>
            <a:pPr>
              <a:buNone/>
            </a:pPr>
            <a:r>
              <a:rPr lang="ru-RU" sz="4500" b="1" i="1" dirty="0" smtClean="0">
                <a:solidFill>
                  <a:schemeClr val="accent1"/>
                </a:solidFill>
              </a:rPr>
              <a:t>4.</a:t>
            </a:r>
            <a:r>
              <a:rPr lang="ru-RU" sz="4500" b="1" i="1" dirty="0" smtClean="0"/>
              <a:t> Награды </a:t>
            </a:r>
          </a:p>
          <a:p>
            <a:pPr>
              <a:buNone/>
            </a:pPr>
            <a:endParaRPr lang="ru-RU" sz="4500" b="1" i="1" dirty="0" smtClean="0"/>
          </a:p>
          <a:p>
            <a:pPr>
              <a:buNone/>
            </a:pPr>
            <a:r>
              <a:rPr lang="ru-RU" sz="4500" b="1" i="1" dirty="0" smtClean="0">
                <a:solidFill>
                  <a:schemeClr val="accent1"/>
                </a:solidFill>
              </a:rPr>
              <a:t>5</a:t>
            </a:r>
            <a:r>
              <a:rPr lang="ru-RU" sz="4500" b="1" i="1" dirty="0" smtClean="0"/>
              <a:t>. Заключение </a:t>
            </a:r>
          </a:p>
          <a:p>
            <a:endParaRPr lang="ru-RU" sz="4500" b="1" dirty="0" smtClean="0"/>
          </a:p>
          <a:p>
            <a:endParaRPr lang="ru-RU" sz="4500" dirty="0" smtClean="0"/>
          </a:p>
          <a:p>
            <a:endParaRPr lang="ru-RU" sz="4500" dirty="0" smtClean="0"/>
          </a:p>
          <a:p>
            <a:endParaRPr lang="ru-RU" sz="17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32656"/>
            <a:ext cx="8183880" cy="792088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Биографические данные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400600"/>
          </a:xfrm>
        </p:spPr>
        <p:txBody>
          <a:bodyPr>
            <a:normAutofit fontScale="77500" lnSpcReduction="20000"/>
          </a:bodyPr>
          <a:lstStyle/>
          <a:p>
            <a:pPr>
              <a:buNone/>
              <a:defRPr/>
            </a:pPr>
            <a:r>
              <a:rPr lang="ru-RU" dirty="0" smtClean="0"/>
              <a:t>   </a:t>
            </a:r>
            <a:r>
              <a:rPr lang="ru-RU" b="1" i="1" dirty="0" smtClean="0"/>
              <a:t>Родился 28 ноября  1903 года   в селе Тисуль Дмитриевской волости Мариинского уезда Томской губернии,  в семье крестьянина. </a:t>
            </a:r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endParaRPr lang="ru-RU" b="1" i="1" dirty="0" smtClean="0"/>
          </a:p>
          <a:p>
            <a:pPr>
              <a:defRPr/>
            </a:pPr>
            <a:r>
              <a:rPr lang="ru-RU" b="1" i="1" dirty="0" smtClean="0"/>
              <a:t> В 1911 г.  пошёл в школу</a:t>
            </a:r>
          </a:p>
          <a:p>
            <a:pPr>
              <a:defRPr/>
            </a:pPr>
            <a:r>
              <a:rPr lang="ru-RU" b="1" i="1" dirty="0" smtClean="0"/>
              <a:t> в 1915 году  окончил  4 отделения Церковно-приходского училища  и  с этого момента началась его трудовая деятельность.</a:t>
            </a:r>
          </a:p>
          <a:p>
            <a:pPr>
              <a:defRPr/>
            </a:pPr>
            <a:r>
              <a:rPr lang="ru-RU" b="1" i="1" dirty="0" smtClean="0"/>
              <a:t> До 1925 г. батрачил, пас скот, пахал землю. </a:t>
            </a:r>
            <a:endParaRPr lang="ru-RU" b="1" i="1" dirty="0"/>
          </a:p>
        </p:txBody>
      </p:sp>
      <p:pic>
        <p:nvPicPr>
          <p:cNvPr id="1026" name="Picture 2" descr="IMG_20180131_0027"/>
          <p:cNvPicPr>
            <a:picLocks noChangeAspect="1" noChangeArrowheads="1"/>
          </p:cNvPicPr>
          <p:nvPr/>
        </p:nvPicPr>
        <p:blipFill>
          <a:blip r:embed="rId2" cstate="print"/>
          <a:srcRect l="4468" t="4277" r="3059"/>
          <a:stretch>
            <a:fillRect/>
          </a:stretch>
        </p:blipFill>
        <p:spPr bwMode="auto">
          <a:xfrm>
            <a:off x="2339752" y="2097781"/>
            <a:ext cx="4032447" cy="233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404664"/>
            <a:ext cx="8183880" cy="792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   </a:t>
            </a:r>
            <a:r>
              <a:rPr lang="ru-RU" dirty="0" err="1" smtClean="0"/>
              <a:t>Дофронтовая</a:t>
            </a:r>
            <a:r>
              <a:rPr lang="ru-RU" dirty="0" smtClean="0"/>
              <a:t> биография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7544" y="6858000"/>
            <a:ext cx="8183880" cy="41879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i="1" dirty="0" smtClean="0"/>
              <a:t>1925 г. – призван в ряды Красной Армии, г. Сретенск, 108 </a:t>
            </a:r>
            <a:r>
              <a:rPr lang="ru-RU" b="1" i="1" dirty="0" err="1" smtClean="0"/>
              <a:t>Белорецкий</a:t>
            </a:r>
            <a:r>
              <a:rPr lang="ru-RU" b="1" i="1" dirty="0" smtClean="0"/>
              <a:t> стрелковый полк 36 Забайкальской стрелковой </a:t>
            </a:r>
            <a:r>
              <a:rPr lang="ru-RU" b="1" i="1" dirty="0" err="1" smtClean="0"/>
              <a:t>девизии</a:t>
            </a:r>
            <a:r>
              <a:rPr lang="ru-RU" b="1" i="1" dirty="0" smtClean="0"/>
              <a:t>;</a:t>
            </a:r>
          </a:p>
          <a:p>
            <a:pPr eaLnBrk="1" hangingPunct="1">
              <a:defRPr/>
            </a:pPr>
            <a:r>
              <a:rPr lang="ru-RU" b="1" i="1" dirty="0" smtClean="0"/>
              <a:t>Октябрь 1928г. – демобилизован, принят кандидатом в члены ВКП(б), избран депутатом Тисульского сельского Совета.</a:t>
            </a:r>
          </a:p>
          <a:p>
            <a:pPr eaLnBrk="1" hangingPunct="1"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5125 L 0.00451 -0.845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49768 L 0.00729 -0.831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476672"/>
            <a:ext cx="8183880" cy="83553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err="1" smtClean="0"/>
              <a:t>Кохторов</a:t>
            </a:r>
            <a:r>
              <a:rPr lang="ru-RU" dirty="0" smtClean="0"/>
              <a:t> А.Л. с супругой</a:t>
            </a:r>
          </a:p>
        </p:txBody>
      </p:sp>
      <p:pic>
        <p:nvPicPr>
          <p:cNvPr id="2050" name="Picture 2" descr="C:\Users\Ольга\Desktop\Кохторов А.Л\Кохторов материалы\IMG_20180131_0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49040"/>
            <a:ext cx="5904656" cy="429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404664"/>
            <a:ext cx="8183880" cy="792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  </a:t>
            </a:r>
            <a:r>
              <a:rPr lang="ru-RU" dirty="0" err="1" smtClean="0"/>
              <a:t>Дофронтовая</a:t>
            </a:r>
            <a:r>
              <a:rPr lang="ru-RU" dirty="0" smtClean="0"/>
              <a:t> биография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7544" y="6858000"/>
            <a:ext cx="8183880" cy="41879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i="1" dirty="0" smtClean="0"/>
              <a:t>1931 г – кандидат в члены ВКП(б)</a:t>
            </a:r>
          </a:p>
          <a:p>
            <a:pPr eaLnBrk="1" hangingPunct="1">
              <a:defRPr/>
            </a:pPr>
            <a:r>
              <a:rPr lang="ru-RU" b="1" i="1" dirty="0" smtClean="0"/>
              <a:t>1938 г.- работал заведующим секретным отделом райисполкома;</a:t>
            </a:r>
          </a:p>
        </p:txBody>
      </p:sp>
      <p:pic>
        <p:nvPicPr>
          <p:cNvPr id="1027" name="Picture 3" descr="J:\Кохторов А.Л\Кохторов материалы\IMG_20180131_0029.jpg"/>
          <p:cNvPicPr>
            <a:picLocks noChangeAspect="1" noChangeArrowheads="1"/>
          </p:cNvPicPr>
          <p:nvPr/>
        </p:nvPicPr>
        <p:blipFill>
          <a:blip r:embed="rId2" cstate="print"/>
          <a:srcRect l="12254" t="13830" r="52642" b="20960"/>
          <a:stretch>
            <a:fillRect/>
          </a:stretch>
        </p:blipFill>
        <p:spPr bwMode="auto">
          <a:xfrm>
            <a:off x="4139952" y="3212976"/>
            <a:ext cx="1944216" cy="26441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2 -0.42986 L 0.01702 -0.763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2 -0.42986 L 0.01702 -0.763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552" y="505232"/>
            <a:ext cx="8183880" cy="90754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Фронтовая биография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9144000" y="1412776"/>
            <a:ext cx="8183880" cy="41879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i="1" dirty="0" smtClean="0"/>
              <a:t>Октябрь 1941 г. –призван в Армию, назначен командиром транспортного взвода;</a:t>
            </a:r>
          </a:p>
          <a:p>
            <a:pPr eaLnBrk="1" hangingPunct="1">
              <a:defRPr/>
            </a:pPr>
            <a:r>
              <a:rPr lang="ru-RU" b="1" i="1" dirty="0" smtClean="0"/>
              <a:t>Декабрь 1941г. – отправлен на Ленинский фронт; </a:t>
            </a:r>
          </a:p>
          <a:p>
            <a:pPr eaLnBrk="1" hangingPunct="1">
              <a:defRPr/>
            </a:pPr>
            <a:endParaRPr lang="ru-RU" b="1" i="1" dirty="0" smtClean="0"/>
          </a:p>
        </p:txBody>
      </p:sp>
      <p:pic>
        <p:nvPicPr>
          <p:cNvPr id="2050" name="Picture 2" descr="J:\Кохторов А.Л\Кохторов материалы\IMG_20180131_0031.jpg"/>
          <p:cNvPicPr>
            <a:picLocks noChangeAspect="1" noChangeArrowheads="1"/>
          </p:cNvPicPr>
          <p:nvPr/>
        </p:nvPicPr>
        <p:blipFill>
          <a:blip r:embed="rId2" cstate="print"/>
          <a:srcRect l="8069" t="5635" r="6306" b="29650"/>
          <a:stretch>
            <a:fillRect/>
          </a:stretch>
        </p:blipFill>
        <p:spPr bwMode="auto">
          <a:xfrm>
            <a:off x="6588224" y="3140968"/>
            <a:ext cx="2142568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562 0.01829 L -0.96562 0.018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163 0.01204 L -0.96163 0.012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ru-RU" b="1" i="1" dirty="0" smtClean="0"/>
              <a:t>июнь 1942 г.- в отдельный пулеметный батальон Московской зоны  обороны на должность зав.делопроизводителем штаба батальона;</a:t>
            </a:r>
          </a:p>
          <a:p>
            <a:pPr>
              <a:defRPr/>
            </a:pPr>
            <a:r>
              <a:rPr lang="ru-RU" b="1" i="1" dirty="0" smtClean="0"/>
              <a:t>С июля 1943 г. по февраль 1944 г. – проходил переподготовку командирского состава при Московском военном округе;</a:t>
            </a:r>
          </a:p>
          <a:p>
            <a:pPr>
              <a:defRPr/>
            </a:pPr>
            <a:r>
              <a:rPr lang="ru-RU" b="1" i="1" dirty="0" smtClean="0"/>
              <a:t>День Победы – встретил на Украине.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воспоминаний А.Л. </a:t>
            </a:r>
            <a:r>
              <a:rPr lang="ru-RU" dirty="0" err="1" smtClean="0"/>
              <a:t>Кохторова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183880" cy="4403976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«</a:t>
            </a:r>
            <a:r>
              <a:rPr lang="ru-RU" b="1" i="1" dirty="0" smtClean="0"/>
              <a:t>Когда на общем собрании зачитали приказ Министерства обороны, касающийся амнистии военнопленных – было много радости на их лицах. Были восстановлены военные звания, награды, выдано обмундирование и подготовлен весь состав для увольнения»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2376264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6400" b="1" i="1" dirty="0" smtClean="0"/>
              <a:t>В каждом городе, селе есть люди, удостоенные звания  «Почётный гражданин», о которых хочется рассказать всем. Я хочу, чтобы ничего не исчезло бесследно, чтобы осталась память в наших сердцах о людях, совершивших военные и трудовые подвиги</a:t>
            </a:r>
            <a:endParaRPr lang="ru-RU" sz="6400" b="1" i="1" dirty="0"/>
          </a:p>
        </p:txBody>
      </p:sp>
      <p:pic>
        <p:nvPicPr>
          <p:cNvPr id="40962" name="Picture 2" descr="http://csotisul.ru/wp-content/uploads/2016/05/SAM_5598.jpg"/>
          <p:cNvPicPr>
            <a:picLocks noChangeAspect="1" noChangeArrowheads="1"/>
          </p:cNvPicPr>
          <p:nvPr/>
        </p:nvPicPr>
        <p:blipFill>
          <a:blip r:embed="rId2" cstate="print"/>
          <a:srcRect b="9112"/>
          <a:stretch>
            <a:fillRect/>
          </a:stretch>
        </p:blipFill>
        <p:spPr bwMode="auto">
          <a:xfrm>
            <a:off x="3707904" y="2852936"/>
            <a:ext cx="4464496" cy="3043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4" name="Picture 4" descr="http://csotisul.ru/wp-content/uploads/2016/05/SAM_5638-225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80928"/>
            <a:ext cx="2285366" cy="3047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2920" y="188640"/>
            <a:ext cx="8183880" cy="72008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Мирное время – новые заботы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83568" y="1052736"/>
            <a:ext cx="8003232" cy="2447702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b="1" i="1" dirty="0" smtClean="0"/>
              <a:t>  Директор </a:t>
            </a:r>
            <a:r>
              <a:rPr lang="ru-RU" b="1" i="1" dirty="0" err="1" smtClean="0"/>
              <a:t>Кохторов</a:t>
            </a:r>
            <a:r>
              <a:rPr lang="ru-RU" b="1" i="1" dirty="0" smtClean="0"/>
              <a:t> А.Л. и работники </a:t>
            </a:r>
            <a:r>
              <a:rPr lang="ru-RU" b="1" i="1" dirty="0" err="1" smtClean="0"/>
              <a:t>Тисульской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инкубаторской</a:t>
            </a:r>
            <a:r>
              <a:rPr lang="ru-RU" b="1" i="1" dirty="0" smtClean="0"/>
              <a:t> станции в поле на отдыхе (1959 г.)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35842" name="Picture 2" descr="J:\Кохторов А.Л\Кохторов материалы\IMG_20180131_0033.jpg"/>
          <p:cNvPicPr>
            <a:picLocks noChangeAspect="1" noChangeArrowheads="1"/>
          </p:cNvPicPr>
          <p:nvPr/>
        </p:nvPicPr>
        <p:blipFill>
          <a:blip r:embed="rId2" cstate="print"/>
          <a:srcRect r="8030" b="30769"/>
          <a:stretch>
            <a:fillRect/>
          </a:stretch>
        </p:blipFill>
        <p:spPr bwMode="auto">
          <a:xfrm>
            <a:off x="1979711" y="2900429"/>
            <a:ext cx="5544617" cy="2904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2920" y="188640"/>
            <a:ext cx="8183880" cy="72008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Мирное время – новые заботы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83568" y="1124744"/>
            <a:ext cx="8003232" cy="2375694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/>
              <a:t>Село Тисуль (председатель с/</a:t>
            </a:r>
            <a:r>
              <a:rPr lang="ru-RU" b="1" i="1" dirty="0" err="1" smtClean="0"/>
              <a:t>с</a:t>
            </a:r>
            <a:r>
              <a:rPr lang="ru-RU" b="1" i="1" dirty="0" smtClean="0"/>
              <a:t>) и выпускники Тисульской средней школы (1952 г.)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027" name="Picture 3" descr="C:\Users\Ольга\Desktop\Кохторов А.Л\Кохторов материалы\IMG_20180131_0032 ка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564904"/>
            <a:ext cx="5904656" cy="3330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2920" y="908720"/>
            <a:ext cx="8183880" cy="86409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На месте возле взорванной штольни Каштакского рудника 1981 г.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91880" y="6053456"/>
            <a:ext cx="396044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3075" name="Picture 3" descr="C:\Users\Ольга\Desktop\Кохторов А.Л\Кохторов материалы\IMG_20180131_0036 штоль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88176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17002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На встрече с работником </a:t>
            </a:r>
            <a:r>
              <a:rPr lang="ru-RU" smtClean="0"/>
              <a:t>районной библиотеки.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818558" y="4869160"/>
            <a:ext cx="45719" cy="1258615"/>
          </a:xfrm>
        </p:spPr>
        <p:txBody>
          <a:bodyPr/>
          <a:lstStyle/>
          <a:p>
            <a:endParaRPr lang="ru-RU"/>
          </a:p>
        </p:txBody>
      </p:sp>
      <p:pic>
        <p:nvPicPr>
          <p:cNvPr id="5122" name="Picture 2" descr="C:\Users\Ольга\Desktop\Кохторов А.Л\Кохторов материалы\IMG_20180131_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76770"/>
            <a:ext cx="6264697" cy="4500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accent1"/>
                </a:solidFill>
              </a:rPr>
              <a:t>Кохторов</a:t>
            </a:r>
            <a:r>
              <a:rPr lang="ru-RU" b="1" dirty="0" smtClean="0">
                <a:solidFill>
                  <a:schemeClr val="accent1"/>
                </a:solidFill>
              </a:rPr>
              <a:t> А.Л.- почётный гражданин </a:t>
            </a:r>
            <a:r>
              <a:rPr lang="ru-RU" b="1" dirty="0" err="1" smtClean="0">
                <a:solidFill>
                  <a:schemeClr val="accent1"/>
                </a:solidFill>
              </a:rPr>
              <a:t>Тисульского</a:t>
            </a:r>
            <a:r>
              <a:rPr lang="ru-RU" b="1" dirty="0" smtClean="0">
                <a:solidFill>
                  <a:schemeClr val="accent1"/>
                </a:solidFill>
              </a:rPr>
              <a:t> района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Scan0008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572000" y="1484784"/>
            <a:ext cx="3672408" cy="441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J:\Кохторов А.Л\Кохторов материалы\IMG_20180131_0034.jpg"/>
          <p:cNvPicPr>
            <a:picLocks noChangeAspect="1" noChangeArrowheads="1"/>
          </p:cNvPicPr>
          <p:nvPr/>
        </p:nvPicPr>
        <p:blipFill>
          <a:blip r:embed="rId3" cstate="print"/>
          <a:srcRect l="8906" t="17060" r="13912" b="21096"/>
          <a:stretch>
            <a:fillRect/>
          </a:stretch>
        </p:blipFill>
        <p:spPr bwMode="auto">
          <a:xfrm>
            <a:off x="827584" y="1772816"/>
            <a:ext cx="355074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Кохторов А.Л\Кохторов материалы\DSCF3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562" y="1412776"/>
            <a:ext cx="3936438" cy="2808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  <a:latin typeface="+mj-lt"/>
              </a:rPr>
              <a:t>Личные документы и награды </a:t>
            </a:r>
            <a:r>
              <a:rPr lang="ru-RU" sz="3200" b="1" dirty="0" err="1" smtClean="0">
                <a:solidFill>
                  <a:schemeClr val="accent1"/>
                </a:solidFill>
                <a:latin typeface="+mj-lt"/>
              </a:rPr>
              <a:t>Кохторова</a:t>
            </a:r>
            <a:r>
              <a:rPr lang="ru-RU" sz="3200" b="1" dirty="0" smtClean="0">
                <a:solidFill>
                  <a:schemeClr val="accent1"/>
                </a:solidFill>
                <a:latin typeface="+mj-lt"/>
              </a:rPr>
              <a:t> А.Л.</a:t>
            </a:r>
            <a:endParaRPr lang="ru-RU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44008" y="934706"/>
            <a:ext cx="41044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Медали: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«За Победу над Германией» (1946 г.),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«За освоение целинных земель» (1957 г.),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«20 лет Победы в ВОВ» (1967 г.),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«50 лет Вооруженных Сил СССР» (1969 г.),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«За доблестный труд в ознаменование 100-летия со дня рождения В.И.Ленина» (1970 г.),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«30 лет Победы в ВОВ» (1975 г.),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«60 лет Вооруженных Сил СССР» (1978 г.).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93096"/>
            <a:ext cx="8136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dirty="0" smtClean="0">
                <a:ea typeface="Times New Roman" pitchFamily="18" charset="0"/>
                <a:cs typeface="Arial" pitchFamily="34" charset="0"/>
              </a:rPr>
              <a:t>За активное участие в общественной работе награжден многочисленными грамотами исполкома райсовета, райкома партии, облисполкома комсомола, ЦК ВЛКСМ, за проведение переписи населения 1939-1959 гг. имеет благодарность от Совета Министров СССР</a:t>
            </a:r>
            <a:r>
              <a:rPr lang="ru-RU" dirty="0" smtClean="0">
                <a:cs typeface="Arial" pitchFamily="34" charset="0"/>
              </a:rPr>
              <a:t> </a:t>
            </a:r>
            <a:endParaRPr lang="ru-RU" sz="32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476672"/>
            <a:ext cx="8540750" cy="5864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В нашем небольшом районе много удивительных, деятельных,  талантливых  и мыслящих людей. История жизни и деятельности таких именитых людей – бесценный клад, который необходимо беречь. </a:t>
            </a:r>
            <a:b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Кохторов</a:t>
            </a:r>
            <a: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Андрей Лукьянович умер 17 сентября 1992 года.</a:t>
            </a:r>
            <a:b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Нам жить дальше, нам строить будущее, нам есть с кого брать пример. 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818558" y="4869160"/>
            <a:ext cx="45719" cy="1258615"/>
          </a:xfrm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404664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            </a:t>
            </a:r>
            <a:r>
              <a:rPr lang="ru-RU" sz="4400" b="1" dirty="0" smtClean="0">
                <a:solidFill>
                  <a:schemeClr val="accent1"/>
                </a:solidFill>
              </a:rPr>
              <a:t>ЗАКЛЮЧЕНИЕ:</a:t>
            </a:r>
          </a:p>
          <a:p>
            <a:endParaRPr lang="ru-RU" sz="4400" dirty="0" smtClean="0"/>
          </a:p>
          <a:p>
            <a:endParaRPr lang="ru-RU" sz="4400" dirty="0" smtClean="0"/>
          </a:p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5238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Актуальность исследования: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412776"/>
            <a:ext cx="66247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b="1" dirty="0" smtClean="0"/>
              <a:t>заключается в том, что  наша история, это люди, чей жизненный опыт и знания должны передаваться из поколения в поколение. Жизнь и деятельность Андрея Лукьяновича </a:t>
            </a:r>
            <a:r>
              <a:rPr lang="ru-RU" sz="2000" b="1" dirty="0" err="1" smtClean="0"/>
              <a:t>Кохторова</a:t>
            </a:r>
            <a:r>
              <a:rPr lang="ru-RU" sz="2000" b="1" dirty="0" smtClean="0"/>
              <a:t> является тому подтверждением. Работа посвящена жизни и судьбе простого человека, главная ценность которого – труд и служение Родине. Вот почему тема моей исследовательской работы «</a:t>
            </a:r>
            <a:r>
              <a:rPr lang="ru-RU" sz="2000" b="1" dirty="0" err="1" smtClean="0"/>
              <a:t>Кохторов</a:t>
            </a:r>
            <a:r>
              <a:rPr lang="ru-RU" sz="2000" b="1" dirty="0" smtClean="0"/>
              <a:t> Андрей Лукьянович - Почётный гражданин  </a:t>
            </a:r>
            <a:r>
              <a:rPr lang="ru-RU" sz="2000" b="1" dirty="0" err="1" smtClean="0"/>
              <a:t>Тисульского</a:t>
            </a:r>
            <a:r>
              <a:rPr lang="ru-RU" sz="2000" b="1" dirty="0" smtClean="0"/>
              <a:t> района».</a:t>
            </a:r>
          </a:p>
          <a:p>
            <a:pPr algn="just">
              <a:buNone/>
            </a:pPr>
            <a:r>
              <a:rPr lang="ru-RU" sz="2000" b="1" dirty="0" smtClean="0"/>
              <a:t>    </a:t>
            </a:r>
            <a:endParaRPr lang="ru-RU" sz="2000" b="1" i="1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          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332655"/>
            <a:ext cx="8540750" cy="5766519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  <a:defRPr/>
            </a:pPr>
            <a:r>
              <a:rPr lang="ru-RU" b="1" dirty="0" smtClean="0"/>
              <a:t>                            </a:t>
            </a:r>
            <a:r>
              <a:rPr lang="ru-RU" b="1" dirty="0" smtClean="0">
                <a:solidFill>
                  <a:schemeClr val="accent1"/>
                </a:solidFill>
              </a:rPr>
              <a:t>ЦЕЛЬ: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ru-RU" sz="1800" b="1" dirty="0" smtClean="0"/>
              <a:t>        Выяснить, за какие заслуги  </a:t>
            </a:r>
            <a:r>
              <a:rPr lang="ru-RU" sz="1800" b="1" dirty="0" err="1" smtClean="0"/>
              <a:t>Кохторову</a:t>
            </a:r>
            <a:r>
              <a:rPr lang="ru-RU" sz="1800" b="1" dirty="0" smtClean="0"/>
              <a:t> Андрею Лукьяновичу было присвоено звание «Почётный гражданин Тисульского района».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ru-RU" sz="3200" b="1" dirty="0" smtClean="0">
                <a:solidFill>
                  <a:schemeClr val="accent1"/>
                </a:solidFill>
              </a:rPr>
              <a:t>                       Задачи:</a:t>
            </a:r>
          </a:p>
          <a:p>
            <a:pPr marL="609600" indent="-609600" eaLnBrk="1" hangingPunct="1">
              <a:defRPr/>
            </a:pPr>
            <a:r>
              <a:rPr lang="ru-RU" sz="1800" b="1" dirty="0" smtClean="0"/>
              <a:t>Проследить жизненный путь </a:t>
            </a:r>
            <a:r>
              <a:rPr lang="ru-RU" sz="1800" b="1" dirty="0" err="1" smtClean="0"/>
              <a:t>Кохторова</a:t>
            </a:r>
            <a:r>
              <a:rPr lang="ru-RU" sz="1800" b="1" dirty="0" smtClean="0"/>
              <a:t> Андрея Лукьяновича.</a:t>
            </a:r>
          </a:p>
          <a:p>
            <a:pPr marL="609600" indent="-609600">
              <a:defRPr/>
            </a:pPr>
            <a:endParaRPr lang="ru-RU" sz="1800" b="1" dirty="0" smtClean="0"/>
          </a:p>
          <a:p>
            <a:pPr marL="609600" indent="-609600">
              <a:defRPr/>
            </a:pPr>
            <a:r>
              <a:rPr lang="ru-RU" sz="1800" b="1" dirty="0" smtClean="0"/>
              <a:t>Узнать, за что присвоено звание «Почётный гражданин Тисульского района».</a:t>
            </a:r>
            <a:endParaRPr lang="en-US" sz="1800" b="1" dirty="0" smtClean="0"/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sz="1800" b="1" dirty="0" smtClean="0"/>
          </a:p>
          <a:p>
            <a:pPr marL="609600" indent="-609600" eaLnBrk="1" hangingPunct="1">
              <a:defRPr/>
            </a:pPr>
            <a:r>
              <a:rPr lang="ru-RU" sz="1800" b="1" dirty="0" smtClean="0"/>
              <a:t>Рассмотреть его вклад в развитие Тисульского района.</a:t>
            </a:r>
          </a:p>
          <a:p>
            <a:pPr marL="609600" indent="-609600" eaLnBrk="1" hangingPunct="1">
              <a:defRPr/>
            </a:pPr>
            <a:endParaRPr lang="ru-RU" sz="1800" b="1" dirty="0" smtClean="0"/>
          </a:p>
          <a:p>
            <a:pPr marL="609600" indent="-609600" eaLnBrk="1" hangingPunct="1">
              <a:defRPr/>
            </a:pPr>
            <a:r>
              <a:rPr lang="ru-RU" sz="1800" b="1" dirty="0" smtClean="0"/>
              <a:t>Уточнить: какие награды  имеет </a:t>
            </a:r>
            <a:r>
              <a:rPr lang="ru-RU" sz="1800" b="1" dirty="0" err="1" smtClean="0"/>
              <a:t>Кохторов</a:t>
            </a:r>
            <a:r>
              <a:rPr lang="ru-RU" sz="1800" b="1" dirty="0" smtClean="0"/>
              <a:t> Андрей Лукьянович.</a:t>
            </a:r>
          </a:p>
          <a:p>
            <a:pPr marL="609600" indent="-609600" eaLnBrk="1" hangingPunct="1">
              <a:defRPr/>
            </a:pPr>
            <a:endParaRPr lang="ru-RU" sz="1800" b="1" dirty="0" smtClean="0"/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88913"/>
            <a:ext cx="8540750" cy="5910262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  <a:defRPr/>
            </a:pPr>
            <a:r>
              <a:rPr lang="ru-RU" dirty="0" smtClean="0"/>
              <a:t>               </a:t>
            </a:r>
          </a:p>
          <a:p>
            <a:pPr marL="609600" indent="-609600" algn="just" eaLnBrk="1" hangingPunct="1">
              <a:buFont typeface="Arial" charset="0"/>
              <a:buNone/>
              <a:defRPr/>
            </a:pPr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FF6600"/>
                </a:solidFill>
              </a:rPr>
              <a:t>ОБЪЕКТ ИССЛЕДОВАНИЯ:</a:t>
            </a:r>
          </a:p>
          <a:p>
            <a:pPr marL="609600" indent="-609600" algn="just" eaLnBrk="1" hangingPunct="1">
              <a:buFont typeface="Arial" charset="0"/>
              <a:buNone/>
              <a:defRPr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  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Кохторов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Андрей Лукьянович </a:t>
            </a:r>
          </a:p>
          <a:p>
            <a:pPr marL="609600" indent="-609600" algn="ctr" eaLnBrk="1" hangingPunct="1">
              <a:buFont typeface="Arial" charset="0"/>
              <a:buNone/>
              <a:defRPr/>
            </a:pPr>
            <a:r>
              <a:rPr lang="ru-RU" sz="1800" dirty="0" smtClean="0"/>
              <a:t> </a:t>
            </a:r>
          </a:p>
          <a:p>
            <a:pPr marL="609600" indent="-609600" algn="ctr" eaLnBrk="1" hangingPunct="1">
              <a:defRPr/>
            </a:pPr>
            <a:endParaRPr lang="ru-RU" sz="1800" dirty="0" smtClean="0"/>
          </a:p>
          <a:p>
            <a:pPr marL="609600" indent="-609600" algn="ctr" eaLnBrk="1" hangingPunct="1">
              <a:buFont typeface="Arial" charset="0"/>
              <a:buNone/>
              <a:defRPr/>
            </a:pPr>
            <a:endParaRPr lang="ru-RU" sz="1800" dirty="0" smtClean="0"/>
          </a:p>
        </p:txBody>
      </p:sp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5867400" y="4797152"/>
            <a:ext cx="72752" cy="7200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736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39900" y="4110722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?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1026" name="Picture 2" descr="C:\Users\Ольга\Desktop\Кохторов А.Л\Кохторов материалы\IMG_20180131_0035.jpg"/>
          <p:cNvPicPr>
            <a:picLocks noChangeAspect="1" noChangeArrowheads="1"/>
          </p:cNvPicPr>
          <p:nvPr/>
        </p:nvPicPr>
        <p:blipFill>
          <a:blip r:embed="rId2" cstate="print"/>
          <a:srcRect l="2334" b="3571"/>
          <a:stretch>
            <a:fillRect/>
          </a:stretch>
        </p:blipFill>
        <p:spPr bwMode="auto">
          <a:xfrm>
            <a:off x="2954173" y="1700808"/>
            <a:ext cx="3235653" cy="417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altLang="ru-RU" b="1" dirty="0" smtClean="0">
                <a:solidFill>
                  <a:schemeClr val="accent1"/>
                </a:solidFill>
                <a:latin typeface="Calibri" pitchFamily="34" charset="0"/>
              </a:rPr>
              <a:t>   Предметом исследования является жизненный путь </a:t>
            </a:r>
            <a:r>
              <a:rPr lang="ru-RU" altLang="ru-RU" b="1" dirty="0" err="1" smtClean="0">
                <a:solidFill>
                  <a:schemeClr val="accent1"/>
                </a:solidFill>
                <a:latin typeface="Calibri" pitchFamily="34" charset="0"/>
              </a:rPr>
              <a:t>Кохторова</a:t>
            </a:r>
            <a:r>
              <a:rPr lang="ru-RU" altLang="ru-RU" b="1" dirty="0" smtClean="0">
                <a:solidFill>
                  <a:schemeClr val="accent1"/>
                </a:solidFill>
                <a:latin typeface="Calibri" pitchFamily="34" charset="0"/>
              </a:rPr>
              <a:t> А.Л.</a:t>
            </a:r>
            <a:endParaRPr lang="ru-RU" b="1" dirty="0" smtClean="0">
              <a:solidFill>
                <a:schemeClr val="accent1"/>
              </a:solidFill>
            </a:endParaRPr>
          </a:p>
          <a:p>
            <a:endParaRPr lang="ru-RU" altLang="ru-RU" dirty="0" smtClean="0">
              <a:solidFill>
                <a:schemeClr val="tx2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027" name="Picture 3" descr="J:\Кохторов А.Л\Кохторов материалы\IMG_20180131_0025.jpg"/>
          <p:cNvPicPr>
            <a:picLocks noChangeAspect="1" noChangeArrowheads="1"/>
          </p:cNvPicPr>
          <p:nvPr/>
        </p:nvPicPr>
        <p:blipFill>
          <a:blip r:embed="rId2" cstate="print"/>
          <a:srcRect l="4688" t="5333" r="10922" b="30668"/>
          <a:stretch>
            <a:fillRect/>
          </a:stretch>
        </p:blipFill>
        <p:spPr bwMode="auto">
          <a:xfrm>
            <a:off x="971600" y="1772816"/>
            <a:ext cx="2808312" cy="3744416"/>
          </a:xfrm>
          <a:prstGeom prst="rect">
            <a:avLst/>
          </a:prstGeom>
          <a:noFill/>
        </p:spPr>
      </p:pic>
      <p:pic>
        <p:nvPicPr>
          <p:cNvPr id="1028" name="Picture 4" descr="J:\Кохторов А.Л\Кохторов материалы\IMG_20180131_0030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0290" t="5656" r="9446" b="20704"/>
          <a:stretch>
            <a:fillRect/>
          </a:stretch>
        </p:blipFill>
        <p:spPr bwMode="auto">
          <a:xfrm>
            <a:off x="4788024" y="1388203"/>
            <a:ext cx="3168352" cy="4224469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4283968" y="335699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419872" y="3212976"/>
            <a:ext cx="360040" cy="287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88913"/>
            <a:ext cx="8540750" cy="5910262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  <a:defRPr/>
            </a:pPr>
            <a:r>
              <a:rPr lang="ru-RU" dirty="0" smtClean="0"/>
              <a:t>             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ru-RU" dirty="0" smtClean="0"/>
              <a:t>         </a:t>
            </a:r>
            <a:r>
              <a:rPr lang="ru-RU" b="1" dirty="0" smtClean="0">
                <a:solidFill>
                  <a:srgbClr val="FF6600"/>
                </a:solidFill>
              </a:rPr>
              <a:t>ГИПОТЕЗА ИССЛЕДОВАНИЯ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2000" b="1" i="1" dirty="0" smtClean="0"/>
              <a:t>Звание «Почётный гражданин Тисульского района» присвоено </a:t>
            </a:r>
            <a:r>
              <a:rPr lang="ru-RU" sz="2000" b="1" i="1" dirty="0" err="1" smtClean="0"/>
              <a:t>Кохторову</a:t>
            </a:r>
            <a:r>
              <a:rPr lang="ru-RU" sz="2000" b="1" i="1" dirty="0" smtClean="0"/>
              <a:t> Андрею Лукьяновичу за огромный вклад в развитие хозяйства района</a:t>
            </a:r>
            <a:r>
              <a:rPr lang="ru-RU" sz="1800" b="1" i="1" dirty="0" smtClean="0"/>
              <a:t>.</a:t>
            </a:r>
          </a:p>
          <a:p>
            <a:pPr marL="609600" indent="-609600" eaLnBrk="1" hangingPunct="1">
              <a:defRPr/>
            </a:pPr>
            <a:endParaRPr lang="ru-RU" sz="1800" dirty="0" smtClean="0"/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sz="1800" dirty="0" smtClean="0"/>
          </a:p>
        </p:txBody>
      </p:sp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3995936" y="3599304"/>
            <a:ext cx="576064" cy="45719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10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?</a:t>
            </a:r>
          </a:p>
        </p:txBody>
      </p:sp>
      <p:pic>
        <p:nvPicPr>
          <p:cNvPr id="1026" name="Picture 2" descr="C:\Users\OLDI\Pictures\My Image Garden\IMG_20180305_0001.jpg"/>
          <p:cNvPicPr>
            <a:picLocks noChangeAspect="1" noChangeArrowheads="1"/>
          </p:cNvPicPr>
          <p:nvPr/>
        </p:nvPicPr>
        <p:blipFill>
          <a:blip r:embed="rId2" cstate="print"/>
          <a:srcRect t="2000" r="1948"/>
          <a:stretch>
            <a:fillRect/>
          </a:stretch>
        </p:blipFill>
        <p:spPr bwMode="auto">
          <a:xfrm>
            <a:off x="1619672" y="2348880"/>
            <a:ext cx="6120680" cy="3528392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5724128" y="5445224"/>
            <a:ext cx="504056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792088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eaLnBrk="1" hangingPunct="1">
              <a:buFont typeface="Arial" charset="0"/>
              <a:buNone/>
              <a:defRPr/>
            </a:pP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FFC000"/>
                </a:solidFill>
                <a:latin typeface="+mj-lt"/>
              </a:rPr>
              <a:t>МЕТОДЫ ИССЛЕДОВАНИЯ:</a:t>
            </a:r>
          </a:p>
          <a:p>
            <a:pPr lvl="0"/>
            <a:r>
              <a:rPr lang="ru-RU" sz="2800" b="1" i="1" dirty="0" smtClean="0"/>
              <a:t>Изучение газетных публикаций и литературных источников;</a:t>
            </a:r>
          </a:p>
          <a:p>
            <a:pPr lvl="0"/>
            <a:r>
              <a:rPr lang="ru-RU" sz="2800" b="1" i="1" dirty="0" smtClean="0"/>
              <a:t> личных документов, фотографий, грамот и других наград.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FF6600"/>
                </a:solidFill>
              </a:rPr>
              <a:t>Практическая значимость</a:t>
            </a:r>
            <a:r>
              <a:rPr lang="ru-RU" dirty="0" smtClean="0">
                <a:solidFill>
                  <a:srgbClr val="FF6600"/>
                </a:solidFill>
              </a:rPr>
              <a:t> </a:t>
            </a:r>
            <a:r>
              <a:rPr lang="ru-RU" b="1" i="1" dirty="0" smtClean="0"/>
              <a:t>заключается в том, что данный материал передан в музей школы, помещён на сайте школы. Её материалы могут быть использованы на уроках истории, краеведения, классных часах.</a:t>
            </a:r>
          </a:p>
          <a:p>
            <a:endParaRPr lang="ru-RU" dirty="0"/>
          </a:p>
        </p:txBody>
      </p:sp>
      <p:pic>
        <p:nvPicPr>
          <p:cNvPr id="19458" name="Picture 2" descr="http://kursktv.ru/sites/default/files/otkrytyy-ur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212976"/>
            <a:ext cx="4464496" cy="2696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1254</TotalTime>
  <Words>814</Words>
  <Application>Microsoft Office PowerPoint</Application>
  <PresentationFormat>Экран (4:3)</PresentationFormat>
  <Paragraphs>101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«Кохторов Андрей Лукьянович –  почётный гражданин Тисульского района». </vt:lpstr>
      <vt:lpstr>Слайд 2</vt:lpstr>
      <vt:lpstr>Актуальность исследования: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Биографические данные</vt:lpstr>
      <vt:lpstr>    Дофронтовая биография</vt:lpstr>
      <vt:lpstr>Кохторов А.Л. с супругой</vt:lpstr>
      <vt:lpstr>   Дофронтовая биография</vt:lpstr>
      <vt:lpstr>Фронтовая биография</vt:lpstr>
      <vt:lpstr>Слайд 18</vt:lpstr>
      <vt:lpstr>Из воспоминаний А.Л. Кохторова</vt:lpstr>
      <vt:lpstr>Мирное время – новые заботы</vt:lpstr>
      <vt:lpstr>Мирное время – новые заботы</vt:lpstr>
      <vt:lpstr>На месте возле взорванной штольни Каштакского рудника 1981 г.</vt:lpstr>
      <vt:lpstr>На встрече с работником районной библиотеки.  </vt:lpstr>
      <vt:lpstr>Слайд 24</vt:lpstr>
      <vt:lpstr>Слайд 25</vt:lpstr>
      <vt:lpstr>         В нашем небольшом районе много удивительных, деятельных,  талантливых  и мыслящих людей. История жизни и деятельности таких именитых людей – бесценный клад, который необходимо беречь.   Кохторов Андрей Лукьянович умер 17 сентября 1992 года. Нам жить дальше, нам строить будущее, нам есть с кого брать пример.   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Кохторов Андрей Лукьянович</dc:title>
  <dc:creator>***</dc:creator>
  <cp:lastModifiedBy>user</cp:lastModifiedBy>
  <cp:revision>143</cp:revision>
  <dcterms:created xsi:type="dcterms:W3CDTF">2012-01-22T12:11:50Z</dcterms:created>
  <dcterms:modified xsi:type="dcterms:W3CDTF">2021-08-26T14:10:17Z</dcterms:modified>
</cp:coreProperties>
</file>