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0" r:id="rId2"/>
    <p:sldId id="289" r:id="rId3"/>
    <p:sldId id="256" r:id="rId4"/>
    <p:sldId id="290" r:id="rId5"/>
    <p:sldId id="291" r:id="rId6"/>
    <p:sldId id="293" r:id="rId7"/>
    <p:sldId id="292" r:id="rId8"/>
    <p:sldId id="294" r:id="rId9"/>
    <p:sldId id="296" r:id="rId10"/>
    <p:sldId id="297" r:id="rId11"/>
    <p:sldId id="298" r:id="rId12"/>
    <p:sldId id="299" r:id="rId13"/>
    <p:sldId id="257" r:id="rId14"/>
    <p:sldId id="258" r:id="rId15"/>
    <p:sldId id="279" r:id="rId16"/>
    <p:sldId id="278" r:id="rId17"/>
    <p:sldId id="280" r:id="rId18"/>
    <p:sldId id="287" r:id="rId19"/>
    <p:sldId id="281" r:id="rId20"/>
    <p:sldId id="271" r:id="rId21"/>
    <p:sldId id="283" r:id="rId22"/>
    <p:sldId id="267" r:id="rId23"/>
    <p:sldId id="268" r:id="rId24"/>
    <p:sldId id="269" r:id="rId25"/>
    <p:sldId id="270" r:id="rId26"/>
    <p:sldId id="264" r:id="rId27"/>
    <p:sldId id="285" r:id="rId28"/>
    <p:sldId id="259" r:id="rId29"/>
    <p:sldId id="261" r:id="rId30"/>
    <p:sldId id="262" r:id="rId31"/>
    <p:sldId id="265" r:id="rId32"/>
    <p:sldId id="286" r:id="rId33"/>
    <p:sldId id="263" r:id="rId34"/>
    <p:sldId id="277" r:id="rId35"/>
    <p:sldId id="274" r:id="rId36"/>
    <p:sldId id="260" r:id="rId37"/>
    <p:sldId id="275" r:id="rId38"/>
    <p:sldId id="276" r:id="rId3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FF0066"/>
    <a:srgbClr val="009900"/>
    <a:srgbClr val="66FFFF"/>
    <a:srgbClr val="0000FF"/>
    <a:srgbClr val="0099FF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62" autoAdjust="0"/>
    <p:restoredTop sz="94629" autoAdjust="0"/>
  </p:normalViewPr>
  <p:slideViewPr>
    <p:cSldViewPr>
      <p:cViewPr>
        <p:scale>
          <a:sx n="50" d="100"/>
          <a:sy n="50" d="100"/>
        </p:scale>
        <p:origin x="-2486" y="-79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800953-2674-4645-9EE8-2B92426C63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328269"/>
      </p:ext>
    </p:extLst>
  </p:cSld>
  <p:clrMapOvr>
    <a:masterClrMapping/>
  </p:clrMapOvr>
  <p:transition spd="slow">
    <p:cover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BC11CA-5CAC-4EA7-8BE1-DB04811FD3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8483626"/>
      </p:ext>
    </p:extLst>
  </p:cSld>
  <p:clrMapOvr>
    <a:masterClrMapping/>
  </p:clrMapOvr>
  <p:transition spd="slow">
    <p:cover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3C645B-F9A6-4892-9B08-894F31035F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037446"/>
      </p:ext>
    </p:extLst>
  </p:cSld>
  <p:clrMapOvr>
    <a:masterClrMapping/>
  </p:clrMapOvr>
  <p:transition spd="slow">
    <p:cover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4020BD-F135-4D1E-8AE8-5DB05FA7D8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516533"/>
      </p:ext>
    </p:extLst>
  </p:cSld>
  <p:clrMapOvr>
    <a:masterClrMapping/>
  </p:clrMapOvr>
  <p:transition spd="slow">
    <p:cover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D6BDD3-95FF-40F2-976C-1300349437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6049614"/>
      </p:ext>
    </p:extLst>
  </p:cSld>
  <p:clrMapOvr>
    <a:masterClrMapping/>
  </p:clrMapOvr>
  <p:transition spd="slow">
    <p:cover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E2F9A8-74B9-418B-8B65-8FBF2A785A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597291"/>
      </p:ext>
    </p:extLst>
  </p:cSld>
  <p:clrMapOvr>
    <a:masterClrMapping/>
  </p:clrMapOvr>
  <p:transition spd="slow">
    <p:cover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074AD1-5900-4079-9BEC-A84933AA69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4358193"/>
      </p:ext>
    </p:extLst>
  </p:cSld>
  <p:clrMapOvr>
    <a:masterClrMapping/>
  </p:clrMapOvr>
  <p:transition spd="slow">
    <p:cover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EA255D-8BB1-497A-B72F-3D83039586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4901748"/>
      </p:ext>
    </p:extLst>
  </p:cSld>
  <p:clrMapOvr>
    <a:masterClrMapping/>
  </p:clrMapOvr>
  <p:transition spd="slow">
    <p:cover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3AC792-9621-4164-80FD-9C603F9C2C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614593"/>
      </p:ext>
    </p:extLst>
  </p:cSld>
  <p:clrMapOvr>
    <a:masterClrMapping/>
  </p:clrMapOvr>
  <p:transition spd="slow">
    <p:cover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A94EA5-ACEB-40FA-AAB6-CFF978ED7C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8703326"/>
      </p:ext>
    </p:extLst>
  </p:cSld>
  <p:clrMapOvr>
    <a:masterClrMapping/>
  </p:clrMapOvr>
  <p:transition spd="slow">
    <p:cover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1EA8AA-4D15-4A36-8391-B0619377D3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8159667"/>
      </p:ext>
    </p:extLst>
  </p:cSld>
  <p:clrMapOvr>
    <a:masterClrMapping/>
  </p:clrMapOvr>
  <p:transition spd="slow">
    <p:cover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FFFF"/>
            </a:gs>
            <a:gs pos="100000">
              <a:srgbClr val="FFFF6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55DC703-89A5-468E-9FA0-BABA254896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 dir="ru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file:///C:\Users\&#1076;&#1085;&#1089;\Downloads\&#1050;&#1088;&#1072;&#1089;&#1080;&#1074;&#1099;&#1081;%20&#1088;&#1086;&#1083;&#1080;&#1082;%20&#1086;%20&#1041;&#1072;&#1096;&#1082;&#1080;&#1088;&#1080;&#1080;%20__%20The%20Republic%20of%20Bashkortostan.mp4" TargetMode="External"/><Relationship Id="rId1" Type="http://schemas.microsoft.com/office/2007/relationships/media" Target="file:///C:\Users\&#1076;&#1085;&#1089;\Downloads\&#1050;&#1088;&#1072;&#1089;&#1080;&#1074;&#1099;&#1081;%20&#1088;&#1086;&#1083;&#1080;&#1082;%20&#1086;%20&#1041;&#1072;&#1096;&#1082;&#1080;&#1088;&#1080;&#1080;%20__%20The%20Republic%20of%20Bashkortostan.mp4" TargetMode="Externa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Красивый ролик о Башкирии __ The Republic of Bashkortostan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7544" y="188640"/>
            <a:ext cx="8280920" cy="6075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615130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132856"/>
            <a:ext cx="7992888" cy="38266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76250" algn="just">
              <a:lnSpc>
                <a:spcPct val="150000"/>
              </a:lnSpc>
              <a:spcBef>
                <a:spcPts val="840"/>
              </a:spcBef>
              <a:spcAft>
                <a:spcPts val="840"/>
              </a:spcAft>
            </a:pPr>
            <a:r>
              <a:rPr lang="ru-RU" sz="36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-Когда я читал(а) стихи </a:t>
            </a:r>
            <a:r>
              <a:rPr lang="ru-RU" sz="36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Н.Рубцова</a:t>
            </a:r>
            <a:r>
              <a:rPr lang="ru-RU" sz="36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…</a:t>
            </a:r>
            <a:endParaRPr lang="ru-RU" sz="3600" dirty="0" smtClean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476250" algn="just">
              <a:lnSpc>
                <a:spcPct val="150000"/>
              </a:lnSpc>
              <a:spcBef>
                <a:spcPts val="840"/>
              </a:spcBef>
              <a:spcAft>
                <a:spcPts val="840"/>
              </a:spcAft>
            </a:pPr>
            <a:r>
              <a:rPr lang="ru-RU" sz="36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-Стихи Н</a:t>
            </a:r>
            <a:r>
              <a:rPr lang="ru-RU" sz="36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 Рубцова </a:t>
            </a:r>
            <a:r>
              <a:rPr lang="ru-RU" sz="36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меня заставили задуматься о…</a:t>
            </a:r>
            <a:endParaRPr lang="ru-RU" sz="3600" dirty="0" smtClean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476250" algn="just">
              <a:lnSpc>
                <a:spcPct val="150000"/>
              </a:lnSpc>
              <a:spcBef>
                <a:spcPts val="840"/>
              </a:spcBef>
              <a:spcAft>
                <a:spcPts val="840"/>
              </a:spcAft>
            </a:pPr>
            <a:r>
              <a:rPr lang="ru-RU" sz="36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-Поэзия </a:t>
            </a:r>
            <a:r>
              <a:rPr lang="ru-RU" sz="36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Н.Рубцова</a:t>
            </a:r>
            <a:r>
              <a:rPr lang="ru-RU" sz="36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меня научила…</a:t>
            </a:r>
            <a:endParaRPr lang="ru-RU" sz="36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22272" y="836712"/>
            <a:ext cx="5427448" cy="755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000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«Незаконченный тезис»</a:t>
            </a:r>
            <a:endParaRPr lang="ru-RU" sz="4000" dirty="0">
              <a:solidFill>
                <a:srgbClr val="00206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4" name="Тихая моя родин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68344" y="83671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41181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0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Родина&quot;, кинотеатр, центр российской кинематографии, Уфа | Уфа KidsReview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382916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3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374214"/>
            <a:ext cx="272415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3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3671" y="1374214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3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87" y="3717032"/>
            <a:ext cx="2466975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30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9304" y="3846694"/>
            <a:ext cx="2862992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304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7014" y="3840622"/>
            <a:ext cx="2424562" cy="182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23728" y="404664"/>
            <a:ext cx="5324687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«Я знаю! Это…»</a:t>
            </a:r>
            <a:endParaRPr lang="ru-RU" sz="4000" b="1" dirty="0">
              <a:solidFill>
                <a:srgbClr val="00206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43292195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899592" y="1052737"/>
            <a:ext cx="756084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Домашнее задание:</a:t>
            </a:r>
          </a:p>
          <a:p>
            <a:pPr algn="just"/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1. Выучить отрывок из стихотворения, а кто захочет, все стихотворение.</a:t>
            </a:r>
          </a:p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 Составить развернутый ответ на вопрос: «Что объединяет стихотворение Рубцова «Тихая моя родина» с картиной И. Левитана «Тихая обитель»?».</a:t>
            </a:r>
          </a:p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3. Написать мини-сочинение о своей малой Родине «Тихая моя Родина».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1255831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9" descr="Картинка 8 из 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765175"/>
            <a:ext cx="1695450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11" descr="Картинка 14 из 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13100"/>
            <a:ext cx="4257675" cy="336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13" descr="?lang=ru-RU&amp;pt=4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781300"/>
            <a:ext cx="33337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Text Box 14"/>
          <p:cNvSpPr txBox="1">
            <a:spLocks noChangeArrowheads="1"/>
          </p:cNvSpPr>
          <p:nvPr/>
        </p:nvSpPr>
        <p:spPr bwMode="auto">
          <a:xfrm>
            <a:off x="3419475" y="549275"/>
            <a:ext cx="54006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b="1" i="1">
                <a:solidFill>
                  <a:srgbClr val="009900"/>
                </a:solidFill>
              </a:rPr>
              <a:t>«Тихая родина» Николая Рубцова на карте</a:t>
            </a:r>
          </a:p>
        </p:txBody>
      </p:sp>
      <p:pic>
        <p:nvPicPr>
          <p:cNvPr id="6" name="Picture 11" descr="Картинка 14 из 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365500"/>
            <a:ext cx="4257675" cy="336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8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836613"/>
            <a:ext cx="28575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7" descr="4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2852738"/>
            <a:ext cx="4824413" cy="361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9" descr="7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3429000"/>
            <a:ext cx="28575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Text Box 6"/>
          <p:cNvSpPr txBox="1">
            <a:spLocks noChangeArrowheads="1"/>
          </p:cNvSpPr>
          <p:nvPr/>
        </p:nvSpPr>
        <p:spPr bwMode="auto">
          <a:xfrm>
            <a:off x="3924300" y="692150"/>
            <a:ext cx="482441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FF0066"/>
                </a:solidFill>
              </a:rPr>
              <a:t>Храмы  Вологды и Тотьмы</a:t>
            </a: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photo8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692150"/>
            <a:ext cx="6723062" cy="493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ext Box 4"/>
          <p:cNvSpPr txBox="1">
            <a:spLocks noChangeArrowheads="1"/>
          </p:cNvSpPr>
          <p:nvPr/>
        </p:nvSpPr>
        <p:spPr bwMode="auto">
          <a:xfrm>
            <a:off x="1979613" y="5949950"/>
            <a:ext cx="554513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FF0066"/>
                </a:solidFill>
              </a:rPr>
              <a:t>Детдомовцы в Николе</a:t>
            </a: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photo9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60350"/>
            <a:ext cx="7935913" cy="554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 Box 4"/>
          <p:cNvSpPr txBox="1">
            <a:spLocks noChangeArrowheads="1"/>
          </p:cNvSpPr>
          <p:nvPr/>
        </p:nvSpPr>
        <p:spPr bwMode="auto">
          <a:xfrm>
            <a:off x="1692275" y="6092825"/>
            <a:ext cx="619283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FF0066"/>
                </a:solidFill>
              </a:rPr>
              <a:t>Коля Рубцов среди одноклассников</a:t>
            </a: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photo19.jpg (12795 bytes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260350"/>
            <a:ext cx="7956550" cy="533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ext Box 4"/>
          <p:cNvSpPr txBox="1">
            <a:spLocks noChangeArrowheads="1"/>
          </p:cNvSpPr>
          <p:nvPr/>
        </p:nvSpPr>
        <p:spPr bwMode="auto">
          <a:xfrm>
            <a:off x="971550" y="5876925"/>
            <a:ext cx="79930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FF0066"/>
                </a:solidFill>
              </a:rPr>
              <a:t>                         Похвальная грамота Николаю Рубцову</a:t>
            </a: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88913"/>
            <a:ext cx="8027987" cy="568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395288" y="333375"/>
            <a:ext cx="8280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/>
              <a:t>                                     </a:t>
            </a:r>
            <a:endParaRPr lang="ru-RU" sz="2400" b="1" i="1">
              <a:solidFill>
                <a:srgbClr val="FF0066"/>
              </a:solidFill>
            </a:endParaRPr>
          </a:p>
        </p:txBody>
      </p:sp>
      <p:sp>
        <p:nvSpPr>
          <p:cNvPr id="8196" name="Text Box 5"/>
          <p:cNvSpPr txBox="1">
            <a:spLocks noChangeArrowheads="1"/>
          </p:cNvSpPr>
          <p:nvPr/>
        </p:nvSpPr>
        <p:spPr bwMode="auto">
          <a:xfrm>
            <a:off x="1979613" y="6154738"/>
            <a:ext cx="4968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FF0066"/>
                </a:solidFill>
              </a:rPr>
              <a:t>                      Ивы, река, соловьи</a:t>
            </a: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60350"/>
            <a:ext cx="7824788" cy="586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 Box 4"/>
          <p:cNvSpPr txBox="1">
            <a:spLocks noChangeArrowheads="1"/>
          </p:cNvSpPr>
          <p:nvPr/>
        </p:nvSpPr>
        <p:spPr bwMode="auto">
          <a:xfrm>
            <a:off x="1258888" y="6381750"/>
            <a:ext cx="72739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FF0066"/>
                </a:solidFill>
              </a:rPr>
              <a:t>Речка за мною будет бежать и бежать</a:t>
            </a: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Картинка 14 из 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284984"/>
            <a:ext cx="3672408" cy="291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2" name="Picture 2" descr="Уфа, Респ. Башкортостан: карт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16" t="-378" r="1716" b="5668"/>
          <a:stretch/>
        </p:blipFill>
        <p:spPr bwMode="auto">
          <a:xfrm>
            <a:off x="179512" y="3284983"/>
            <a:ext cx="4286818" cy="291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Выгнутая вверх стрелка 2"/>
          <p:cNvSpPr/>
          <p:nvPr/>
        </p:nvSpPr>
        <p:spPr>
          <a:xfrm>
            <a:off x="1763689" y="1196752"/>
            <a:ext cx="5760640" cy="1800200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636759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Надя 17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549275"/>
            <a:ext cx="7532687" cy="564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ext Box 4"/>
          <p:cNvSpPr txBox="1">
            <a:spLocks noChangeArrowheads="1"/>
          </p:cNvSpPr>
          <p:nvPr/>
        </p:nvSpPr>
        <p:spPr bwMode="auto">
          <a:xfrm>
            <a:off x="2627313" y="6381750"/>
            <a:ext cx="511333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FF0066"/>
                </a:solidFill>
              </a:rPr>
              <a:t>Река Толшма</a:t>
            </a: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Надя 17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60350"/>
            <a:ext cx="8037513" cy="602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ext Box 4"/>
          <p:cNvSpPr txBox="1">
            <a:spLocks noChangeArrowheads="1"/>
          </p:cNvSpPr>
          <p:nvPr/>
        </p:nvSpPr>
        <p:spPr bwMode="auto">
          <a:xfrm>
            <a:off x="1042988" y="6442075"/>
            <a:ext cx="7416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FF0066"/>
                </a:solidFill>
              </a:rPr>
              <a:t>                          С моста идет дорога в гору</a:t>
            </a: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Надя 16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8326438" cy="624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1403350" y="6446838"/>
            <a:ext cx="597693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FF0066"/>
                </a:solidFill>
              </a:rPr>
              <a:t>Купол церковной обители яркой травою зарос</a:t>
            </a: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Надя 16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15900"/>
            <a:ext cx="8397875" cy="629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Надя 16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476250"/>
            <a:ext cx="6743700" cy="505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Надя 16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981075"/>
            <a:ext cx="6337300" cy="496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Надя 15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60350"/>
            <a:ext cx="8604250" cy="583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 Box 4"/>
          <p:cNvSpPr txBox="1">
            <a:spLocks noChangeArrowheads="1"/>
          </p:cNvSpPr>
          <p:nvPr/>
        </p:nvSpPr>
        <p:spPr bwMode="auto">
          <a:xfrm>
            <a:off x="2916238" y="6381750"/>
            <a:ext cx="417671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FF0066"/>
                </a:solidFill>
              </a:rPr>
              <a:t>Зеленый простор</a:t>
            </a: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Надя 15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620713"/>
            <a:ext cx="8135937" cy="514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ext Box 5"/>
          <p:cNvSpPr txBox="1">
            <a:spLocks noChangeArrowheads="1"/>
          </p:cNvSpPr>
          <p:nvPr/>
        </p:nvSpPr>
        <p:spPr bwMode="auto">
          <a:xfrm>
            <a:off x="1042988" y="5876925"/>
            <a:ext cx="7489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b="1" i="1">
                <a:solidFill>
                  <a:srgbClr val="FF0066"/>
                </a:solidFill>
              </a:rPr>
              <a:t>                     </a:t>
            </a:r>
          </a:p>
        </p:txBody>
      </p:sp>
      <p:sp>
        <p:nvSpPr>
          <p:cNvPr id="17412" name="Text Box 5"/>
          <p:cNvSpPr txBox="1">
            <a:spLocks noChangeArrowheads="1"/>
          </p:cNvSpPr>
          <p:nvPr/>
        </p:nvSpPr>
        <p:spPr bwMode="auto">
          <a:xfrm>
            <a:off x="1476375" y="6092825"/>
            <a:ext cx="684053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FF0066"/>
                </a:solidFill>
              </a:rPr>
              <a:t>                                 Речные изгибы</a:t>
            </a: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476250"/>
            <a:ext cx="7534275" cy="565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836613"/>
            <a:ext cx="6164263" cy="462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Text Box 4"/>
          <p:cNvSpPr txBox="1">
            <a:spLocks noChangeArrowheads="1"/>
          </p:cNvSpPr>
          <p:nvPr/>
        </p:nvSpPr>
        <p:spPr bwMode="auto">
          <a:xfrm>
            <a:off x="2843213" y="5734050"/>
            <a:ext cx="446563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FF0066"/>
                </a:solidFill>
              </a:rPr>
              <a:t>Тихие улицы Николы</a:t>
            </a: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4"/>
          <p:cNvSpPr txBox="1">
            <a:spLocks noChangeArrowheads="1"/>
          </p:cNvSpPr>
          <p:nvPr/>
        </p:nvSpPr>
        <p:spPr bwMode="auto">
          <a:xfrm>
            <a:off x="4067942" y="821085"/>
            <a:ext cx="468076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3200" b="1" i="1" dirty="0" smtClean="0">
                <a:solidFill>
                  <a:srgbClr val="0000FF"/>
                </a:solidFill>
              </a:rPr>
              <a:t>          18 марта.</a:t>
            </a:r>
            <a:endParaRPr lang="ru-RU" sz="3200" b="1" i="1" dirty="0">
              <a:solidFill>
                <a:srgbClr val="D60093"/>
              </a:solidFill>
            </a:endParaRPr>
          </a:p>
        </p:txBody>
      </p:sp>
      <p:pic>
        <p:nvPicPr>
          <p:cNvPr id="2051" name="Picture 8" descr="Картинка 12 из 6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13473"/>
            <a:ext cx="2971800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Text Box 5"/>
          <p:cNvSpPr txBox="1">
            <a:spLocks noChangeArrowheads="1"/>
          </p:cNvSpPr>
          <p:nvPr/>
        </p:nvSpPr>
        <p:spPr bwMode="auto">
          <a:xfrm>
            <a:off x="4716463" y="5516563"/>
            <a:ext cx="44275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>
              <a:solidFill>
                <a:schemeClr val="hlin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67942" y="2636912"/>
            <a:ext cx="4896546" cy="2312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200" dirty="0" smtClean="0">
                <a:solidFill>
                  <a:schemeClr val="tx2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Неразрывная связь героя с Родиной в стихотворении Н. М. Рубцова «Тихая моя родина»</a:t>
            </a:r>
            <a:endParaRPr lang="ru-RU" sz="3200" dirty="0">
              <a:solidFill>
                <a:schemeClr val="tx2"/>
              </a:solidFill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Надя 14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549275"/>
            <a:ext cx="6524625" cy="489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ext Box 4"/>
          <p:cNvSpPr txBox="1">
            <a:spLocks noChangeArrowheads="1"/>
          </p:cNvSpPr>
          <p:nvPr/>
        </p:nvSpPr>
        <p:spPr bwMode="auto">
          <a:xfrm>
            <a:off x="2916238" y="5734050"/>
            <a:ext cx="46799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FF0066"/>
                </a:solidFill>
              </a:rPr>
              <a:t>Улица имени Николая Рубцова</a:t>
            </a: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Надя 15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549275"/>
            <a:ext cx="7604125" cy="570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333375"/>
            <a:ext cx="9029700" cy="584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Text Box 4"/>
          <p:cNvSpPr txBox="1">
            <a:spLocks noChangeArrowheads="1"/>
          </p:cNvSpPr>
          <p:nvPr/>
        </p:nvSpPr>
        <p:spPr bwMode="auto">
          <a:xfrm>
            <a:off x="2771775" y="6308725"/>
            <a:ext cx="590391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FF0066"/>
                </a:solidFill>
              </a:rPr>
              <a:t>Словно ворона веселая, сяду опять на забор</a:t>
            </a: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Надя 1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692150"/>
            <a:ext cx="6596062" cy="494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Text Box 4"/>
          <p:cNvSpPr txBox="1">
            <a:spLocks noChangeArrowheads="1"/>
          </p:cNvSpPr>
          <p:nvPr/>
        </p:nvSpPr>
        <p:spPr bwMode="auto">
          <a:xfrm>
            <a:off x="2700338" y="5949950"/>
            <a:ext cx="460851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FF0066"/>
                </a:solidFill>
              </a:rPr>
              <a:t>Музей Николая Рубцова</a:t>
            </a: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5" descr="Картинка 38 из 6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33375"/>
            <a:ext cx="843915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Text Box 5"/>
          <p:cNvSpPr txBox="1">
            <a:spLocks noChangeArrowheads="1"/>
          </p:cNvSpPr>
          <p:nvPr/>
        </p:nvSpPr>
        <p:spPr bwMode="auto">
          <a:xfrm>
            <a:off x="2124075" y="6237288"/>
            <a:ext cx="54006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FF0066"/>
                </a:solidFill>
              </a:rPr>
              <a:t>                      Осень в Николе</a:t>
            </a: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Надя 17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88913"/>
            <a:ext cx="7964487" cy="597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ext Box 4"/>
          <p:cNvSpPr txBox="1">
            <a:spLocks noChangeArrowheads="1"/>
          </p:cNvSpPr>
          <p:nvPr/>
        </p:nvSpPr>
        <p:spPr bwMode="auto">
          <a:xfrm>
            <a:off x="1619250" y="6381750"/>
            <a:ext cx="640873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FF0066"/>
                </a:solidFill>
              </a:rPr>
              <a:t>Вид на реку из окон дома, где жил Н. Рубцов</a:t>
            </a: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Надя 14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620713"/>
            <a:ext cx="4105275" cy="329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Text Box 4"/>
          <p:cNvSpPr txBox="1">
            <a:spLocks noChangeArrowheads="1"/>
          </p:cNvSpPr>
          <p:nvPr/>
        </p:nvSpPr>
        <p:spPr bwMode="auto">
          <a:xfrm>
            <a:off x="179388" y="5157788"/>
            <a:ext cx="3600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FF0066"/>
                </a:solidFill>
              </a:rPr>
              <a:t>        С каждой избою и тучею</a:t>
            </a:r>
          </a:p>
        </p:txBody>
      </p:sp>
      <p:pic>
        <p:nvPicPr>
          <p:cNvPr id="26628" name="Picture 4" descr="Надя 15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1989138"/>
            <a:ext cx="3960813" cy="381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Надя 18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04813"/>
            <a:ext cx="8208963" cy="590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Text Box 4"/>
          <p:cNvSpPr txBox="1">
            <a:spLocks noChangeArrowheads="1"/>
          </p:cNvSpPr>
          <p:nvPr/>
        </p:nvSpPr>
        <p:spPr bwMode="auto">
          <a:xfrm>
            <a:off x="2051050" y="6453188"/>
            <a:ext cx="62658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>
                <a:solidFill>
                  <a:srgbClr val="FF0066"/>
                </a:solidFill>
              </a:rPr>
              <a:t>С громом, готовым упасть,</a:t>
            </a: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5"/>
          <p:cNvSpPr txBox="1">
            <a:spLocks noChangeArrowheads="1"/>
          </p:cNvSpPr>
          <p:nvPr/>
        </p:nvSpPr>
        <p:spPr bwMode="auto">
          <a:xfrm>
            <a:off x="684213" y="1557338"/>
            <a:ext cx="7920037" cy="146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3600" b="1" i="1">
                <a:solidFill>
                  <a:srgbClr val="FF0066"/>
                </a:solidFill>
              </a:rPr>
              <a:t>Чувствую самую жгучую</a:t>
            </a:r>
          </a:p>
          <a:p>
            <a:pPr eaLnBrk="1" hangingPunct="1">
              <a:spcBef>
                <a:spcPct val="50000"/>
              </a:spcBef>
            </a:pPr>
            <a:r>
              <a:rPr lang="ru-RU" sz="3600" b="1" i="1">
                <a:solidFill>
                  <a:srgbClr val="FF0066"/>
                </a:solidFill>
              </a:rPr>
              <a:t>Самую смертную связь.</a:t>
            </a:r>
          </a:p>
        </p:txBody>
      </p:sp>
      <p:sp>
        <p:nvSpPr>
          <p:cNvPr id="28675" name="Text Box 6"/>
          <p:cNvSpPr txBox="1">
            <a:spLocks noChangeArrowheads="1"/>
          </p:cNvSpPr>
          <p:nvPr/>
        </p:nvSpPr>
        <p:spPr bwMode="auto">
          <a:xfrm>
            <a:off x="755650" y="4797425"/>
            <a:ext cx="7704138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3600" b="1" i="1">
                <a:solidFill>
                  <a:srgbClr val="009900"/>
                </a:solidFill>
                <a:latin typeface="Arial Black" pitchFamily="34" charset="0"/>
              </a:rPr>
              <a:t>Николай Михайлович   								Рубцов</a:t>
            </a: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17003" y="531020"/>
            <a:ext cx="4578241" cy="755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«Продолжи фразу»</a:t>
            </a:r>
            <a:endParaRPr lang="ru-RU" sz="4000" b="1" dirty="0">
              <a:solidFill>
                <a:srgbClr val="00206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1251" y="1556792"/>
            <a:ext cx="7848872" cy="5024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3600" dirty="0" smtClean="0">
                <a:effectLst/>
                <a:latin typeface="Times New Roman"/>
                <a:ea typeface="Calibri"/>
                <a:cs typeface="Times New Roman"/>
              </a:rPr>
              <a:t>1.Я думаю, что это стихотворение о …</a:t>
            </a:r>
            <a:endParaRPr lang="ru-RU" sz="3600" dirty="0" smtClean="0">
              <a:effectLst/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3600" dirty="0" smtClean="0">
                <a:effectLst/>
                <a:latin typeface="Times New Roman"/>
                <a:ea typeface="Calibri"/>
                <a:cs typeface="Times New Roman"/>
              </a:rPr>
              <a:t>2. Стихотворение проникнуто чувством…</a:t>
            </a:r>
            <a:endParaRPr lang="ru-RU" sz="3600" dirty="0" smtClean="0">
              <a:effectLst/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3600" dirty="0" smtClean="0">
                <a:effectLst/>
                <a:latin typeface="Times New Roman"/>
                <a:ea typeface="Calibri"/>
                <a:cs typeface="Times New Roman"/>
              </a:rPr>
              <a:t>3. Автор хотел донести мысль, что …</a:t>
            </a:r>
            <a:endParaRPr lang="ru-RU" sz="3600" dirty="0" smtClean="0">
              <a:effectLst/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3600" dirty="0" smtClean="0">
                <a:effectLst/>
                <a:latin typeface="Times New Roman"/>
                <a:ea typeface="Calibri"/>
                <a:cs typeface="Times New Roman"/>
              </a:rPr>
              <a:t>4.У меня это стихотворение вызвало чувство…</a:t>
            </a:r>
            <a:endParaRPr lang="ru-RU" sz="3600" dirty="0" smtClean="0">
              <a:effectLst/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3600" dirty="0" smtClean="0">
                <a:effectLst/>
                <a:latin typeface="Times New Roman"/>
                <a:ea typeface="Calibri"/>
                <a:cs typeface="Times New Roman"/>
              </a:rPr>
              <a:t>5.Лирический герой стихотворения …</a:t>
            </a:r>
            <a:endParaRPr lang="ru-RU" sz="36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84620247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27784" y="548680"/>
            <a:ext cx="4419095" cy="7434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 smtClean="0">
                <a:solidFill>
                  <a:srgbClr val="00206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Словарная работа</a:t>
            </a:r>
            <a:endParaRPr lang="ru-RU" sz="4000" b="1" dirty="0">
              <a:solidFill>
                <a:srgbClr val="002060"/>
              </a:solidFill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772816"/>
            <a:ext cx="8352928" cy="3697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Обитель</a:t>
            </a:r>
            <a:r>
              <a:rPr lang="ru-RU" sz="32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— 1. То же, что монастырь. 2. Место, где кто-то живёт, жилище</a:t>
            </a:r>
            <a:r>
              <a:rPr lang="ru-RU" sz="32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endParaRPr lang="ru-RU" sz="3200" dirty="0" smtClean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Погост</a:t>
            </a:r>
            <a:r>
              <a:rPr lang="ru-RU" sz="32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– сельское кладбище. (В старину церковь с прилегающим участком и кладбище</a:t>
            </a:r>
            <a:r>
              <a:rPr lang="ru-RU" sz="32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)</a:t>
            </a:r>
            <a:endParaRPr lang="ru-RU" sz="3200" dirty="0" smtClean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Обоз </a:t>
            </a:r>
            <a:r>
              <a:rPr lang="ru-RU" sz="32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– повозки, едущие друг за другом.</a:t>
            </a:r>
            <a:endParaRPr lang="ru-RU" sz="3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2335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s://volleyball18.ru/wp-content/uploads/2018/03/inter-1024x7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1957" y="1916832"/>
            <a:ext cx="5952661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27784" y="548799"/>
            <a:ext cx="338906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effectLst/>
                <a:latin typeface="Times New Roman"/>
                <a:ea typeface="Calibri"/>
              </a:rPr>
              <a:t>«Интервью»</a:t>
            </a:r>
            <a:endParaRPr lang="ru-RU" sz="4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276101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2629080"/>
              </p:ext>
            </p:extLst>
          </p:nvPr>
        </p:nvGraphicFramePr>
        <p:xfrm>
          <a:off x="467545" y="1772816"/>
          <a:ext cx="8424936" cy="4248470"/>
        </p:xfrm>
        <a:graphic>
          <a:graphicData uri="http://schemas.openxmlformats.org/drawingml/2006/table">
            <a:tbl>
              <a:tblPr firstRow="1" firstCol="1" bandRow="1"/>
              <a:tblGrid>
                <a:gridCol w="4212028"/>
                <a:gridCol w="4212908"/>
              </a:tblGrid>
              <a:tr h="849694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Образы </a:t>
                      </a:r>
                      <a:r>
                        <a:rPr lang="ru-RU" sz="28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из детства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Перемены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9694"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ru-RU" sz="3200" b="1" dirty="0" smtClean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Река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ru-RU" sz="320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Канал</a:t>
                      </a:r>
                      <a:r>
                        <a:rPr lang="ru-RU" sz="3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болотина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9694"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ru-RU" sz="3200" b="1" dirty="0" smtClean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Погост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ru-RU" sz="320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Это </a:t>
                      </a:r>
                      <a:r>
                        <a:rPr lang="ru-RU" sz="3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 том берегу…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9694"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ru-RU" sz="3200" b="1" dirty="0" smtClean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Церковь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ru-RU" sz="320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Купол </a:t>
                      </a:r>
                      <a:r>
                        <a:rPr lang="ru-RU" sz="3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… травою зарос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9694"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ru-RU" sz="3200" b="1" dirty="0" smtClean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Школа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ru-RU" sz="320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Новый </a:t>
                      </a:r>
                      <a:r>
                        <a:rPr lang="ru-RU" sz="3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забор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267744" y="457409"/>
            <a:ext cx="54006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«Слепая схема»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2271894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6468" y="2348880"/>
            <a:ext cx="797998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dirty="0">
                <a:latin typeface="Times New Roman"/>
                <a:ea typeface="Times New Roman"/>
              </a:rPr>
              <a:t>П</a:t>
            </a:r>
            <a:r>
              <a:rPr lang="ru-RU" sz="4000" dirty="0" smtClean="0">
                <a:effectLst/>
                <a:latin typeface="Times New Roman"/>
                <a:ea typeface="Times New Roman"/>
              </a:rPr>
              <a:t>ростая, трогательная, милая сердцу, не отличается яркими красками и пышными красотами, многоголосьем, кроткая</a:t>
            </a:r>
            <a:endParaRPr lang="ru-RU" sz="4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483768" y="1052736"/>
            <a:ext cx="4237763" cy="821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400" b="1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«Тихая родина»</a:t>
            </a:r>
            <a:endParaRPr lang="ru-RU" sz="4400" b="1" dirty="0">
              <a:solidFill>
                <a:srgbClr val="00206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72396834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5"/>
          <p:cNvSpPr txBox="1">
            <a:spLocks noChangeArrowheads="1"/>
          </p:cNvSpPr>
          <p:nvPr/>
        </p:nvSpPr>
        <p:spPr bwMode="auto">
          <a:xfrm>
            <a:off x="4644008" y="1452076"/>
            <a:ext cx="4256424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ru-RU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Чувствую самую жгучую</a:t>
            </a:r>
          </a:p>
          <a:p>
            <a:pPr algn="just" eaLnBrk="1" hangingPunct="1">
              <a:spcBef>
                <a:spcPct val="50000"/>
              </a:spcBef>
            </a:pPr>
            <a:r>
              <a:rPr lang="ru-RU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Самую смертную связь.</a:t>
            </a:r>
          </a:p>
        </p:txBody>
      </p:sp>
      <p:sp>
        <p:nvSpPr>
          <p:cNvPr id="28675" name="Text Box 6"/>
          <p:cNvSpPr txBox="1">
            <a:spLocks noChangeArrowheads="1"/>
          </p:cNvSpPr>
          <p:nvPr/>
        </p:nvSpPr>
        <p:spPr bwMode="auto">
          <a:xfrm>
            <a:off x="3078872" y="4330908"/>
            <a:ext cx="5821560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endParaRPr lang="ru-RU" sz="36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eaLnBrk="1" hangingPunct="1">
              <a:spcBef>
                <a:spcPct val="50000"/>
              </a:spcBef>
            </a:pP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Николай Михайлович Рубцов</a:t>
            </a:r>
            <a:endParaRPr lang="ru-RU" sz="3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Надя 18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928" y="802888"/>
            <a:ext cx="4320480" cy="352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9439680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</TotalTime>
  <Words>371</Words>
  <Application>Microsoft Office PowerPoint</Application>
  <PresentationFormat>Экран (4:3)</PresentationFormat>
  <Paragraphs>75</Paragraphs>
  <Slides>38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*</dc:creator>
  <cp:lastModifiedBy>днс</cp:lastModifiedBy>
  <cp:revision>31</cp:revision>
  <dcterms:created xsi:type="dcterms:W3CDTF">2012-03-15T17:26:05Z</dcterms:created>
  <dcterms:modified xsi:type="dcterms:W3CDTF">2021-03-17T15:42:04Z</dcterms:modified>
</cp:coreProperties>
</file>