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6" r:id="rId5"/>
    <p:sldId id="259" r:id="rId6"/>
    <p:sldId id="274" r:id="rId7"/>
    <p:sldId id="261" r:id="rId8"/>
    <p:sldId id="265" r:id="rId9"/>
    <p:sldId id="262" r:id="rId10"/>
    <p:sldId id="277" r:id="rId11"/>
    <p:sldId id="266" r:id="rId12"/>
    <p:sldId id="269" r:id="rId13"/>
    <p:sldId id="270" r:id="rId14"/>
    <p:sldId id="271" r:id="rId15"/>
    <p:sldId id="272" r:id="rId16"/>
    <p:sldId id="273" r:id="rId17"/>
    <p:sldId id="279" r:id="rId18"/>
    <p:sldId id="263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CCFFCC"/>
    <a:srgbClr val="66FF66"/>
    <a:srgbClr val="FF99FF"/>
    <a:srgbClr val="EF41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46FD95-B571-4565-8D82-257A43DD27E2}" type="doc">
      <dgm:prSet loTypeId="urn:microsoft.com/office/officeart/2005/8/layout/vList4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98985DE-9D32-41C7-885D-E32EDAD2642F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Ребенок - </a:t>
          </a:r>
          <a:r>
            <a:rPr lang="ru-RU" b="1" dirty="0" err="1" smtClean="0">
              <a:solidFill>
                <a:schemeClr val="accent6">
                  <a:lumMod val="75000"/>
                </a:schemeClr>
              </a:solidFill>
            </a:rPr>
            <a:t>кинестетит</a:t>
          </a:r>
          <a:endParaRPr lang="ru-RU" b="1" dirty="0">
            <a:solidFill>
              <a:schemeClr val="accent6">
                <a:lumMod val="75000"/>
              </a:schemeClr>
            </a:solidFill>
          </a:endParaRPr>
        </a:p>
      </dgm:t>
    </dgm:pt>
    <dgm:pt modelId="{8682B912-07CC-4976-9967-7D0135AF1FA4}" type="parTrans" cxnId="{806EC5E9-7F39-4592-A9A9-43C33B86CCCC}">
      <dgm:prSet/>
      <dgm:spPr/>
      <dgm:t>
        <a:bodyPr/>
        <a:lstStyle/>
        <a:p>
          <a:endParaRPr lang="ru-RU"/>
        </a:p>
      </dgm:t>
    </dgm:pt>
    <dgm:pt modelId="{7B68D516-0492-4E7E-BB73-0F6949EB9710}" type="sibTrans" cxnId="{806EC5E9-7F39-4592-A9A9-43C33B86CCCC}">
      <dgm:prSet/>
      <dgm:spPr/>
      <dgm:t>
        <a:bodyPr/>
        <a:lstStyle/>
        <a:p>
          <a:endParaRPr lang="ru-RU"/>
        </a:p>
      </dgm:t>
    </dgm:pt>
    <dgm:pt modelId="{C0E054AF-DB50-4183-8ADE-EF7320855A81}">
      <dgm:prSet phldrT="[Текст]"/>
      <dgm:spPr/>
      <dgm:t>
        <a:bodyPr/>
        <a:lstStyle/>
        <a:p>
          <a:r>
            <a:rPr lang="ru-RU" dirty="0" smtClean="0"/>
            <a:t>Помнит общее впечатление.</a:t>
          </a:r>
          <a:endParaRPr lang="ru-RU" dirty="0"/>
        </a:p>
      </dgm:t>
    </dgm:pt>
    <dgm:pt modelId="{20F2B7B9-6779-4B7E-8F0C-6255EA7B1BB1}" type="parTrans" cxnId="{72DCE83E-95FB-40D1-ADB4-8EC2EE0B5688}">
      <dgm:prSet/>
      <dgm:spPr/>
      <dgm:t>
        <a:bodyPr/>
        <a:lstStyle/>
        <a:p>
          <a:endParaRPr lang="ru-RU"/>
        </a:p>
      </dgm:t>
    </dgm:pt>
    <dgm:pt modelId="{E87F9749-1853-4002-A247-52DC282917D9}" type="sibTrans" cxnId="{72DCE83E-95FB-40D1-ADB4-8EC2EE0B5688}">
      <dgm:prSet/>
      <dgm:spPr/>
      <dgm:t>
        <a:bodyPr/>
        <a:lstStyle/>
        <a:p>
          <a:endParaRPr lang="ru-RU"/>
        </a:p>
      </dgm:t>
    </dgm:pt>
    <dgm:pt modelId="{A20C888D-B501-46B0-84BD-62BF559D30B3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Ребенок - </a:t>
          </a:r>
          <a:r>
            <a:rPr lang="ru-RU" b="1" dirty="0" err="1" smtClean="0">
              <a:solidFill>
                <a:schemeClr val="accent6">
                  <a:lumMod val="75000"/>
                </a:schemeClr>
              </a:solidFill>
            </a:rPr>
            <a:t>аудиал</a:t>
          </a:r>
          <a:endParaRPr lang="ru-RU" b="1" dirty="0">
            <a:solidFill>
              <a:schemeClr val="accent6">
                <a:lumMod val="75000"/>
              </a:schemeClr>
            </a:solidFill>
          </a:endParaRPr>
        </a:p>
      </dgm:t>
    </dgm:pt>
    <dgm:pt modelId="{49E504E2-3948-44F9-9F13-EEBAB86AC3F9}" type="parTrans" cxnId="{53EFA7B0-828E-458C-A311-80B7D78C6801}">
      <dgm:prSet/>
      <dgm:spPr/>
      <dgm:t>
        <a:bodyPr/>
        <a:lstStyle/>
        <a:p>
          <a:endParaRPr lang="ru-RU"/>
        </a:p>
      </dgm:t>
    </dgm:pt>
    <dgm:pt modelId="{3C4A7D56-9286-494B-9E94-F91D485E2AA3}" type="sibTrans" cxnId="{53EFA7B0-828E-458C-A311-80B7D78C6801}">
      <dgm:prSet/>
      <dgm:spPr/>
      <dgm:t>
        <a:bodyPr/>
        <a:lstStyle/>
        <a:p>
          <a:endParaRPr lang="ru-RU"/>
        </a:p>
      </dgm:t>
    </dgm:pt>
    <dgm:pt modelId="{341D820B-DBAD-457C-99A0-3CE33CD0EFD3}">
      <dgm:prSet phldrT="[Текст]"/>
      <dgm:spPr/>
      <dgm:t>
        <a:bodyPr/>
        <a:lstStyle/>
        <a:p>
          <a:r>
            <a:rPr lang="ru-RU" dirty="0" smtClean="0"/>
            <a:t>Запоминает,  то что обсуждает, слушает.</a:t>
          </a:r>
          <a:endParaRPr lang="ru-RU" dirty="0"/>
        </a:p>
      </dgm:t>
    </dgm:pt>
    <dgm:pt modelId="{28A989AA-45F9-42CA-ADBA-842C2EB2B682}" type="parTrans" cxnId="{EB7E04CA-4A43-4F43-88E5-0AFF9515E75E}">
      <dgm:prSet/>
      <dgm:spPr/>
      <dgm:t>
        <a:bodyPr/>
        <a:lstStyle/>
        <a:p>
          <a:endParaRPr lang="ru-RU"/>
        </a:p>
      </dgm:t>
    </dgm:pt>
    <dgm:pt modelId="{B6A62063-7D0E-4A4B-B2CF-22EC0072F651}" type="sibTrans" cxnId="{EB7E04CA-4A43-4F43-88E5-0AFF9515E75E}">
      <dgm:prSet/>
      <dgm:spPr/>
      <dgm:t>
        <a:bodyPr/>
        <a:lstStyle/>
        <a:p>
          <a:endParaRPr lang="ru-RU"/>
        </a:p>
      </dgm:t>
    </dgm:pt>
    <dgm:pt modelId="{FBF799C0-CC0F-4B83-9D47-A2642AAFB5C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Ребенок - </a:t>
          </a:r>
          <a:r>
            <a:rPr lang="ru-RU" b="1" dirty="0" err="1" smtClean="0">
              <a:solidFill>
                <a:schemeClr val="accent6">
                  <a:lumMod val="75000"/>
                </a:schemeClr>
              </a:solidFill>
            </a:rPr>
            <a:t>визуал</a:t>
          </a:r>
          <a:endParaRPr lang="ru-RU" b="1" dirty="0">
            <a:solidFill>
              <a:schemeClr val="accent6">
                <a:lumMod val="75000"/>
              </a:schemeClr>
            </a:solidFill>
          </a:endParaRPr>
        </a:p>
      </dgm:t>
    </dgm:pt>
    <dgm:pt modelId="{FB0AF839-C6BA-4311-BBFD-C2F74DD58F10}" type="parTrans" cxnId="{A3CD8B9D-A261-44AC-B15A-5543AB9DAEEC}">
      <dgm:prSet/>
      <dgm:spPr/>
      <dgm:t>
        <a:bodyPr/>
        <a:lstStyle/>
        <a:p>
          <a:endParaRPr lang="ru-RU"/>
        </a:p>
      </dgm:t>
    </dgm:pt>
    <dgm:pt modelId="{B111A616-E724-4447-A9B4-38E4B5C99031}" type="sibTrans" cxnId="{A3CD8B9D-A261-44AC-B15A-5543AB9DAEEC}">
      <dgm:prSet/>
      <dgm:spPr/>
      <dgm:t>
        <a:bodyPr/>
        <a:lstStyle/>
        <a:p>
          <a:endParaRPr lang="ru-RU"/>
        </a:p>
      </dgm:t>
    </dgm:pt>
    <dgm:pt modelId="{91BCE707-3671-4BF6-94BB-B5F112F51009}">
      <dgm:prSet phldrT="[Текст]"/>
      <dgm:spPr/>
      <dgm:t>
        <a:bodyPr/>
        <a:lstStyle/>
        <a:p>
          <a:r>
            <a:rPr lang="ru-RU" dirty="0" smtClean="0"/>
            <a:t>Помнит, то что видел, запоминает картинами. </a:t>
          </a:r>
          <a:endParaRPr lang="ru-RU" dirty="0"/>
        </a:p>
      </dgm:t>
    </dgm:pt>
    <dgm:pt modelId="{831A6C00-85FA-4663-9146-8091AD717618}" type="parTrans" cxnId="{A97B4BE5-F4FE-47C5-8664-4EDD2214A93F}">
      <dgm:prSet/>
      <dgm:spPr/>
      <dgm:t>
        <a:bodyPr/>
        <a:lstStyle/>
        <a:p>
          <a:endParaRPr lang="ru-RU"/>
        </a:p>
      </dgm:t>
    </dgm:pt>
    <dgm:pt modelId="{13863A00-EE15-4D9C-AFB2-A89DE549843B}" type="sibTrans" cxnId="{A97B4BE5-F4FE-47C5-8664-4EDD2214A93F}">
      <dgm:prSet/>
      <dgm:spPr/>
      <dgm:t>
        <a:bodyPr/>
        <a:lstStyle/>
        <a:p>
          <a:endParaRPr lang="ru-RU"/>
        </a:p>
      </dgm:t>
    </dgm:pt>
    <dgm:pt modelId="{B80EF9AC-FB98-4709-9389-BCCB2069A47E}">
      <dgm:prSet phldrT="[Текст]"/>
      <dgm:spPr/>
      <dgm:t>
        <a:bodyPr/>
        <a:lstStyle/>
        <a:p>
          <a:r>
            <a:rPr lang="ru-RU" dirty="0" smtClean="0"/>
            <a:t>Хорошо развито образное мышление.</a:t>
          </a:r>
          <a:endParaRPr lang="ru-RU" dirty="0"/>
        </a:p>
      </dgm:t>
    </dgm:pt>
    <dgm:pt modelId="{0C2FDA05-14E7-491D-8B1A-DC0FA51BB988}" type="parTrans" cxnId="{16DD8A78-21B1-495F-BD26-5689C7A22093}">
      <dgm:prSet/>
      <dgm:spPr/>
    </dgm:pt>
    <dgm:pt modelId="{8487AE70-8987-48AB-807D-492BD40AA0BE}" type="sibTrans" cxnId="{16DD8A78-21B1-495F-BD26-5689C7A22093}">
      <dgm:prSet/>
      <dgm:spPr/>
    </dgm:pt>
    <dgm:pt modelId="{E05FC89F-729D-402D-8C29-8B75D395FB2F}">
      <dgm:prSet phldrT="[Текст]"/>
      <dgm:spPr/>
      <dgm:t>
        <a:bodyPr/>
        <a:lstStyle/>
        <a:p>
          <a:endParaRPr lang="ru-RU" dirty="0"/>
        </a:p>
      </dgm:t>
    </dgm:pt>
    <dgm:pt modelId="{406A0717-D49A-480E-8DF7-D9857BBA743F}" type="parTrans" cxnId="{BC1BAF2E-3076-4911-8895-95108152FEBF}">
      <dgm:prSet/>
      <dgm:spPr/>
    </dgm:pt>
    <dgm:pt modelId="{5156BA7D-6174-4D10-B485-1A24E38C6007}" type="sibTrans" cxnId="{BC1BAF2E-3076-4911-8895-95108152FEBF}">
      <dgm:prSet/>
      <dgm:spPr/>
    </dgm:pt>
    <dgm:pt modelId="{C46164DF-9722-42A0-B986-9A96D25E8CD3}">
      <dgm:prSet phldrT="[Текст]"/>
      <dgm:spPr/>
      <dgm:t>
        <a:bodyPr/>
        <a:lstStyle/>
        <a:p>
          <a:r>
            <a:rPr lang="ru-RU" dirty="0" smtClean="0"/>
            <a:t>Запоминает двигаясь, ощупывая, нюхая.</a:t>
          </a:r>
          <a:endParaRPr lang="ru-RU" dirty="0"/>
        </a:p>
      </dgm:t>
    </dgm:pt>
    <dgm:pt modelId="{0C7F2E53-4397-4532-9901-FB6F9F805231}" type="parTrans" cxnId="{B4B2F5D5-1589-4233-8334-0D6D50B53395}">
      <dgm:prSet/>
      <dgm:spPr/>
    </dgm:pt>
    <dgm:pt modelId="{351396F9-347A-4AA7-BA56-33F99C244346}" type="sibTrans" cxnId="{B4B2F5D5-1589-4233-8334-0D6D50B53395}">
      <dgm:prSet/>
      <dgm:spPr/>
    </dgm:pt>
    <dgm:pt modelId="{D0164307-B450-4ECF-B167-FC8A7BBD3CEF}" type="pres">
      <dgm:prSet presAssocID="{9B46FD95-B571-4565-8D82-257A43DD27E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6CFA4F-2692-4CC0-90FD-F71ABC3C1B7D}" type="pres">
      <dgm:prSet presAssocID="{998985DE-9D32-41C7-885D-E32EDAD2642F}" presName="comp" presStyleCnt="0"/>
      <dgm:spPr/>
    </dgm:pt>
    <dgm:pt modelId="{829974C1-73DE-4094-88AE-07135A6A5377}" type="pres">
      <dgm:prSet presAssocID="{998985DE-9D32-41C7-885D-E32EDAD2642F}" presName="box" presStyleLbl="node1" presStyleIdx="0" presStyleCnt="3" custLinFactNeighborX="520" custLinFactNeighborY="3039"/>
      <dgm:spPr/>
      <dgm:t>
        <a:bodyPr/>
        <a:lstStyle/>
        <a:p>
          <a:endParaRPr lang="ru-RU"/>
        </a:p>
      </dgm:t>
    </dgm:pt>
    <dgm:pt modelId="{3BD2CD6C-89D5-4141-8675-F4516A882D92}" type="pres">
      <dgm:prSet presAssocID="{998985DE-9D32-41C7-885D-E32EDAD2642F}" presName="img" presStyleLbl="fgImgPlace1" presStyleIdx="0" presStyleCnt="3" custScaleX="79153" custScaleY="11208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621DDBA-6F0A-4590-9E0C-B221CFAF617E}" type="pres">
      <dgm:prSet presAssocID="{998985DE-9D32-41C7-885D-E32EDAD2642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A636C-89A5-4E96-9315-D54668A9E428}" type="pres">
      <dgm:prSet presAssocID="{7B68D516-0492-4E7E-BB73-0F6949EB9710}" presName="spacer" presStyleCnt="0"/>
      <dgm:spPr/>
    </dgm:pt>
    <dgm:pt modelId="{93767FA4-6DE2-44DE-A47E-6242219C908C}" type="pres">
      <dgm:prSet presAssocID="{A20C888D-B501-46B0-84BD-62BF559D30B3}" presName="comp" presStyleCnt="0"/>
      <dgm:spPr/>
    </dgm:pt>
    <dgm:pt modelId="{0AA721D3-5A9C-407D-AA1F-42E7367F1363}" type="pres">
      <dgm:prSet presAssocID="{A20C888D-B501-46B0-84BD-62BF559D30B3}" presName="box" presStyleLbl="node1" presStyleIdx="1" presStyleCnt="3"/>
      <dgm:spPr/>
      <dgm:t>
        <a:bodyPr/>
        <a:lstStyle/>
        <a:p>
          <a:endParaRPr lang="ru-RU"/>
        </a:p>
      </dgm:t>
    </dgm:pt>
    <dgm:pt modelId="{233B1665-9BEF-4713-B91C-7657205E4C3F}" type="pres">
      <dgm:prSet presAssocID="{A20C888D-B501-46B0-84BD-62BF559D30B3}" presName="img" presStyleLbl="fgImgPlace1" presStyleIdx="1" presStyleCnt="3" custScaleX="79046" custScaleY="12592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0B12E3D-10CB-4ED6-9BB3-BB00B08FE233}" type="pres">
      <dgm:prSet presAssocID="{A20C888D-B501-46B0-84BD-62BF559D30B3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8A368-C1CA-45E3-BD44-D89488E07CF3}" type="pres">
      <dgm:prSet presAssocID="{3C4A7D56-9286-494B-9E94-F91D485E2AA3}" presName="spacer" presStyleCnt="0"/>
      <dgm:spPr/>
    </dgm:pt>
    <dgm:pt modelId="{C7262CC5-E4BD-4161-8D7E-91154443D519}" type="pres">
      <dgm:prSet presAssocID="{FBF799C0-CC0F-4B83-9D47-A2642AAFB5CC}" presName="comp" presStyleCnt="0"/>
      <dgm:spPr/>
    </dgm:pt>
    <dgm:pt modelId="{08266C73-DB7B-4E3E-A534-54350834A30C}" type="pres">
      <dgm:prSet presAssocID="{FBF799C0-CC0F-4B83-9D47-A2642AAFB5CC}" presName="box" presStyleLbl="node1" presStyleIdx="2" presStyleCnt="3"/>
      <dgm:spPr/>
      <dgm:t>
        <a:bodyPr/>
        <a:lstStyle/>
        <a:p>
          <a:endParaRPr lang="ru-RU"/>
        </a:p>
      </dgm:t>
    </dgm:pt>
    <dgm:pt modelId="{85355D5A-A551-4CE5-A233-9A1216740305}" type="pres">
      <dgm:prSet presAssocID="{FBF799C0-CC0F-4B83-9D47-A2642AAFB5CC}" presName="img" presStyleLbl="fgImgPlace1" presStyleIdx="2" presStyleCnt="3" custScaleX="87834" custScaleY="11341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1B8AEA1-C262-4DD4-AA65-C83341882234}" type="pres">
      <dgm:prSet presAssocID="{FBF799C0-CC0F-4B83-9D47-A2642AAFB5C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1BAF2E-3076-4911-8895-95108152FEBF}" srcId="{A20C888D-B501-46B0-84BD-62BF559D30B3}" destId="{E05FC89F-729D-402D-8C29-8B75D395FB2F}" srcOrd="1" destOrd="0" parTransId="{406A0717-D49A-480E-8DF7-D9857BBA743F}" sibTransId="{5156BA7D-6174-4D10-B485-1A24E38C6007}"/>
    <dgm:cxn modelId="{6CB589D0-7785-47D4-82EC-BF6A738CBF74}" type="presOf" srcId="{998985DE-9D32-41C7-885D-E32EDAD2642F}" destId="{9621DDBA-6F0A-4590-9E0C-B221CFAF617E}" srcOrd="1" destOrd="0" presId="urn:microsoft.com/office/officeart/2005/8/layout/vList4"/>
    <dgm:cxn modelId="{303A1053-BD18-4BCF-8992-73758118759F}" type="presOf" srcId="{C46164DF-9722-42A0-B986-9A96D25E8CD3}" destId="{9621DDBA-6F0A-4590-9E0C-B221CFAF617E}" srcOrd="1" destOrd="2" presId="urn:microsoft.com/office/officeart/2005/8/layout/vList4"/>
    <dgm:cxn modelId="{317665BD-D378-4FBD-A8F6-41F40A86D69B}" type="presOf" srcId="{B80EF9AC-FB98-4709-9389-BCCB2069A47E}" destId="{08266C73-DB7B-4E3E-A534-54350834A30C}" srcOrd="0" destOrd="2" presId="urn:microsoft.com/office/officeart/2005/8/layout/vList4"/>
    <dgm:cxn modelId="{72DCE83E-95FB-40D1-ADB4-8EC2EE0B5688}" srcId="{998985DE-9D32-41C7-885D-E32EDAD2642F}" destId="{C0E054AF-DB50-4183-8ADE-EF7320855A81}" srcOrd="0" destOrd="0" parTransId="{20F2B7B9-6779-4B7E-8F0C-6255EA7B1BB1}" sibTransId="{E87F9749-1853-4002-A247-52DC282917D9}"/>
    <dgm:cxn modelId="{88421A21-93D6-46DA-9771-1CF11697818E}" type="presOf" srcId="{341D820B-DBAD-457C-99A0-3CE33CD0EFD3}" destId="{90B12E3D-10CB-4ED6-9BB3-BB00B08FE233}" srcOrd="1" destOrd="1" presId="urn:microsoft.com/office/officeart/2005/8/layout/vList4"/>
    <dgm:cxn modelId="{31C7934C-E7E0-4C02-A70A-1D13299C3F0D}" type="presOf" srcId="{91BCE707-3671-4BF6-94BB-B5F112F51009}" destId="{08266C73-DB7B-4E3E-A534-54350834A30C}" srcOrd="0" destOrd="1" presId="urn:microsoft.com/office/officeart/2005/8/layout/vList4"/>
    <dgm:cxn modelId="{16DD8A78-21B1-495F-BD26-5689C7A22093}" srcId="{FBF799C0-CC0F-4B83-9D47-A2642AAFB5CC}" destId="{B80EF9AC-FB98-4709-9389-BCCB2069A47E}" srcOrd="1" destOrd="0" parTransId="{0C2FDA05-14E7-491D-8B1A-DC0FA51BB988}" sibTransId="{8487AE70-8987-48AB-807D-492BD40AA0BE}"/>
    <dgm:cxn modelId="{31899EE0-A4BE-495D-9724-A233A109BB21}" type="presOf" srcId="{A20C888D-B501-46B0-84BD-62BF559D30B3}" destId="{90B12E3D-10CB-4ED6-9BB3-BB00B08FE233}" srcOrd="1" destOrd="0" presId="urn:microsoft.com/office/officeart/2005/8/layout/vList4"/>
    <dgm:cxn modelId="{D40B3BDC-BD8A-49DD-855A-EDD7E3001D46}" type="presOf" srcId="{E05FC89F-729D-402D-8C29-8B75D395FB2F}" destId="{0AA721D3-5A9C-407D-AA1F-42E7367F1363}" srcOrd="0" destOrd="2" presId="urn:microsoft.com/office/officeart/2005/8/layout/vList4"/>
    <dgm:cxn modelId="{B4B2F5D5-1589-4233-8334-0D6D50B53395}" srcId="{998985DE-9D32-41C7-885D-E32EDAD2642F}" destId="{C46164DF-9722-42A0-B986-9A96D25E8CD3}" srcOrd="1" destOrd="0" parTransId="{0C7F2E53-4397-4532-9901-FB6F9F805231}" sibTransId="{351396F9-347A-4AA7-BA56-33F99C244346}"/>
    <dgm:cxn modelId="{51F1734D-A450-431D-88F3-23ED15AF2AE1}" type="presOf" srcId="{A20C888D-B501-46B0-84BD-62BF559D30B3}" destId="{0AA721D3-5A9C-407D-AA1F-42E7367F1363}" srcOrd="0" destOrd="0" presId="urn:microsoft.com/office/officeart/2005/8/layout/vList4"/>
    <dgm:cxn modelId="{A3CD8B9D-A261-44AC-B15A-5543AB9DAEEC}" srcId="{9B46FD95-B571-4565-8D82-257A43DD27E2}" destId="{FBF799C0-CC0F-4B83-9D47-A2642AAFB5CC}" srcOrd="2" destOrd="0" parTransId="{FB0AF839-C6BA-4311-BBFD-C2F74DD58F10}" sibTransId="{B111A616-E724-4447-A9B4-38E4B5C99031}"/>
    <dgm:cxn modelId="{53EFA7B0-828E-458C-A311-80B7D78C6801}" srcId="{9B46FD95-B571-4565-8D82-257A43DD27E2}" destId="{A20C888D-B501-46B0-84BD-62BF559D30B3}" srcOrd="1" destOrd="0" parTransId="{49E504E2-3948-44F9-9F13-EEBAB86AC3F9}" sibTransId="{3C4A7D56-9286-494B-9E94-F91D485E2AA3}"/>
    <dgm:cxn modelId="{A370EE16-BF00-40C0-BAFD-DC1D821099D2}" type="presOf" srcId="{C0E054AF-DB50-4183-8ADE-EF7320855A81}" destId="{9621DDBA-6F0A-4590-9E0C-B221CFAF617E}" srcOrd="1" destOrd="1" presId="urn:microsoft.com/office/officeart/2005/8/layout/vList4"/>
    <dgm:cxn modelId="{9CE93203-F4D0-4FF8-8887-828F456EFF3F}" type="presOf" srcId="{C46164DF-9722-42A0-B986-9A96D25E8CD3}" destId="{829974C1-73DE-4094-88AE-07135A6A5377}" srcOrd="0" destOrd="2" presId="urn:microsoft.com/office/officeart/2005/8/layout/vList4"/>
    <dgm:cxn modelId="{702CB656-5E6C-45DA-BB3D-B6913B39BF0D}" type="presOf" srcId="{C0E054AF-DB50-4183-8ADE-EF7320855A81}" destId="{829974C1-73DE-4094-88AE-07135A6A5377}" srcOrd="0" destOrd="1" presId="urn:microsoft.com/office/officeart/2005/8/layout/vList4"/>
    <dgm:cxn modelId="{A53295F1-B2E3-4352-887E-68471FAB7B10}" type="presOf" srcId="{9B46FD95-B571-4565-8D82-257A43DD27E2}" destId="{D0164307-B450-4ECF-B167-FC8A7BBD3CEF}" srcOrd="0" destOrd="0" presId="urn:microsoft.com/office/officeart/2005/8/layout/vList4"/>
    <dgm:cxn modelId="{63E9B849-5F98-48A5-9AF5-C379BA4D7957}" type="presOf" srcId="{E05FC89F-729D-402D-8C29-8B75D395FB2F}" destId="{90B12E3D-10CB-4ED6-9BB3-BB00B08FE233}" srcOrd="1" destOrd="2" presId="urn:microsoft.com/office/officeart/2005/8/layout/vList4"/>
    <dgm:cxn modelId="{5683DA3A-A85F-4B22-ACB0-B3060AD21F01}" type="presOf" srcId="{B80EF9AC-FB98-4709-9389-BCCB2069A47E}" destId="{61B8AEA1-C262-4DD4-AA65-C83341882234}" srcOrd="1" destOrd="2" presId="urn:microsoft.com/office/officeart/2005/8/layout/vList4"/>
    <dgm:cxn modelId="{B0860B8E-E438-427B-BCB3-DA028A169F64}" type="presOf" srcId="{FBF799C0-CC0F-4B83-9D47-A2642AAFB5CC}" destId="{61B8AEA1-C262-4DD4-AA65-C83341882234}" srcOrd="1" destOrd="0" presId="urn:microsoft.com/office/officeart/2005/8/layout/vList4"/>
    <dgm:cxn modelId="{646DA49F-FEE7-4AE0-AA9C-539459E7A920}" type="presOf" srcId="{998985DE-9D32-41C7-885D-E32EDAD2642F}" destId="{829974C1-73DE-4094-88AE-07135A6A5377}" srcOrd="0" destOrd="0" presId="urn:microsoft.com/office/officeart/2005/8/layout/vList4"/>
    <dgm:cxn modelId="{0DC7F91A-BDF7-4F30-9D69-93EE4078C45E}" type="presOf" srcId="{341D820B-DBAD-457C-99A0-3CE33CD0EFD3}" destId="{0AA721D3-5A9C-407D-AA1F-42E7367F1363}" srcOrd="0" destOrd="1" presId="urn:microsoft.com/office/officeart/2005/8/layout/vList4"/>
    <dgm:cxn modelId="{A97B4BE5-F4FE-47C5-8664-4EDD2214A93F}" srcId="{FBF799C0-CC0F-4B83-9D47-A2642AAFB5CC}" destId="{91BCE707-3671-4BF6-94BB-B5F112F51009}" srcOrd="0" destOrd="0" parTransId="{831A6C00-85FA-4663-9146-8091AD717618}" sibTransId="{13863A00-EE15-4D9C-AFB2-A89DE549843B}"/>
    <dgm:cxn modelId="{A8458519-A991-4D66-9475-8AE8D950EC1E}" type="presOf" srcId="{91BCE707-3671-4BF6-94BB-B5F112F51009}" destId="{61B8AEA1-C262-4DD4-AA65-C83341882234}" srcOrd="1" destOrd="1" presId="urn:microsoft.com/office/officeart/2005/8/layout/vList4"/>
    <dgm:cxn modelId="{0FB2FC8D-6A12-4906-B4CA-0872ED421EB9}" type="presOf" srcId="{FBF799C0-CC0F-4B83-9D47-A2642AAFB5CC}" destId="{08266C73-DB7B-4E3E-A534-54350834A30C}" srcOrd="0" destOrd="0" presId="urn:microsoft.com/office/officeart/2005/8/layout/vList4"/>
    <dgm:cxn modelId="{EB7E04CA-4A43-4F43-88E5-0AFF9515E75E}" srcId="{A20C888D-B501-46B0-84BD-62BF559D30B3}" destId="{341D820B-DBAD-457C-99A0-3CE33CD0EFD3}" srcOrd="0" destOrd="0" parTransId="{28A989AA-45F9-42CA-ADBA-842C2EB2B682}" sibTransId="{B6A62063-7D0E-4A4B-B2CF-22EC0072F651}"/>
    <dgm:cxn modelId="{806EC5E9-7F39-4592-A9A9-43C33B86CCCC}" srcId="{9B46FD95-B571-4565-8D82-257A43DD27E2}" destId="{998985DE-9D32-41C7-885D-E32EDAD2642F}" srcOrd="0" destOrd="0" parTransId="{8682B912-07CC-4976-9967-7D0135AF1FA4}" sibTransId="{7B68D516-0492-4E7E-BB73-0F6949EB9710}"/>
    <dgm:cxn modelId="{70C8414E-D82E-42DA-8954-07189306014A}" type="presParOf" srcId="{D0164307-B450-4ECF-B167-FC8A7BBD3CEF}" destId="{836CFA4F-2692-4CC0-90FD-F71ABC3C1B7D}" srcOrd="0" destOrd="0" presId="urn:microsoft.com/office/officeart/2005/8/layout/vList4"/>
    <dgm:cxn modelId="{188663BA-6276-4230-8F70-FB36ED048BCF}" type="presParOf" srcId="{836CFA4F-2692-4CC0-90FD-F71ABC3C1B7D}" destId="{829974C1-73DE-4094-88AE-07135A6A5377}" srcOrd="0" destOrd="0" presId="urn:microsoft.com/office/officeart/2005/8/layout/vList4"/>
    <dgm:cxn modelId="{12E073E0-DF24-46BA-B51C-50580430141F}" type="presParOf" srcId="{836CFA4F-2692-4CC0-90FD-F71ABC3C1B7D}" destId="{3BD2CD6C-89D5-4141-8675-F4516A882D92}" srcOrd="1" destOrd="0" presId="urn:microsoft.com/office/officeart/2005/8/layout/vList4"/>
    <dgm:cxn modelId="{1B332FB7-A95C-4BA6-9C72-AFD184056687}" type="presParOf" srcId="{836CFA4F-2692-4CC0-90FD-F71ABC3C1B7D}" destId="{9621DDBA-6F0A-4590-9E0C-B221CFAF617E}" srcOrd="2" destOrd="0" presId="urn:microsoft.com/office/officeart/2005/8/layout/vList4"/>
    <dgm:cxn modelId="{6DCEA9D6-8BA5-4F70-B91F-F75E6E85E384}" type="presParOf" srcId="{D0164307-B450-4ECF-B167-FC8A7BBD3CEF}" destId="{B73A636C-89A5-4E96-9315-D54668A9E428}" srcOrd="1" destOrd="0" presId="urn:microsoft.com/office/officeart/2005/8/layout/vList4"/>
    <dgm:cxn modelId="{AB0B7303-B6A2-41A7-809A-EBDCB134DE31}" type="presParOf" srcId="{D0164307-B450-4ECF-B167-FC8A7BBD3CEF}" destId="{93767FA4-6DE2-44DE-A47E-6242219C908C}" srcOrd="2" destOrd="0" presId="urn:microsoft.com/office/officeart/2005/8/layout/vList4"/>
    <dgm:cxn modelId="{213B1FB6-82DE-4FD0-A715-B5A064888D48}" type="presParOf" srcId="{93767FA4-6DE2-44DE-A47E-6242219C908C}" destId="{0AA721D3-5A9C-407D-AA1F-42E7367F1363}" srcOrd="0" destOrd="0" presId="urn:microsoft.com/office/officeart/2005/8/layout/vList4"/>
    <dgm:cxn modelId="{6F83A67E-1D31-4D9E-9293-9415137B45F8}" type="presParOf" srcId="{93767FA4-6DE2-44DE-A47E-6242219C908C}" destId="{233B1665-9BEF-4713-B91C-7657205E4C3F}" srcOrd="1" destOrd="0" presId="urn:microsoft.com/office/officeart/2005/8/layout/vList4"/>
    <dgm:cxn modelId="{36BB5371-B82C-4416-8036-A132A1B4A54A}" type="presParOf" srcId="{93767FA4-6DE2-44DE-A47E-6242219C908C}" destId="{90B12E3D-10CB-4ED6-9BB3-BB00B08FE233}" srcOrd="2" destOrd="0" presId="urn:microsoft.com/office/officeart/2005/8/layout/vList4"/>
    <dgm:cxn modelId="{969A25EB-DE39-46DA-9DB3-EACE07711FB7}" type="presParOf" srcId="{D0164307-B450-4ECF-B167-FC8A7BBD3CEF}" destId="{1D08A368-C1CA-45E3-BD44-D89488E07CF3}" srcOrd="3" destOrd="0" presId="urn:microsoft.com/office/officeart/2005/8/layout/vList4"/>
    <dgm:cxn modelId="{0BD91709-2FA8-456E-87F4-BEFE82932F58}" type="presParOf" srcId="{D0164307-B450-4ECF-B167-FC8A7BBD3CEF}" destId="{C7262CC5-E4BD-4161-8D7E-91154443D519}" srcOrd="4" destOrd="0" presId="urn:microsoft.com/office/officeart/2005/8/layout/vList4"/>
    <dgm:cxn modelId="{FA887E03-2315-4171-BC0D-02112431B723}" type="presParOf" srcId="{C7262CC5-E4BD-4161-8D7E-91154443D519}" destId="{08266C73-DB7B-4E3E-A534-54350834A30C}" srcOrd="0" destOrd="0" presId="urn:microsoft.com/office/officeart/2005/8/layout/vList4"/>
    <dgm:cxn modelId="{950E9200-CBCC-4FAA-A480-45AE53657B3A}" type="presParOf" srcId="{C7262CC5-E4BD-4161-8D7E-91154443D519}" destId="{85355D5A-A551-4CE5-A233-9A1216740305}" srcOrd="1" destOrd="0" presId="urn:microsoft.com/office/officeart/2005/8/layout/vList4"/>
    <dgm:cxn modelId="{4237C429-BA75-4A15-9430-FEF9322B9DF8}" type="presParOf" srcId="{C7262CC5-E4BD-4161-8D7E-91154443D519}" destId="{61B8AEA1-C262-4DD4-AA65-C83341882234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857364"/>
            <a:ext cx="8072462" cy="2714643"/>
          </a:xfrm>
        </p:spPr>
        <p:txBody>
          <a:bodyPr/>
          <a:lstStyle/>
          <a:p>
            <a:r>
              <a:rPr lang="ru-RU" b="1" dirty="0" smtClean="0"/>
              <a:t>Активные методы обучения школьников с различными стилями обучения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429132"/>
            <a:ext cx="7129490" cy="1752600"/>
          </a:xfrm>
        </p:spPr>
        <p:txBody>
          <a:bodyPr/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Токмова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Оксана Александровна,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Райковская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 им. Н.И. Носова»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1428728" y="357166"/>
            <a:ext cx="7129490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b="1" dirty="0" smtClean="0"/>
              <a:t>«Рождественские педагогические чтения»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714380"/>
          </a:xfrm>
        </p:spPr>
        <p:txBody>
          <a:bodyPr/>
          <a:lstStyle/>
          <a:p>
            <a:r>
              <a:rPr lang="ru-RU" b="1" dirty="0" smtClean="0"/>
              <a:t>Метод «М- таблица»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3571876"/>
          <a:ext cx="82296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Положительно окрашенные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Нейтральные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Отрицательно окрашенные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1285860"/>
            <a:ext cx="83582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«Недалеко то время, когда </a:t>
            </a:r>
            <a:r>
              <a:rPr lang="ru-RU" sz="2400" b="1" u="sng" dirty="0" smtClean="0">
                <a:solidFill>
                  <a:srgbClr val="FF0000"/>
                </a:solidFill>
              </a:rPr>
              <a:t>электронные машины </a:t>
            </a:r>
            <a:r>
              <a:rPr lang="ru-RU" sz="2400" dirty="0" smtClean="0"/>
              <a:t>будут кладовыми не только технических и научных знаний человечества, но и всего, что было создано им за многие века своего существования; они станут огромной и вечной </a:t>
            </a:r>
            <a:r>
              <a:rPr lang="ru-RU" sz="2400" dirty="0" smtClean="0"/>
              <a:t>памятью его</a:t>
            </a:r>
            <a:r>
              <a:rPr lang="ru-RU" sz="2400" dirty="0" smtClean="0"/>
              <a:t>»           </a:t>
            </a:r>
            <a:r>
              <a:rPr lang="ru-RU" sz="2400" i="1" dirty="0" smtClean="0"/>
              <a:t>                                             </a:t>
            </a:r>
            <a:endParaRPr lang="ru-RU" sz="2400" dirty="0" smtClean="0"/>
          </a:p>
          <a:p>
            <a:pPr algn="r"/>
            <a:r>
              <a:rPr lang="ru-RU" sz="2400" b="1" dirty="0" smtClean="0"/>
              <a:t>Академик В. М. Глушков</a:t>
            </a:r>
            <a:endParaRPr lang="ru-RU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8229600" cy="1143000"/>
          </a:xfrm>
        </p:spPr>
        <p:txBody>
          <a:bodyPr/>
          <a:lstStyle/>
          <a:p>
            <a:r>
              <a:rPr lang="ru-RU" sz="3600" dirty="0" smtClean="0"/>
              <a:t>Метод «Письмо с цветными кодами»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500175"/>
          <a:ext cx="8229600" cy="457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7412"/>
                <a:gridCol w="3228988"/>
                <a:gridCol w="2743200"/>
              </a:tblGrid>
              <a:tr h="618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Часть письменного текста</a:t>
                      </a:r>
                      <a:endParaRPr lang="ru-RU" sz="2000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Цвет</a:t>
                      </a:r>
                      <a:endParaRPr lang="ru-RU" sz="2000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Ключевые слова и фразы</a:t>
                      </a:r>
                      <a:endParaRPr lang="ru-RU" sz="2000" i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25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Вводная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часть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Желтый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— тема, привлекающая внимание, которая должна заинтересовать человека, читающего работу. 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Желтый — яркий цвет, привлекающий внимание)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«Тебе интересно, как начинаются войны?» «Испытание — это осознание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реальности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». «Быть или не быть — вопрос для фермеров». «Жизнь похожа на лук». «Мечты»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70"/>
          <a:ext cx="8401081" cy="5072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390"/>
                <a:gridCol w="3541227"/>
                <a:gridCol w="3008464"/>
              </a:tblGrid>
              <a:tr h="5072098">
                <a:tc>
                  <a:txBody>
                    <a:bodyPr/>
                    <a:lstStyle/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endParaRPr lang="ru-RU" sz="2400" b="0" kern="0" spc="0" baseline="0" dirty="0" smtClean="0">
                        <a:solidFill>
                          <a:schemeClr val="accent3"/>
                        </a:solidFill>
                        <a:latin typeface="Times New Roman" pitchFamily="18" charset="0"/>
                        <a:ea typeface="Times New Roman"/>
                        <a:cs typeface="Verdana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endParaRPr lang="ru-RU" sz="2400" b="1" kern="0" spc="0" baseline="0" dirty="0" smtClean="0">
                        <a:solidFill>
                          <a:schemeClr val="accent3"/>
                        </a:solidFill>
                        <a:latin typeface="Times New Roman" pitchFamily="18" charset="0"/>
                        <a:ea typeface="Times New Roman"/>
                        <a:cs typeface="Verdana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endParaRPr lang="ru-RU" sz="2400" b="1" kern="0" spc="0" baseline="0" dirty="0" smtClean="0">
                        <a:solidFill>
                          <a:schemeClr val="accent3"/>
                        </a:solidFill>
                        <a:latin typeface="Times New Roman" pitchFamily="18" charset="0"/>
                        <a:ea typeface="Times New Roman"/>
                        <a:cs typeface="Verdana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endParaRPr lang="ru-RU" sz="2400" b="1" kern="0" spc="0" baseline="0" dirty="0" smtClean="0">
                        <a:solidFill>
                          <a:schemeClr val="accent3"/>
                        </a:solidFill>
                        <a:latin typeface="Times New Roman" pitchFamily="18" charset="0"/>
                        <a:ea typeface="Times New Roman"/>
                        <a:cs typeface="Verdana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endParaRPr lang="ru-RU" sz="2400" b="1" kern="0" spc="0" baseline="0" dirty="0" smtClean="0">
                        <a:solidFill>
                          <a:schemeClr val="accent3"/>
                        </a:solidFill>
                        <a:latin typeface="Times New Roman" pitchFamily="18" charset="0"/>
                        <a:ea typeface="Times New Roman"/>
                        <a:cs typeface="Verdana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endParaRPr lang="ru-RU" sz="2400" b="1" kern="0" spc="0" baseline="0" dirty="0" smtClean="0">
                        <a:solidFill>
                          <a:schemeClr val="accent3"/>
                        </a:solidFill>
                        <a:latin typeface="Times New Roman" pitchFamily="18" charset="0"/>
                        <a:ea typeface="Times New Roman"/>
                        <a:cs typeface="Verdana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0" spc="0" baseline="0" dirty="0" smtClean="0">
                          <a:solidFill>
                            <a:schemeClr val="accent3"/>
                          </a:solidFill>
                          <a:latin typeface="Times New Roman" pitchFamily="18" charset="0"/>
                          <a:ea typeface="Times New Roman"/>
                          <a:cs typeface="Verdana"/>
                        </a:rPr>
                        <a:t>Первый</a:t>
                      </a:r>
                    </a:p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endParaRPr lang="ru-RU" sz="2400" b="1" kern="0" spc="0" baseline="0" dirty="0" smtClean="0">
                        <a:solidFill>
                          <a:schemeClr val="accent3"/>
                        </a:solidFill>
                        <a:latin typeface="Times New Roman" pitchFamily="18" charset="0"/>
                        <a:ea typeface="Times New Roman"/>
                        <a:cs typeface="Verdana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endParaRPr lang="ru-RU" sz="2400" b="1" kern="0" spc="0" baseline="0" dirty="0" smtClean="0">
                        <a:solidFill>
                          <a:schemeClr val="accent3"/>
                        </a:solidFill>
                        <a:latin typeface="Times New Roman" pitchFamily="18" charset="0"/>
                        <a:ea typeface="Times New Roman"/>
                        <a:cs typeface="Verdana"/>
                      </a:endParaRPr>
                    </a:p>
                    <a:p>
                      <a:pPr algn="ctr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0" spc="0" baseline="0" dirty="0" smtClean="0">
                          <a:solidFill>
                            <a:schemeClr val="accent3"/>
                          </a:solidFill>
                          <a:latin typeface="Times New Roman" pitchFamily="18" charset="0"/>
                          <a:ea typeface="Times New Roman"/>
                          <a:cs typeface="Verdana"/>
                        </a:rPr>
                        <a:t>  параграф</a:t>
                      </a:r>
                      <a:endParaRPr lang="ru-RU" sz="2400" b="1" kern="0" spc="0" baseline="0" dirty="0">
                        <a:solidFill>
                          <a:schemeClr val="accent3"/>
                        </a:solidFill>
                        <a:latin typeface="Times New Roman" pitchFamily="18" charset="0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Синий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 основной тезис,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определяющий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контекст описываемых в тексте явлений или событий. 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Синий — суть, сосредоточение, сущностная информация)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этом рассказе... написанном...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главный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герой...» «Сегодня...»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285860"/>
          <a:ext cx="8229600" cy="42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098"/>
                <a:gridCol w="3443302"/>
                <a:gridCol w="2743200"/>
              </a:tblGrid>
              <a:tr h="4286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accent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accent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Главная </a:t>
                      </a:r>
                      <a:r>
                        <a:rPr lang="ru-RU" sz="2400" b="1" dirty="0">
                          <a:solidFill>
                            <a:schemeClr val="accent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идея</a:t>
                      </a:r>
                      <a:endParaRPr lang="ru-RU" sz="2400" b="1" dirty="0">
                        <a:solidFill>
                          <a:schemeClr val="accent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Красный — тезис, определяющий суть темы или главную идею,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объясняет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читателям замысел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пишущего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(Красный — стоп! Остановись и подумай!)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«Хотя многие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думают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что...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Текст показывает, что...»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«Чтобы решить эту проблему,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 должны...»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285860"/>
          <a:ext cx="8229600" cy="42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098"/>
                <a:gridCol w="3386190"/>
                <a:gridCol w="2800312"/>
              </a:tblGrid>
              <a:tr h="4286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Связки</a:t>
                      </a:r>
                      <a:endParaRPr lang="ru-RU" sz="2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F411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Оранжевый</a:t>
                      </a:r>
                      <a:r>
                        <a:rPr lang="ru-RU" sz="2000" b="0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— предложение, с помощью которого обычно осуществляется переход к основному тексту. Оно сообщает читателю о первом (и т.д.) аргументе в поддержку </a:t>
                      </a: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основного </a:t>
                      </a:r>
                      <a:r>
                        <a:rPr lang="ru-RU" sz="2000" b="0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тезиса.</a:t>
                      </a:r>
                      <a:endParaRPr lang="ru-RU" sz="2000" b="0" i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(Оранжевый — «О! Вот о чем этот параграф!»)</a:t>
                      </a:r>
                      <a:endParaRPr lang="ru-RU" sz="2000" b="0" i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«Сначала...», «</a:t>
                      </a: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Снова</a:t>
                      </a:r>
                      <a:r>
                        <a:rPr lang="ru-RU" sz="2000" b="0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...», «Однако...», «Кроме того...»,</a:t>
                      </a:r>
                      <a:endParaRPr lang="ru-RU" sz="2000" b="0" i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«В то время как...», «Хотя...»,</a:t>
                      </a:r>
                      <a:endParaRPr lang="ru-RU" sz="2000" b="0" i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 другой </a:t>
                      </a: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стороны</a:t>
                      </a:r>
                      <a:r>
                        <a:rPr lang="ru-RU" sz="2000" b="0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...», «Подобно...», «В отличие...»</a:t>
                      </a:r>
                      <a:endParaRPr lang="ru-RU" sz="2000" b="0" i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285860"/>
          <a:ext cx="8229600" cy="42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098"/>
                <a:gridCol w="3443302"/>
                <a:gridCol w="2743200"/>
              </a:tblGrid>
              <a:tr h="4286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Основная часть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Зеленый —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предложения,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разъясняющие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 подтверждающие главную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идею.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«Например...», 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 примеру...», «Она сказала...»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285860"/>
          <a:ext cx="8229600" cy="42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3429024"/>
                <a:gridCol w="2657436"/>
              </a:tblGrid>
              <a:tr h="4286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Заключение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Черный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— окончательный вывод, обобщение приведенных выше аргументов в поддержку главной идеи.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Черный — обобщение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вышесказанного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«Так, прежде чем мы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...»,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заключение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...»,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«В конечном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счете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...», 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Резюмируя сказанное...»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Структура текста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8472518" cy="6211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725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u="sng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Тема</a:t>
                      </a:r>
                      <a:endParaRPr lang="ru-RU" sz="3600" b="1" u="sng" baseline="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«В этом рассказе... написанном... главный герой...» ,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«Чтобы решить эту проблему, мы должны...»</a:t>
                      </a:r>
                      <a:endParaRPr lang="ru-RU" sz="3600" b="0" dirty="0" smtClean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0" i="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 другой стороны...»</a:t>
                      </a:r>
                      <a:endParaRPr lang="ru-RU" sz="3600" b="0" i="0" dirty="0" smtClean="0">
                        <a:solidFill>
                          <a:srgbClr val="FFC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«К примеру...»</a:t>
                      </a:r>
                      <a:endParaRPr lang="ru-RU" sz="3600" b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 В заключение...»</a:t>
                      </a:r>
                      <a:endParaRPr lang="ru-RU" sz="3600" b="0" dirty="0" smtClean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1. </a:t>
            </a:r>
            <a:r>
              <a:rPr lang="ru-RU" dirty="0" smtClean="0"/>
              <a:t>Генике</a:t>
            </a:r>
            <a:r>
              <a:rPr lang="ru-RU" dirty="0" smtClean="0"/>
              <a:t> Е.А.  Активные методы обучения: новый подход.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29600" cy="1143000"/>
          </a:xfrm>
        </p:spPr>
        <p:txBody>
          <a:bodyPr/>
          <a:lstStyle/>
          <a:p>
            <a:r>
              <a:rPr lang="ru-RU" b="1" dirty="0" smtClean="0"/>
              <a:t>Информация  позволит Вам: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714488"/>
            <a:ext cx="7786742" cy="3357587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Расширить перечень используемых методов.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Обеспечить индивидуальный подход  к  </a:t>
            </a:r>
            <a:r>
              <a:rPr lang="ru-RU" dirty="0" smtClean="0"/>
              <a:t>учащимся</a:t>
            </a:r>
            <a:r>
              <a:rPr lang="ru-RU" dirty="0" smtClean="0"/>
              <a:t> </a:t>
            </a:r>
            <a:r>
              <a:rPr lang="ru-RU" dirty="0" smtClean="0"/>
              <a:t>с учетом стиля обучения.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Стили обучения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571612"/>
            <a:ext cx="8229600" cy="358299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b="1" dirty="0" smtClean="0"/>
              <a:t> </a:t>
            </a:r>
            <a:r>
              <a:rPr lang="ru-RU" sz="3600" b="1" dirty="0" smtClean="0"/>
              <a:t>Методика для определения доминирующей </a:t>
            </a:r>
            <a:r>
              <a:rPr lang="ru-RU" sz="3600" b="1" dirty="0" err="1" smtClean="0"/>
              <a:t>перцептивной</a:t>
            </a:r>
            <a:r>
              <a:rPr lang="ru-RU" sz="3600" b="1" dirty="0" smtClean="0"/>
              <a:t> </a:t>
            </a:r>
            <a:r>
              <a:rPr lang="ru-RU" sz="3600" b="1" dirty="0" smtClean="0"/>
              <a:t>модальности, </a:t>
            </a:r>
            <a:br>
              <a:rPr lang="ru-RU" sz="3600" b="1" dirty="0" smtClean="0"/>
            </a:br>
            <a:r>
              <a:rPr lang="ru-RU" sz="3600" b="1" dirty="0" smtClean="0"/>
              <a:t> автор </a:t>
            </a:r>
            <a:r>
              <a:rPr lang="ru-RU" sz="3600" b="1" dirty="0" smtClean="0"/>
              <a:t>С. </a:t>
            </a:r>
            <a:r>
              <a:rPr lang="ru-RU" sz="3600" b="1" dirty="0" err="1" smtClean="0"/>
              <a:t>Ефремцева</a:t>
            </a:r>
            <a:r>
              <a:rPr lang="ru-RU" sz="3600" b="1" dirty="0" smtClean="0"/>
              <a:t>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dirty="0" smtClean="0"/>
              <a:t>Тест состоит из 42 утверждений, с которыми необходимо согласиться (+) или не согласиться (-).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Методы обучения для «</a:t>
            </a:r>
            <a:r>
              <a:rPr lang="ru-RU" b="1" dirty="0" err="1" smtClean="0"/>
              <a:t>Кинестетиков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214554"/>
            <a:ext cx="7329510" cy="3911609"/>
          </a:xfrm>
        </p:spPr>
        <p:txBody>
          <a:bodyPr/>
          <a:lstStyle/>
          <a:p>
            <a:pPr>
              <a:buNone/>
            </a:pPr>
            <a:endParaRPr lang="ru-RU" sz="4000" dirty="0" smtClean="0"/>
          </a:p>
          <a:p>
            <a:r>
              <a:rPr lang="ru-RU" sz="4000" dirty="0" smtClean="0"/>
              <a:t>Метод «</a:t>
            </a:r>
            <a:r>
              <a:rPr lang="ru-RU" sz="4000" dirty="0" err="1" smtClean="0"/>
              <a:t>Кубирование</a:t>
            </a:r>
            <a:r>
              <a:rPr lang="ru-RU" sz="4000" dirty="0" smtClean="0"/>
              <a:t>»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на гранях кубика: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285860"/>
          <a:ext cx="8229600" cy="5362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400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Расскажи об этом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Опиши это.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-Вспомни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что ты знаешь об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этом.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-Определи это.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-Найди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местонахождение этого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-Перечисли это.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Сделай обзор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-Обсуди это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Подготовь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-Нарисуй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диаграмму 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-Изобрази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Сравни это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-Противопоставь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-Приведи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 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-Объясни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-Найди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отличительные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свойства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-Напиши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 этом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Предложи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Выскажи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свое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мнение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Закончи это 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-Составь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предписание 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-Разработай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66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Найди связь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-Сделай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-Составь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-Осуществи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-Развей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идею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 Обдумай, взвесь это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Сформулируй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это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Выбери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Поддержи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По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моему мнению...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CC99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 </a:t>
            </a:r>
            <a:r>
              <a:rPr lang="ru-RU" b="1" dirty="0" smtClean="0"/>
              <a:t>обучения для «</a:t>
            </a:r>
            <a:r>
              <a:rPr lang="ru-RU" b="1" dirty="0" smtClean="0"/>
              <a:t>Аудиалов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571744"/>
            <a:ext cx="7258072" cy="3554419"/>
          </a:xfrm>
        </p:spPr>
        <p:txBody>
          <a:bodyPr/>
          <a:lstStyle/>
          <a:p>
            <a:r>
              <a:rPr lang="ru-RU" sz="3600" dirty="0" smtClean="0"/>
              <a:t>Метод «</a:t>
            </a:r>
            <a:r>
              <a:rPr lang="ru-RU" sz="3600" dirty="0" err="1" smtClean="0"/>
              <a:t>Речовка-сравнение</a:t>
            </a:r>
            <a:r>
              <a:rPr lang="ru-RU" sz="3600" dirty="0" smtClean="0"/>
              <a:t>»</a:t>
            </a: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«</a:t>
            </a:r>
            <a:r>
              <a:rPr lang="ru-RU" dirty="0" smtClean="0"/>
              <a:t>Речовка-сравнение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285860"/>
            <a:ext cx="7143800" cy="5214974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Пример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речовки-сравнения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Давайте сравним два вот этих предмета,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 скажем все хором! Спасибо за это!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Ученики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Один — это...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Другой — это...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Чем эти предметы похожи, найдем. И хором все сходства мы вслух назовем.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Ученики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Они...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также...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Еще они...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И...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Мы эти предметы должны различать . И мы про отличия не будем молчать.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Ученики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Первый...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А... второй.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Один...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А... другой.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Методы обучения для</a:t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 smtClean="0"/>
              <a:t>Визуалов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214554"/>
            <a:ext cx="7543824" cy="3911609"/>
          </a:xfrm>
        </p:spPr>
        <p:txBody>
          <a:bodyPr/>
          <a:lstStyle/>
          <a:p>
            <a:r>
              <a:rPr lang="ru-RU" sz="3600" dirty="0" smtClean="0"/>
              <a:t>Метод «М-таблица»</a:t>
            </a:r>
          </a:p>
          <a:p>
            <a:r>
              <a:rPr lang="ru-RU" sz="3600" dirty="0" smtClean="0"/>
              <a:t>Метод </a:t>
            </a:r>
            <a:r>
              <a:rPr lang="ru-RU" sz="3600" dirty="0" smtClean="0"/>
              <a:t>«Письмо с цветными кодами»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vetnye-karandashi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2978</TotalTime>
  <Words>738</Words>
  <PresentationFormat>Экран (4:3)</PresentationFormat>
  <Paragraphs>147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Cvetnye-karandashi</vt:lpstr>
      <vt:lpstr>Активные методы обучения школьников с различными стилями обучения </vt:lpstr>
      <vt:lpstr>Информация  позволит Вам:</vt:lpstr>
      <vt:lpstr>Стили обучения</vt:lpstr>
      <vt:lpstr>  Методика для определения доминирующей перцептивной модальности,   автор С. Ефремцева.  Тест состоит из 42 утверждений, с которыми необходимо согласиться (+) или не согласиться (-). </vt:lpstr>
      <vt:lpstr>Методы обучения для «Кинестетиков»</vt:lpstr>
      <vt:lpstr>Задания на гранях кубика:</vt:lpstr>
      <vt:lpstr>Метод обучения для «Аудиалов»</vt:lpstr>
      <vt:lpstr>Метод «Речовка-сравнение»</vt:lpstr>
      <vt:lpstr>Методы обучения для «Визуалов»</vt:lpstr>
      <vt:lpstr>Метод «М- таблица»</vt:lpstr>
      <vt:lpstr>Метод «Письмо с цветными кодами»</vt:lpstr>
      <vt:lpstr>Слайд 12</vt:lpstr>
      <vt:lpstr>Слайд 13</vt:lpstr>
      <vt:lpstr>Слайд 14</vt:lpstr>
      <vt:lpstr>Слайд 15</vt:lpstr>
      <vt:lpstr>Слайд 16</vt:lpstr>
      <vt:lpstr>Структура текста</vt:lpstr>
      <vt:lpstr>Литература: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71</cp:revision>
  <dcterms:created xsi:type="dcterms:W3CDTF">2015-12-21T04:12:50Z</dcterms:created>
  <dcterms:modified xsi:type="dcterms:W3CDTF">2016-01-13T17:09:24Z</dcterms:modified>
</cp:coreProperties>
</file>