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sldIdLst>
    <p:sldId id="259" r:id="rId2"/>
    <p:sldId id="289" r:id="rId3"/>
    <p:sldId id="291" r:id="rId4"/>
    <p:sldId id="295" r:id="rId5"/>
    <p:sldId id="260" r:id="rId6"/>
    <p:sldId id="296" r:id="rId7"/>
    <p:sldId id="297" r:id="rId8"/>
    <p:sldId id="290" r:id="rId9"/>
    <p:sldId id="298" r:id="rId10"/>
    <p:sldId id="292" r:id="rId11"/>
    <p:sldId id="293" r:id="rId12"/>
    <p:sldId id="261" r:id="rId13"/>
    <p:sldId id="294" r:id="rId14"/>
    <p:sldId id="299" r:id="rId15"/>
    <p:sldId id="277" r:id="rId16"/>
    <p:sldId id="300" r:id="rId17"/>
    <p:sldId id="278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00FF"/>
    <a:srgbClr val="A50021"/>
    <a:srgbClr val="006666"/>
    <a:srgbClr val="006600"/>
    <a:srgbClr val="333399"/>
    <a:srgbClr val="0033CC"/>
    <a:srgbClr val="990099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46" autoAdjust="0"/>
  </p:normalViewPr>
  <p:slideViewPr>
    <p:cSldViewPr>
      <p:cViewPr varScale="1">
        <p:scale>
          <a:sx n="62" d="100"/>
          <a:sy n="62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5B5259-00CC-465A-B333-C7280891E900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1FC8FF-620A-4D49-A21E-A624441AEC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329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0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A49DBA51-E9C5-4862-8B74-7B9AA478F3EA}" type="slidenum">
              <a:rPr lang="ru-RU" altLang="ru-RU"/>
              <a:pPr/>
              <a:t>16</a:t>
            </a:fld>
            <a:endParaRPr lang="ru-RU" altLang="ru-RU"/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3881208" y="8685103"/>
            <a:ext cx="2958071" cy="43989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b"/>
          <a:lstStyle/>
          <a:p>
            <a:pPr algn="r">
              <a:lnSpc>
                <a:spcPct val="93000"/>
              </a:lnSpc>
              <a:buSzPct val="10000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</a:pPr>
            <a:fld id="{0F73914F-698D-41DD-AB34-EAD249F87460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  <a:ea typeface="DejaVu Sans Condensed" charset="0"/>
                <a:cs typeface="DejaVu Sans Condensed" charset="0"/>
              </a:rPr>
              <a:pPr algn="r">
                <a:lnSpc>
                  <a:spcPct val="93000"/>
                </a:lnSpc>
                <a:buSzPct val="100000"/>
                <a:tabLst>
                  <a:tab pos="0" algn="l"/>
                  <a:tab pos="392477" algn="l"/>
                  <a:tab pos="786346" algn="l"/>
                  <a:tab pos="1180214" algn="l"/>
                  <a:tab pos="1574082" algn="l"/>
                  <a:tab pos="1967950" algn="l"/>
                  <a:tab pos="2361819" algn="l"/>
                  <a:tab pos="2755687" algn="l"/>
                  <a:tab pos="3149556" algn="l"/>
                  <a:tab pos="3543424" algn="l"/>
                  <a:tab pos="3937293" algn="l"/>
                  <a:tab pos="4331161" algn="l"/>
                  <a:tab pos="4725030" algn="l"/>
                  <a:tab pos="5118898" algn="l"/>
                  <a:tab pos="5512767" algn="l"/>
                  <a:tab pos="5906635" algn="l"/>
                  <a:tab pos="6300504" algn="l"/>
                  <a:tab pos="6694372" algn="l"/>
                  <a:tab pos="7088240" algn="l"/>
                  <a:tab pos="7482108" algn="l"/>
                  <a:tab pos="7875977" algn="l"/>
                </a:tabLst>
              </a:pPr>
              <a:t>16</a:t>
            </a:fld>
            <a:endParaRPr lang="ru-RU" altLang="ru-RU" sz="1200" dirty="0">
              <a:solidFill>
                <a:srgbClr val="000000"/>
              </a:solidFill>
              <a:latin typeface="Times New Roman" pitchFamily="16" charset="0"/>
              <a:ea typeface="DejaVu Sans Condensed" charset="0"/>
              <a:cs typeface="DejaVu Sans Condensed" charset="0"/>
            </a:endParaRPr>
          </a:p>
        </p:txBody>
      </p:sp>
      <p:sp>
        <p:nvSpPr>
          <p:cNvPr id="10244" name="Text Box 2"/>
          <p:cNvSpPr txBox="1">
            <a:spLocks noChangeArrowheads="1"/>
          </p:cNvSpPr>
          <p:nvPr/>
        </p:nvSpPr>
        <p:spPr bwMode="auto">
          <a:xfrm>
            <a:off x="3881208" y="8685103"/>
            <a:ext cx="2971031" cy="45210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b"/>
          <a:lstStyle/>
          <a:p>
            <a:pPr algn="r">
              <a:lnSpc>
                <a:spcPct val="93000"/>
              </a:lnSpc>
              <a:buSzPct val="10000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</a:pPr>
            <a:fld id="{872E1168-E319-4C56-B07E-ECA752C7C214}" type="slidenum">
              <a:rPr lang="ru-RU" altLang="ru-RU" sz="1200">
                <a:solidFill>
                  <a:srgbClr val="000000"/>
                </a:solidFill>
                <a:latin typeface="Times New Roman" pitchFamily="16" charset="0"/>
                <a:ea typeface="DejaVu Sans Condensed" charset="0"/>
                <a:cs typeface="DejaVu Sans Condensed" charset="0"/>
              </a:rPr>
              <a:pPr algn="r">
                <a:lnSpc>
                  <a:spcPct val="93000"/>
                </a:lnSpc>
                <a:buSzPct val="100000"/>
                <a:tabLst>
                  <a:tab pos="0" algn="l"/>
                  <a:tab pos="392477" algn="l"/>
                  <a:tab pos="786346" algn="l"/>
                  <a:tab pos="1180214" algn="l"/>
                  <a:tab pos="1574082" algn="l"/>
                  <a:tab pos="1967950" algn="l"/>
                  <a:tab pos="2361819" algn="l"/>
                  <a:tab pos="2755687" algn="l"/>
                  <a:tab pos="3149556" algn="l"/>
                  <a:tab pos="3543424" algn="l"/>
                  <a:tab pos="3937293" algn="l"/>
                  <a:tab pos="4331161" algn="l"/>
                  <a:tab pos="4725030" algn="l"/>
                  <a:tab pos="5118898" algn="l"/>
                  <a:tab pos="5512767" algn="l"/>
                  <a:tab pos="5906635" algn="l"/>
                  <a:tab pos="6300504" algn="l"/>
                  <a:tab pos="6694372" algn="l"/>
                  <a:tab pos="7088240" algn="l"/>
                  <a:tab pos="7482108" algn="l"/>
                  <a:tab pos="7875977" algn="l"/>
                </a:tabLst>
              </a:pPr>
              <a:t>16</a:t>
            </a:fld>
            <a:endParaRPr lang="ru-RU" altLang="ru-RU" sz="1200" dirty="0">
              <a:solidFill>
                <a:srgbClr val="000000"/>
              </a:solidFill>
              <a:latin typeface="Times New Roman" pitchFamily="16" charset="0"/>
              <a:ea typeface="DejaVu Sans Condensed" charset="0"/>
              <a:cs typeface="DejaVu Sans Condensed" charset="0"/>
            </a:endParaRPr>
          </a:p>
        </p:txBody>
      </p:sp>
      <p:sp>
        <p:nvSpPr>
          <p:cNvPr id="10245" name="Rectangle 3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0246" name="Rectangle 4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07950"/>
            <a:ext cx="9101138" cy="6750050"/>
            <a:chOff x="0" y="68"/>
            <a:chExt cx="5733" cy="425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68"/>
              <a:ext cx="6556" cy="4088"/>
              <a:chOff x="0" y="68"/>
              <a:chExt cx="6556" cy="4088"/>
            </a:xfrm>
          </p:grpSpPr>
          <p:grpSp>
            <p:nvGrpSpPr>
              <p:cNvPr id="37" name="Group 4"/>
              <p:cNvGrpSpPr>
                <a:grpSpLocks/>
              </p:cNvGrpSpPr>
              <p:nvPr userDrawn="1"/>
            </p:nvGrpSpPr>
            <p:grpSpPr bwMode="auto">
              <a:xfrm>
                <a:off x="0" y="144"/>
                <a:ext cx="6556" cy="4012"/>
                <a:chOff x="0" y="144"/>
                <a:chExt cx="6556" cy="4012"/>
              </a:xfrm>
            </p:grpSpPr>
            <p:sp>
              <p:nvSpPr>
                <p:cNvPr id="50" name="Line 5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95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1" name="Line 6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896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2" name="Line 7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141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3" name="Line 8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1918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4" name="Line 9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2438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5" name="Line 10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2939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6" name="Line 11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460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7" name="Line 12"/>
                <p:cNvSpPr>
                  <a:spLocks noChangeShapeType="1"/>
                </p:cNvSpPr>
                <p:nvPr/>
              </p:nvSpPr>
              <p:spPr bwMode="hidden">
                <a:xfrm rot="-5400000">
                  <a:off x="195" y="3961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58" name="Group 13"/>
                <p:cNvGrpSpPr>
                  <a:grpSpLocks/>
                </p:cNvGrpSpPr>
                <p:nvPr userDrawn="1"/>
              </p:nvGrpSpPr>
              <p:grpSpPr bwMode="auto">
                <a:xfrm>
                  <a:off x="483" y="144"/>
                  <a:ext cx="1801" cy="4012"/>
                  <a:chOff x="483" y="144"/>
                  <a:chExt cx="1801" cy="4012"/>
                </a:xfrm>
              </p:grpSpPr>
              <p:grpSp>
                <p:nvGrpSpPr>
                  <p:cNvPr id="207" name="Group 14"/>
                  <p:cNvGrpSpPr>
                    <a:grpSpLocks/>
                  </p:cNvGrpSpPr>
                  <p:nvPr userDrawn="1"/>
                </p:nvGrpSpPr>
                <p:grpSpPr bwMode="auto">
                  <a:xfrm>
                    <a:off x="483" y="144"/>
                    <a:ext cx="975" cy="947"/>
                    <a:chOff x="483" y="144"/>
                    <a:chExt cx="975" cy="947"/>
                  </a:xfrm>
                </p:grpSpPr>
                <p:sp>
                  <p:nvSpPr>
                    <p:cNvPr id="235" name="Line 1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83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6" name="Line 1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984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7" name="Line 1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984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8" name="Line 1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83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9" name="Line 1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34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40" name="Line 2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263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41" name="Line 2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263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42" name="Line 2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34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08" name="Group 23"/>
                  <p:cNvGrpSpPr>
                    <a:grpSpLocks/>
                  </p:cNvGrpSpPr>
                  <p:nvPr/>
                </p:nvGrpSpPr>
                <p:grpSpPr bwMode="auto">
                  <a:xfrm>
                    <a:off x="604" y="1166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227" name="Line 2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8" name="Line 2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9" name="Line 2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0" name="Line 2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1" name="Line 2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2" name="Line 2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3" name="Line 3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34" name="Line 3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09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604" y="2187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219" name="Line 3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0" name="Line 3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1" name="Line 3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2" name="Line 3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3" name="Line 3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4" name="Line 3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5" name="Line 3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26" name="Line 4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10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604" y="3209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211" name="Line 4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2" name="Line 4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3" name="Line 4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4" name="Line 4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5" name="Line 4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6" name="Line 4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7" name="Line 4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18" name="Line 4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  <p:grpSp>
              <p:nvGrpSpPr>
                <p:cNvPr id="59" name="Group 50"/>
                <p:cNvGrpSpPr>
                  <a:grpSpLocks/>
                </p:cNvGrpSpPr>
                <p:nvPr userDrawn="1"/>
              </p:nvGrpSpPr>
              <p:grpSpPr bwMode="auto">
                <a:xfrm>
                  <a:off x="1551" y="144"/>
                  <a:ext cx="1801" cy="4012"/>
                  <a:chOff x="1551" y="144"/>
                  <a:chExt cx="1801" cy="4012"/>
                </a:xfrm>
              </p:grpSpPr>
              <p:grpSp>
                <p:nvGrpSpPr>
                  <p:cNvPr id="171" name="Group 51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551" y="144"/>
                    <a:ext cx="975" cy="947"/>
                    <a:chOff x="1551" y="144"/>
                    <a:chExt cx="975" cy="947"/>
                  </a:xfrm>
                </p:grpSpPr>
                <p:sp>
                  <p:nvSpPr>
                    <p:cNvPr id="199" name="Line 5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551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0" name="Line 5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052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1" name="Line 5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052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2" name="Line 5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551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3" name="Line 5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802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4" name="Line 5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331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5" name="Line 5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331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206" name="Line 5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802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2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672" y="1166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91" name="Line 6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2" name="Line 6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3" name="Line 6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4" name="Line 6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5" name="Line 6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6" name="Line 6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7" name="Line 6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8" name="Line 6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3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1672" y="2187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83" name="Line 7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4" name="Line 7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5" name="Line 7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6" name="Line 7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7" name="Line 7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8" name="Line 7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9" name="Line 7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90" name="Line 7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74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1672" y="3209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75" name="Line 7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76" name="Line 8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77" name="Line 8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78" name="Line 8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79" name="Line 8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0" name="Line 8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1" name="Line 8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2" name="Line 8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  <p:grpSp>
              <p:nvGrpSpPr>
                <p:cNvPr id="60" name="Group 87"/>
                <p:cNvGrpSpPr>
                  <a:grpSpLocks/>
                </p:cNvGrpSpPr>
                <p:nvPr userDrawn="1"/>
              </p:nvGrpSpPr>
              <p:grpSpPr bwMode="auto">
                <a:xfrm>
                  <a:off x="2619" y="144"/>
                  <a:ext cx="1801" cy="4012"/>
                  <a:chOff x="2619" y="144"/>
                  <a:chExt cx="1801" cy="4012"/>
                </a:xfrm>
              </p:grpSpPr>
              <p:grpSp>
                <p:nvGrpSpPr>
                  <p:cNvPr id="135" name="Group 8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2619" y="144"/>
                    <a:ext cx="975" cy="947"/>
                    <a:chOff x="2619" y="144"/>
                    <a:chExt cx="975" cy="947"/>
                  </a:xfrm>
                </p:grpSpPr>
                <p:sp>
                  <p:nvSpPr>
                    <p:cNvPr id="163" name="Line 8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619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4" name="Line 9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120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5" name="Line 9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120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6" name="Line 9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619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7" name="Line 9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870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8" name="Line 9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399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9" name="Line 9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399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70" name="Line 9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2870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36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2740" y="1166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55" name="Line 9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6" name="Line 9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7" name="Line 10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8" name="Line 10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9" name="Line 10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0" name="Line 10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1" name="Line 10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2" name="Line 10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37" name="Group 106"/>
                  <p:cNvGrpSpPr>
                    <a:grpSpLocks/>
                  </p:cNvGrpSpPr>
                  <p:nvPr/>
                </p:nvGrpSpPr>
                <p:grpSpPr bwMode="auto">
                  <a:xfrm>
                    <a:off x="2740" y="2187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47" name="Line 10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8" name="Line 10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9" name="Line 10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0" name="Line 11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1" name="Line 11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2" name="Line 11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3" name="Line 11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54" name="Line 11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38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2740" y="3209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39" name="Line 11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0" name="Line 11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1" name="Line 11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2" name="Line 11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3" name="Line 12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4" name="Line 12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5" name="Line 12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46" name="Line 12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  <p:grpSp>
              <p:nvGrpSpPr>
                <p:cNvPr id="61" name="Group 124"/>
                <p:cNvGrpSpPr>
                  <a:grpSpLocks/>
                </p:cNvGrpSpPr>
                <p:nvPr userDrawn="1"/>
              </p:nvGrpSpPr>
              <p:grpSpPr bwMode="auto">
                <a:xfrm>
                  <a:off x="3687" y="144"/>
                  <a:ext cx="1801" cy="4012"/>
                  <a:chOff x="3687" y="144"/>
                  <a:chExt cx="1801" cy="4012"/>
                </a:xfrm>
              </p:grpSpPr>
              <p:grpSp>
                <p:nvGrpSpPr>
                  <p:cNvPr id="99" name="Group 125"/>
                  <p:cNvGrpSpPr>
                    <a:grpSpLocks/>
                  </p:cNvGrpSpPr>
                  <p:nvPr userDrawn="1"/>
                </p:nvGrpSpPr>
                <p:grpSpPr bwMode="auto">
                  <a:xfrm>
                    <a:off x="3687" y="144"/>
                    <a:ext cx="975" cy="947"/>
                    <a:chOff x="3687" y="144"/>
                    <a:chExt cx="975" cy="947"/>
                  </a:xfrm>
                </p:grpSpPr>
                <p:sp>
                  <p:nvSpPr>
                    <p:cNvPr id="127" name="Line 12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687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8" name="Line 12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188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9" name="Line 12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188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0" name="Line 129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3687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1" name="Line 13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938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2" name="Line 13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4467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3" name="Line 13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4467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4" name="Line 133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3938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00" name="Group 134"/>
                  <p:cNvGrpSpPr>
                    <a:grpSpLocks/>
                  </p:cNvGrpSpPr>
                  <p:nvPr/>
                </p:nvGrpSpPr>
                <p:grpSpPr bwMode="auto">
                  <a:xfrm>
                    <a:off x="3808" y="1166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19" name="Line 13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0" name="Line 13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1" name="Line 13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2" name="Line 138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3" name="Line 13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4" name="Line 14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5" name="Line 14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6" name="Line 142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01" name="Group 143"/>
                  <p:cNvGrpSpPr>
                    <a:grpSpLocks/>
                  </p:cNvGrpSpPr>
                  <p:nvPr/>
                </p:nvGrpSpPr>
                <p:grpSpPr bwMode="auto">
                  <a:xfrm>
                    <a:off x="3808" y="2187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11" name="Line 14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2" name="Line 14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3" name="Line 14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4" name="Line 147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5" name="Line 14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6" name="Line 14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7" name="Line 15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8" name="Line 151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02" name="Group 152"/>
                  <p:cNvGrpSpPr>
                    <a:grpSpLocks/>
                  </p:cNvGrpSpPr>
                  <p:nvPr/>
                </p:nvGrpSpPr>
                <p:grpSpPr bwMode="auto">
                  <a:xfrm>
                    <a:off x="3808" y="3209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103" name="Line 15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4" name="Line 15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5" name="Line 15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6" name="Line 15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7" name="Line 15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8" name="Line 15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9" name="Line 15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0" name="Line 16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  <p:grpSp>
              <p:nvGrpSpPr>
                <p:cNvPr id="62" name="Group 161"/>
                <p:cNvGrpSpPr>
                  <a:grpSpLocks/>
                </p:cNvGrpSpPr>
                <p:nvPr userDrawn="1"/>
              </p:nvGrpSpPr>
              <p:grpSpPr bwMode="auto">
                <a:xfrm>
                  <a:off x="4755" y="144"/>
                  <a:ext cx="1801" cy="4012"/>
                  <a:chOff x="4755" y="144"/>
                  <a:chExt cx="1801" cy="4012"/>
                </a:xfrm>
              </p:grpSpPr>
              <p:grpSp>
                <p:nvGrpSpPr>
                  <p:cNvPr id="63" name="Group 162"/>
                  <p:cNvGrpSpPr>
                    <a:grpSpLocks/>
                  </p:cNvGrpSpPr>
                  <p:nvPr userDrawn="1"/>
                </p:nvGrpSpPr>
                <p:grpSpPr bwMode="auto">
                  <a:xfrm>
                    <a:off x="4755" y="144"/>
                    <a:ext cx="975" cy="947"/>
                    <a:chOff x="4755" y="144"/>
                    <a:chExt cx="975" cy="947"/>
                  </a:xfrm>
                </p:grpSpPr>
                <p:sp>
                  <p:nvSpPr>
                    <p:cNvPr id="91" name="Line 16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755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2" name="Line 16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5256" y="144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3" name="Line 16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5256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4" name="Line 166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4755" y="64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5" name="Line 16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006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6" name="Line 16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535" y="395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7" name="Line 16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535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" name="Line 170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5006" y="896"/>
                      <a:ext cx="0" cy="390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4" name="Group 171"/>
                  <p:cNvGrpSpPr>
                    <a:grpSpLocks/>
                  </p:cNvGrpSpPr>
                  <p:nvPr/>
                </p:nvGrpSpPr>
                <p:grpSpPr bwMode="auto">
                  <a:xfrm>
                    <a:off x="4876" y="1166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83" name="Line 17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4" name="Line 17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5" name="Line 17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6" name="Line 175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7" name="Line 17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8" name="Line 17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9" name="Line 17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0" name="Line 179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5" name="Group 180"/>
                  <p:cNvGrpSpPr>
                    <a:grpSpLocks/>
                  </p:cNvGrpSpPr>
                  <p:nvPr/>
                </p:nvGrpSpPr>
                <p:grpSpPr bwMode="auto">
                  <a:xfrm>
                    <a:off x="4876" y="2187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75" name="Line 18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6" name="Line 18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7" name="Line 18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8" name="Line 184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9" name="Line 18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0" name="Line 18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1" name="Line 18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2" name="Line 188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66" name="Group 189"/>
                  <p:cNvGrpSpPr>
                    <a:grpSpLocks/>
                  </p:cNvGrpSpPr>
                  <p:nvPr/>
                </p:nvGrpSpPr>
                <p:grpSpPr bwMode="auto">
                  <a:xfrm>
                    <a:off x="4876" y="3209"/>
                    <a:ext cx="1680" cy="947"/>
                    <a:chOff x="288" y="528"/>
                    <a:chExt cx="1680" cy="1632"/>
                  </a:xfrm>
                </p:grpSpPr>
                <p:sp>
                  <p:nvSpPr>
                    <p:cNvPr id="67" name="Line 190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68" name="Line 191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528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69" name="Line 192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1152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0" name="Line 193"/>
                    <p:cNvSpPr>
                      <a:spLocks noChangeShapeType="1"/>
                    </p:cNvSpPr>
                    <p:nvPr/>
                  </p:nvSpPr>
                  <p:spPr bwMode="hidden">
                    <a:xfrm>
                      <a:off x="288" y="139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1" name="Line 194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2" name="Line 195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961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3" name="Line 196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1632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4" name="Line 197"/>
                    <p:cNvSpPr>
                      <a:spLocks noChangeShapeType="1"/>
                    </p:cNvSpPr>
                    <p:nvPr/>
                  </p:nvSpPr>
                  <p:spPr bwMode="hidden">
                    <a:xfrm rot="-5400000">
                      <a:off x="720" y="1824"/>
                      <a:ext cx="0" cy="672"/>
                    </a:xfrm>
                    <a:prstGeom prst="line">
                      <a:avLst/>
                    </a:prstGeom>
                    <a:noFill/>
                    <a:ln w="28575">
                      <a:pattFill prst="pct25">
                        <a:fgClr>
                          <a:schemeClr val="bg2"/>
                        </a:fgClr>
                        <a:bgClr>
                          <a:schemeClr val="bg1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38" name="Group 198"/>
              <p:cNvGrpSpPr>
                <a:grpSpLocks/>
              </p:cNvGrpSpPr>
              <p:nvPr userDrawn="1"/>
            </p:nvGrpSpPr>
            <p:grpSpPr bwMode="auto">
              <a:xfrm>
                <a:off x="3" y="68"/>
                <a:ext cx="5730" cy="0"/>
                <a:chOff x="3" y="68"/>
                <a:chExt cx="5730" cy="0"/>
              </a:xfrm>
            </p:grpSpPr>
            <p:sp>
              <p:nvSpPr>
                <p:cNvPr id="39" name="Line 199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98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0" name="Line 200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737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" name="Line 201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266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" name="Line 202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1805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3" name="Line 203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2334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" name="Line 204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2873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5" name="Line 205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3402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" name="Line 206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3941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7" name="Line 207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4470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8" name="Line 208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5009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" name="Line 209"/>
                <p:cNvSpPr>
                  <a:spLocks noChangeShapeType="1"/>
                </p:cNvSpPr>
                <p:nvPr userDrawn="1"/>
              </p:nvSpPr>
              <p:spPr bwMode="hidden">
                <a:xfrm rot="-5400000">
                  <a:off x="5538" y="-127"/>
                  <a:ext cx="0" cy="390"/>
                </a:xfrm>
                <a:prstGeom prst="line">
                  <a:avLst/>
                </a:prstGeom>
                <a:noFill/>
                <a:ln w="28575">
                  <a:pattFill prst="pct25">
                    <a:fgClr>
                      <a:schemeClr val="bg2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6" name="Group 210"/>
            <p:cNvGrpSpPr>
              <a:grpSpLocks/>
            </p:cNvGrpSpPr>
            <p:nvPr/>
          </p:nvGrpSpPr>
          <p:grpSpPr bwMode="auto">
            <a:xfrm>
              <a:off x="336" y="1200"/>
              <a:ext cx="5088" cy="1056"/>
              <a:chOff x="336" y="1200"/>
              <a:chExt cx="5088" cy="1056"/>
            </a:xfrm>
          </p:grpSpPr>
          <p:sp>
            <p:nvSpPr>
              <p:cNvPr id="32" name="Rectangle 211"/>
              <p:cNvSpPr>
                <a:spLocks noChangeArrowheads="1"/>
              </p:cNvSpPr>
              <p:nvPr userDrawn="1"/>
            </p:nvSpPr>
            <p:spPr bwMode="auto">
              <a:xfrm>
                <a:off x="2880" y="1200"/>
                <a:ext cx="2544" cy="528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Rectangle 212"/>
              <p:cNvSpPr>
                <a:spLocks noChangeArrowheads="1"/>
              </p:cNvSpPr>
              <p:nvPr userDrawn="1"/>
            </p:nvSpPr>
            <p:spPr bwMode="auto">
              <a:xfrm>
                <a:off x="2880" y="1728"/>
                <a:ext cx="2544" cy="528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Rectangle 213"/>
              <p:cNvSpPr>
                <a:spLocks noChangeArrowheads="1"/>
              </p:cNvSpPr>
              <p:nvPr userDrawn="1"/>
            </p:nvSpPr>
            <p:spPr bwMode="auto">
              <a:xfrm>
                <a:off x="336" y="1728"/>
                <a:ext cx="2544" cy="528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Rectangle 214"/>
              <p:cNvSpPr>
                <a:spLocks noChangeArrowheads="1"/>
              </p:cNvSpPr>
              <p:nvPr userDrawn="1"/>
            </p:nvSpPr>
            <p:spPr bwMode="auto">
              <a:xfrm>
                <a:off x="336" y="1200"/>
                <a:ext cx="2544" cy="52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Rectangle 215"/>
              <p:cNvSpPr>
                <a:spLocks noChangeArrowheads="1"/>
              </p:cNvSpPr>
              <p:nvPr userDrawn="1"/>
            </p:nvSpPr>
            <p:spPr bwMode="white">
              <a:xfrm>
                <a:off x="432" y="1296"/>
                <a:ext cx="4896" cy="86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216"/>
            <p:cNvGrpSpPr>
              <a:grpSpLocks/>
            </p:cNvGrpSpPr>
            <p:nvPr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8" name="Group 217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30" name="Rectangle 218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" name="Rectangle 219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9" name="Group 220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28" name="Rectangle 22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9" name="Rectangle 22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" name="Group 223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26" name="Rectangle 22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7" name="Rectangle 22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1" name="Group 226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24" name="Rectangle 22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5" name="Rectangle 22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2" name="Group 229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22" name="Rectangle 230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" name="Rectangle 231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3" name="Group 232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20" name="Rectangle 233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Rectangle 234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4" name="Group 235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18" name="Rectangle 23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Rectangle 23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5" name="Group 238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16" name="Rectangle 23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" name="Rectangle 24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pic>
        <p:nvPicPr>
          <p:cNvPr id="243" name="Picture 246" descr="posbul1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6113" y="3403600"/>
            <a:ext cx="24606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37" name="Rectangle 241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338" name="Rectangle 24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4" name="Rectangle 243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" name="Rectangle 24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6" name="Rectangle 24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56FAE-E628-4548-A857-5A8A8D489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FEB24-4D81-4808-AF0F-A944FF470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74139-6D3B-465F-90A7-A2C1F2170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A04F9-F719-4253-BEE9-CCE1CA7F80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9D701-8DB3-4782-95F4-15961AE39C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10B9C-8B9E-4F50-AD55-D2424C05E6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1C3D8-FE8F-4673-866D-78F3DEABA6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8AFA4-67F8-44C7-9F1B-4D81A3B4D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8D45F-097D-4530-846F-82C380296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30590-2AD6-4CC1-823C-EB01147231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55021-B2F0-4109-A095-FD739DA87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F1257-98FE-47AE-AB70-6945384C6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15900" y="76200"/>
            <a:ext cx="8686800" cy="6781800"/>
            <a:chOff x="136" y="48"/>
            <a:chExt cx="5472" cy="4272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136" y="48"/>
              <a:ext cx="5472" cy="212"/>
              <a:chOff x="136" y="48"/>
              <a:chExt cx="5472" cy="212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136" y="48"/>
                <a:ext cx="1056" cy="212"/>
                <a:chOff x="2544" y="2160"/>
                <a:chExt cx="1920" cy="384"/>
              </a:xfrm>
            </p:grpSpPr>
            <p:sp>
              <p:nvSpPr>
                <p:cNvPr id="3077" name="Rectangle 5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78" name="Rectangle 6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79" name="Rectangle 7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80" name="Rectangle 8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81" name="Rectangle 9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59" name="Group 10"/>
              <p:cNvGrpSpPr>
                <a:grpSpLocks/>
              </p:cNvGrpSpPr>
              <p:nvPr/>
            </p:nvGrpSpPr>
            <p:grpSpPr bwMode="auto">
              <a:xfrm>
                <a:off x="1240" y="48"/>
                <a:ext cx="1056" cy="212"/>
                <a:chOff x="2544" y="2160"/>
                <a:chExt cx="1920" cy="384"/>
              </a:xfrm>
            </p:grpSpPr>
            <p:sp>
              <p:nvSpPr>
                <p:cNvPr id="3083" name="Rectangle 11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84" name="Rectangle 12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85" name="Rectangle 13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86" name="Rectangle 14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87" name="Rectangle 15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60" name="Group 16"/>
              <p:cNvGrpSpPr>
                <a:grpSpLocks/>
              </p:cNvGrpSpPr>
              <p:nvPr/>
            </p:nvGrpSpPr>
            <p:grpSpPr bwMode="auto">
              <a:xfrm>
                <a:off x="2344" y="48"/>
                <a:ext cx="1056" cy="212"/>
                <a:chOff x="2544" y="2160"/>
                <a:chExt cx="1920" cy="384"/>
              </a:xfrm>
            </p:grpSpPr>
            <p:sp>
              <p:nvSpPr>
                <p:cNvPr id="3089" name="Rectangle 17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90" name="Rectangle 18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91" name="Rectangle 19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92" name="Rectangle 20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93" name="Rectangle 21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61" name="Group 22"/>
              <p:cNvGrpSpPr>
                <a:grpSpLocks/>
              </p:cNvGrpSpPr>
              <p:nvPr/>
            </p:nvGrpSpPr>
            <p:grpSpPr bwMode="auto">
              <a:xfrm>
                <a:off x="3448" y="48"/>
                <a:ext cx="1056" cy="212"/>
                <a:chOff x="2544" y="2160"/>
                <a:chExt cx="1920" cy="384"/>
              </a:xfrm>
            </p:grpSpPr>
            <p:sp>
              <p:nvSpPr>
                <p:cNvPr id="3095" name="Rectangle 23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96" name="Rectangle 24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97" name="Rectangle 25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98" name="Rectangle 26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099" name="Rectangle 27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62" name="Group 28"/>
              <p:cNvGrpSpPr>
                <a:grpSpLocks/>
              </p:cNvGrpSpPr>
              <p:nvPr/>
            </p:nvGrpSpPr>
            <p:grpSpPr bwMode="auto">
              <a:xfrm>
                <a:off x="4552" y="48"/>
                <a:ext cx="1056" cy="212"/>
                <a:chOff x="2544" y="2160"/>
                <a:chExt cx="1920" cy="384"/>
              </a:xfrm>
            </p:grpSpPr>
            <p:sp>
              <p:nvSpPr>
                <p:cNvPr id="3101" name="Rectangle 29"/>
                <p:cNvSpPr>
                  <a:spLocks noChangeArrowheads="1"/>
                </p:cNvSpPr>
                <p:nvPr/>
              </p:nvSpPr>
              <p:spPr bwMode="auto">
                <a:xfrm>
                  <a:off x="3504" y="2160"/>
                  <a:ext cx="960" cy="192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02" name="Rectangle 30"/>
                <p:cNvSpPr>
                  <a:spLocks noChangeArrowheads="1"/>
                </p:cNvSpPr>
                <p:nvPr/>
              </p:nvSpPr>
              <p:spPr bwMode="auto">
                <a:xfrm>
                  <a:off x="3504" y="2352"/>
                  <a:ext cx="960" cy="192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03" name="Rectangle 31"/>
                <p:cNvSpPr>
                  <a:spLocks noChangeArrowheads="1"/>
                </p:cNvSpPr>
                <p:nvPr/>
              </p:nvSpPr>
              <p:spPr bwMode="auto">
                <a:xfrm>
                  <a:off x="2544" y="2352"/>
                  <a:ext cx="960" cy="192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04" name="Rectangle 32"/>
                <p:cNvSpPr>
                  <a:spLocks noChangeArrowheads="1"/>
                </p:cNvSpPr>
                <p:nvPr/>
              </p:nvSpPr>
              <p:spPr bwMode="auto">
                <a:xfrm>
                  <a:off x="2544" y="2160"/>
                  <a:ext cx="960" cy="19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05" name="Rectangle 33"/>
                <p:cNvSpPr>
                  <a:spLocks noChangeArrowheads="1"/>
                </p:cNvSpPr>
                <p:nvPr/>
              </p:nvSpPr>
              <p:spPr bwMode="auto">
                <a:xfrm>
                  <a:off x="2640" y="2256"/>
                  <a:ext cx="1727" cy="192"/>
                </a:xfrm>
                <a:prstGeom prst="rect">
                  <a:avLst/>
                </a:prstGeom>
                <a:solidFill>
                  <a:schemeClr val="bg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1033" name="Group 34"/>
            <p:cNvGrpSpPr>
              <a:grpSpLocks/>
            </p:cNvGrpSpPr>
            <p:nvPr userDrawn="1"/>
          </p:nvGrpSpPr>
          <p:grpSpPr bwMode="auto">
            <a:xfrm>
              <a:off x="192" y="4273"/>
              <a:ext cx="5328" cy="47"/>
              <a:chOff x="192" y="3840"/>
              <a:chExt cx="5328" cy="47"/>
            </a:xfrm>
          </p:grpSpPr>
          <p:grpSp>
            <p:nvGrpSpPr>
              <p:cNvPr id="1034" name="Group 35"/>
              <p:cNvGrpSpPr>
                <a:grpSpLocks/>
              </p:cNvGrpSpPr>
              <p:nvPr userDrawn="1"/>
            </p:nvGrpSpPr>
            <p:grpSpPr bwMode="auto">
              <a:xfrm>
                <a:off x="192" y="3840"/>
                <a:ext cx="624" cy="47"/>
                <a:chOff x="624" y="3706"/>
                <a:chExt cx="1056" cy="106"/>
              </a:xfrm>
            </p:grpSpPr>
            <p:sp>
              <p:nvSpPr>
                <p:cNvPr id="3108" name="Rectangle 36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09" name="Rectangle 37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35" name="Group 38"/>
              <p:cNvGrpSpPr>
                <a:grpSpLocks/>
              </p:cNvGrpSpPr>
              <p:nvPr userDrawn="1"/>
            </p:nvGrpSpPr>
            <p:grpSpPr bwMode="auto">
              <a:xfrm>
                <a:off x="864" y="3840"/>
                <a:ext cx="624" cy="47"/>
                <a:chOff x="624" y="3600"/>
                <a:chExt cx="1056" cy="106"/>
              </a:xfrm>
            </p:grpSpPr>
            <p:sp>
              <p:nvSpPr>
                <p:cNvPr id="3111" name="Rectangle 39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12" name="Rectangle 40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36" name="Group 41"/>
              <p:cNvGrpSpPr>
                <a:grpSpLocks/>
              </p:cNvGrpSpPr>
              <p:nvPr userDrawn="1"/>
            </p:nvGrpSpPr>
            <p:grpSpPr bwMode="auto">
              <a:xfrm>
                <a:off x="1536" y="3840"/>
                <a:ext cx="624" cy="47"/>
                <a:chOff x="624" y="3706"/>
                <a:chExt cx="1056" cy="106"/>
              </a:xfrm>
            </p:grpSpPr>
            <p:sp>
              <p:nvSpPr>
                <p:cNvPr id="3114" name="Rectangle 42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15" name="Rectangle 43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37" name="Group 44"/>
              <p:cNvGrpSpPr>
                <a:grpSpLocks/>
              </p:cNvGrpSpPr>
              <p:nvPr userDrawn="1"/>
            </p:nvGrpSpPr>
            <p:grpSpPr bwMode="auto">
              <a:xfrm>
                <a:off x="2208" y="3840"/>
                <a:ext cx="624" cy="47"/>
                <a:chOff x="624" y="3600"/>
                <a:chExt cx="1056" cy="106"/>
              </a:xfrm>
            </p:grpSpPr>
            <p:sp>
              <p:nvSpPr>
                <p:cNvPr id="3117" name="Rectangle 45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18" name="Rectangle 46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38" name="Group 47"/>
              <p:cNvGrpSpPr>
                <a:grpSpLocks/>
              </p:cNvGrpSpPr>
              <p:nvPr userDrawn="1"/>
            </p:nvGrpSpPr>
            <p:grpSpPr bwMode="auto">
              <a:xfrm>
                <a:off x="2880" y="3840"/>
                <a:ext cx="624" cy="47"/>
                <a:chOff x="624" y="3706"/>
                <a:chExt cx="1056" cy="106"/>
              </a:xfrm>
            </p:grpSpPr>
            <p:sp>
              <p:nvSpPr>
                <p:cNvPr id="3120" name="Rectangle 48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21" name="Rectangle 49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39" name="Group 50"/>
              <p:cNvGrpSpPr>
                <a:grpSpLocks/>
              </p:cNvGrpSpPr>
              <p:nvPr userDrawn="1"/>
            </p:nvGrpSpPr>
            <p:grpSpPr bwMode="auto">
              <a:xfrm>
                <a:off x="3552" y="3840"/>
                <a:ext cx="624" cy="47"/>
                <a:chOff x="624" y="3600"/>
                <a:chExt cx="1056" cy="106"/>
              </a:xfrm>
            </p:grpSpPr>
            <p:sp>
              <p:nvSpPr>
                <p:cNvPr id="3123" name="Rectangle 51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24" name="Rectangle 52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40" name="Group 53"/>
              <p:cNvGrpSpPr>
                <a:grpSpLocks/>
              </p:cNvGrpSpPr>
              <p:nvPr userDrawn="1"/>
            </p:nvGrpSpPr>
            <p:grpSpPr bwMode="auto">
              <a:xfrm>
                <a:off x="4224" y="3840"/>
                <a:ext cx="624" cy="47"/>
                <a:chOff x="624" y="3706"/>
                <a:chExt cx="1056" cy="106"/>
              </a:xfrm>
            </p:grpSpPr>
            <p:sp>
              <p:nvSpPr>
                <p:cNvPr id="3126" name="Rectangle 54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706"/>
                  <a:ext cx="528" cy="106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27" name="Rectangle 55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706"/>
                  <a:ext cx="528" cy="10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041" name="Group 56"/>
              <p:cNvGrpSpPr>
                <a:grpSpLocks/>
              </p:cNvGrpSpPr>
              <p:nvPr userDrawn="1"/>
            </p:nvGrpSpPr>
            <p:grpSpPr bwMode="auto">
              <a:xfrm>
                <a:off x="4896" y="3840"/>
                <a:ext cx="624" cy="47"/>
                <a:chOff x="624" y="3600"/>
                <a:chExt cx="1056" cy="106"/>
              </a:xfrm>
            </p:grpSpPr>
            <p:sp>
              <p:nvSpPr>
                <p:cNvPr id="3129" name="Rectangle 57"/>
                <p:cNvSpPr>
                  <a:spLocks noChangeArrowheads="1"/>
                </p:cNvSpPr>
                <p:nvPr userDrawn="1"/>
              </p:nvSpPr>
              <p:spPr bwMode="ltGray">
                <a:xfrm>
                  <a:off x="1152" y="3600"/>
                  <a:ext cx="528" cy="106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30" name="Rectangle 58"/>
                <p:cNvSpPr>
                  <a:spLocks noChangeArrowheads="1"/>
                </p:cNvSpPr>
                <p:nvPr userDrawn="1"/>
              </p:nvSpPr>
              <p:spPr bwMode="ltGray">
                <a:xfrm>
                  <a:off x="624" y="3600"/>
                  <a:ext cx="528" cy="106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1027" name="Rectangle 5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6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133" name="Rectangle 6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34" name="Rectangle 6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35" name="Rectangle 6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latin typeface="Arial Narrow" pitchFamily="34" charset="0"/>
              </a:defRPr>
            </a:lvl1pPr>
          </a:lstStyle>
          <a:p>
            <a:pPr>
              <a:defRPr/>
            </a:pPr>
            <a:fld id="{6709C8C7-BA63-48CD-A2B5-F35D85307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2.e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57158" y="428625"/>
            <a:ext cx="8572560" cy="6643713"/>
          </a:xfrm>
        </p:spPr>
        <p:txBody>
          <a:bodyPr/>
          <a:lstStyle/>
          <a:p>
            <a:pPr eaLnBrk="1" hangingPunct="1">
              <a:defRPr/>
            </a:pPr>
            <a:r>
              <a:rPr lang="ru-RU" sz="16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b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«ШКОЛА – ИНТЕРНАТ СРЕДНЕГО (ПОЛНОГО) ОБЩЕГО ОБРАЗОВАНИЯ</a:t>
            </a:r>
            <a:b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КЕПЕРВЕЕМ»</a:t>
            </a:r>
            <a:r>
              <a:rPr lang="ru-RU" sz="16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Формирование предпосылок активной гражданской позиции у дошкольников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ноябрь 2015г  </a:t>
            </a: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endParaRPr lang="ru-RU" sz="2800" dirty="0" smtClean="0">
              <a:solidFill>
                <a:srgbClr val="002060"/>
              </a:solidFill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279525" y="6100763"/>
            <a:ext cx="5445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333399"/>
                </a:solidFill>
              </a:rPr>
              <a:t>    </a:t>
            </a:r>
            <a:endParaRPr lang="ru-RU" sz="2800">
              <a:solidFill>
                <a:srgbClr val="333399"/>
              </a:solidFill>
              <a:latin typeface="Garamond" pitchFamily="18" charset="0"/>
            </a:endParaRPr>
          </a:p>
        </p:txBody>
      </p:sp>
      <p:pic>
        <p:nvPicPr>
          <p:cNvPr id="1027" name="Picture 3" descr="C:\Users\Детский сад\Desktop\ФОТО КЕРЕК\02.12.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428868"/>
            <a:ext cx="5457844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285720" y="857232"/>
            <a:ext cx="4210080" cy="5238768"/>
          </a:xfrm>
        </p:spPr>
        <p:txBody>
          <a:bodyPr/>
          <a:lstStyle/>
          <a:p>
            <a:endParaRPr lang="ru-RU" sz="2000" dirty="0" smtClean="0"/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продуктивной деятельности детей, воспитанию морально-нравственных качеств, способствует разработанная система мероприятий.</a:t>
            </a:r>
          </a:p>
          <a:p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Совместно с детьми осуществляются экологические проекты, проводятся природоохранные акции.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Габов\Desktop\ФОТО КЕРЕК\DSCN17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527240"/>
            <a:ext cx="3857652" cy="251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5786446" cy="1466872"/>
          </a:xfrm>
        </p:spPr>
        <p:txBody>
          <a:bodyPr/>
          <a:lstStyle/>
          <a:p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«Северная цветочная фантазия»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G:\В СЕ ДОКУМЕНТЫ НА КОНКУРС ВОСПИТАТЕЛЯ\фото\ФОТО ДЛЯ САЙТА МАРТ 4 апреля\фото спортзал и посадка цветов\DSC056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71612"/>
            <a:ext cx="3043794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G:\В СЕ ДОКУМЕНТЫ НА КОНКУРС ВОСПИТАТЕЛЯ\фото\ФОТО  3\ЦВЕТЫ  детский сад\DSC039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785794"/>
            <a:ext cx="3101077" cy="2071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Детский сад\Desktop\ФОТО и новости\ФОТО д сад 2013 год лето и сентябрь\фото детский сад 2013г\лето 6.08.13\DSCN00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857752" y="3286124"/>
            <a:ext cx="3810000" cy="2804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9" descr="DSC03873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42910" y="3929066"/>
            <a:ext cx="3381372" cy="2536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8"/>
          <p:cNvSpPr>
            <a:spLocks noGrp="1"/>
          </p:cNvSpPr>
          <p:nvPr>
            <p:ph type="title"/>
          </p:nvPr>
        </p:nvSpPr>
        <p:spPr>
          <a:xfrm>
            <a:off x="285720" y="214290"/>
            <a:ext cx="4000528" cy="857256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«Птичья столовая»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5984875"/>
            <a:ext cx="9144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solidFill>
                  <a:srgbClr val="333399"/>
                </a:solidFill>
                <a:latin typeface="Garamond" pitchFamily="18" charset="0"/>
              </a:rPr>
              <a:t>.</a:t>
            </a:r>
          </a:p>
        </p:txBody>
      </p:sp>
      <p:pic>
        <p:nvPicPr>
          <p:cNvPr id="5124" name="Picture 6" descr="C:\Users\Детский сад\Desktop\ФОТО и новости\НОВОСТИ детского сада\сайт д сад\Фото д сад\Фото Владик детский сад\DSCN02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2408" y="928670"/>
            <a:ext cx="3714749" cy="2786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G:\В СЕ ДОКУМЕНТЫ НА КОНКУРС ВОСПИТАТЕЛЯ\фото\Сайт  новости детский сад 18-20.03.13г\акция птичья столовая продолжаетс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88840"/>
            <a:ext cx="3810000" cy="2858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Детский сад\Desktop\ФОТО и новости\НОВОСТИ детского сада\сайт д сад\новости детского сада 21.10-24.10.13\Акция 21.10.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00504"/>
            <a:ext cx="3524248" cy="2643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85800" y="214290"/>
            <a:ext cx="7772400" cy="114300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 - лаборатория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Детский сад\Desktop\ФОТО и новости\НОВОСТИ детского сада\ДЕТСКИЙ САД САЙТ 28.10-31.10\29.10.13 (2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2071678"/>
            <a:ext cx="3810000" cy="2858539"/>
          </a:xfrm>
          <a:prstGeom prst="rect">
            <a:avLst/>
          </a:prstGeom>
          <a:noFill/>
        </p:spPr>
      </p:pic>
      <p:pic>
        <p:nvPicPr>
          <p:cNvPr id="6" name="Picture 2" descr="C:\Users\Детский сад\Desktop\ФОТО и новости\НОВОСТИ детского сада\ДЕТСКИЙ САД САЙТ 28.10-31.10\29.10.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3438" y="1428736"/>
            <a:ext cx="3782111" cy="1928826"/>
          </a:xfrm>
          <a:prstGeom prst="rect">
            <a:avLst/>
          </a:prstGeom>
          <a:noFill/>
        </p:spPr>
      </p:pic>
      <p:pic>
        <p:nvPicPr>
          <p:cNvPr id="1028" name="Picture 4" descr="C:\Users\Детский сад\Desktop\ФОТО и новости\ФОТО\ФОТО дорожка здоровья\DSCN06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643314"/>
            <a:ext cx="3571900" cy="267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0000CC"/>
                </a:solidFill>
              </a:rPr>
              <a:t>РАБОТА С РОДИТЕЛЯМИ</a:t>
            </a:r>
            <a:endParaRPr lang="ru-RU" sz="2400" b="1" dirty="0">
              <a:solidFill>
                <a:srgbClr val="0000CC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892675"/>
            <a:ext cx="2428875" cy="1965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" name="Скругленная прямоугольная выноска 8"/>
          <p:cNvSpPr/>
          <p:nvPr/>
        </p:nvSpPr>
        <p:spPr bwMode="auto">
          <a:xfrm>
            <a:off x="5072066" y="1428736"/>
            <a:ext cx="4071934" cy="2428892"/>
          </a:xfrm>
          <a:prstGeom prst="wedgeRoundRect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/>
              <a:t>Просветительская работа для</a:t>
            </a:r>
          </a:p>
          <a:p>
            <a:r>
              <a:rPr lang="ru-RU" sz="2000" b="1" dirty="0" smtClean="0"/>
              <a:t> родителей:</a:t>
            </a:r>
          </a:p>
          <a:p>
            <a:r>
              <a:rPr lang="ru-RU" sz="2000" dirty="0" smtClean="0"/>
              <a:t>•Практикум «Мир знакомого и </a:t>
            </a:r>
          </a:p>
          <a:p>
            <a:r>
              <a:rPr lang="ru-RU" sz="2000" dirty="0" smtClean="0"/>
              <a:t>непознанного»</a:t>
            </a:r>
          </a:p>
          <a:p>
            <a:r>
              <a:rPr lang="ru-RU" sz="2000" dirty="0" smtClean="0"/>
              <a:t>•Консультации, рекомендации</a:t>
            </a:r>
          </a:p>
          <a:p>
            <a:r>
              <a:rPr lang="ru-RU" sz="2000" dirty="0" smtClean="0"/>
              <a:t>•Семинары, мастер-класс</a:t>
            </a:r>
            <a:r>
              <a:rPr lang="ru-RU" sz="1500" dirty="0" smtClean="0"/>
              <a:t>ы </a:t>
            </a:r>
            <a:endParaRPr lang="ru-RU" sz="1500" dirty="0"/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0" y="1428736"/>
            <a:ext cx="3571868" cy="3214710"/>
          </a:xfrm>
          <a:prstGeom prst="wedgeRoundRectCallout">
            <a:avLst>
              <a:gd name="adj1" fmla="val -18395"/>
              <a:gd name="adj2" fmla="val 61552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/>
              <a:t>Совместная деятельность </a:t>
            </a:r>
          </a:p>
          <a:p>
            <a:r>
              <a:rPr lang="ru-RU" sz="2000" b="1" dirty="0" smtClean="0"/>
              <a:t>родителей и детей:</a:t>
            </a:r>
          </a:p>
          <a:p>
            <a:r>
              <a:rPr lang="ru-RU" sz="2000" dirty="0" smtClean="0"/>
              <a:t>•Посещение </a:t>
            </a:r>
          </a:p>
          <a:p>
            <a:r>
              <a:rPr lang="ru-RU" sz="2000" dirty="0" smtClean="0"/>
              <a:t>краеведческого </a:t>
            </a:r>
          </a:p>
          <a:p>
            <a:r>
              <a:rPr lang="ru-RU" sz="2000" dirty="0" smtClean="0"/>
              <a:t>музея, выставок.</a:t>
            </a:r>
          </a:p>
          <a:p>
            <a:r>
              <a:rPr lang="ru-RU" sz="2000" dirty="0" smtClean="0"/>
              <a:t>•Совместные </a:t>
            </a:r>
          </a:p>
          <a:p>
            <a:r>
              <a:rPr lang="ru-RU" sz="2000" dirty="0" smtClean="0"/>
              <a:t>прогулки в парк.</a:t>
            </a:r>
          </a:p>
          <a:p>
            <a:r>
              <a:rPr lang="ru-RU" sz="2000" dirty="0" smtClean="0"/>
              <a:t>•Чтение познавательной </a:t>
            </a:r>
          </a:p>
          <a:p>
            <a:r>
              <a:rPr lang="ru-RU" sz="2000" dirty="0" smtClean="0"/>
              <a:t>литературы</a:t>
            </a:r>
            <a:endParaRPr lang="ru-RU" sz="2000" dirty="0"/>
          </a:p>
        </p:txBody>
      </p:sp>
      <p:sp>
        <p:nvSpPr>
          <p:cNvPr id="11" name="Скругленная прямоугольная выноска 10"/>
          <p:cNvSpPr/>
          <p:nvPr/>
        </p:nvSpPr>
        <p:spPr bwMode="auto">
          <a:xfrm>
            <a:off x="3428992" y="4214818"/>
            <a:ext cx="2928958" cy="2000264"/>
          </a:xfrm>
          <a:prstGeom prst="wedgeRoundRect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Совместное творчество:</a:t>
            </a:r>
          </a:p>
          <a:p>
            <a:r>
              <a:rPr lang="ru-RU" sz="2000" dirty="0" smtClean="0"/>
              <a:t>Изготовление альбомов, </a:t>
            </a:r>
          </a:p>
          <a:p>
            <a:r>
              <a:rPr lang="ru-RU" sz="2000" dirty="0" smtClean="0"/>
              <a:t>буклетов, альманахов, </a:t>
            </a:r>
          </a:p>
          <a:p>
            <a:r>
              <a:rPr lang="ru-RU" sz="2000" dirty="0" smtClean="0"/>
              <a:t>макетов, поделок </a:t>
            </a:r>
            <a:endParaRPr lang="ru-RU" sz="2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685800" y="285728"/>
            <a:ext cx="7458100" cy="64294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Экологические сказки</a:t>
            </a:r>
          </a:p>
        </p:txBody>
      </p:sp>
      <p:pic>
        <p:nvPicPr>
          <p:cNvPr id="7" name="Picture 2" descr="G:\фото 2013год лето сентябрь\DSCN00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10" y="1000108"/>
            <a:ext cx="3522994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Детский сад\Desktop\ФОТО и новости\ФОТО д сад 2013 год лето и сентябрь\ФОТО детей август 2013г\DSCN01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000108"/>
            <a:ext cx="3524248" cy="2643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Детский сад\Desktop\ФОТО и новости\ФОТО д сад 2013 год лето и сентябрь\фото детский сад 2013г\DSCN00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4000504"/>
            <a:ext cx="3357586" cy="2451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702721" y="1175164"/>
            <a:ext cx="7970400" cy="37314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2005920" y="783443"/>
            <a:ext cx="5338080" cy="139262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639" tIns="40820" rIns="81639" bIns="40820"/>
          <a:lstStyle/>
          <a:p>
            <a:pPr algn="ctr"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altLang="ru-RU" sz="2500" b="1" dirty="0">
                <a:solidFill>
                  <a:srgbClr val="000080"/>
                </a:solidFill>
                <a:latin typeface="Times New Roman" pitchFamily="16" charset="0"/>
              </a:rPr>
              <a:t>Опрос родителей </a:t>
            </a:r>
            <a:r>
              <a:rPr lang="ru-RU" altLang="ru-RU" sz="2500" b="1" dirty="0" smtClean="0">
                <a:solidFill>
                  <a:srgbClr val="000080"/>
                </a:solidFill>
                <a:latin typeface="Times New Roman" pitchFamily="16" charset="0"/>
              </a:rPr>
              <a:t>:</a:t>
            </a:r>
            <a:endParaRPr lang="ru-RU" altLang="ru-RU" sz="2500" b="1" dirty="0">
              <a:solidFill>
                <a:srgbClr val="000080"/>
              </a:solidFill>
              <a:latin typeface="Times New Roman" pitchFamily="16" charset="0"/>
            </a:endParaRPr>
          </a:p>
          <a:p>
            <a:pPr algn="ctr"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endParaRPr lang="ru-RU" altLang="ru-RU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altLang="ru-RU" sz="2500" b="1" i="1" dirty="0">
                <a:solidFill>
                  <a:srgbClr val="0000FF"/>
                </a:solidFill>
                <a:latin typeface="Times New Roman" pitchFamily="16" charset="0"/>
              </a:rPr>
              <a:t>Нужно ли уделять больше времени </a:t>
            </a:r>
          </a:p>
          <a:p>
            <a:pPr algn="ctr"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altLang="ru-RU" sz="2500" b="1" i="1" dirty="0" smtClean="0">
                <a:solidFill>
                  <a:srgbClr val="0000FF"/>
                </a:solidFill>
                <a:latin typeface="Times New Roman" pitchFamily="16" charset="0"/>
              </a:rPr>
              <a:t>гражданскому </a:t>
            </a:r>
            <a:r>
              <a:rPr lang="ru-RU" altLang="ru-RU" sz="2500" b="1" i="1" dirty="0">
                <a:solidFill>
                  <a:srgbClr val="0000FF"/>
                </a:solidFill>
                <a:latin typeface="Times New Roman" pitchFamily="16" charset="0"/>
              </a:rPr>
              <a:t>воспитанию?</a:t>
            </a:r>
          </a:p>
        </p:txBody>
      </p:sp>
      <p:graphicFrame>
        <p:nvGraphicFramePr>
          <p:cNvPr id="9220" name="Object 3"/>
          <p:cNvGraphicFramePr>
            <a:graphicFrameLocks noChangeAspect="1"/>
          </p:cNvGraphicFramePr>
          <p:nvPr/>
        </p:nvGraphicFramePr>
        <p:xfrm>
          <a:off x="1153440" y="2736288"/>
          <a:ext cx="5834880" cy="2946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r:id="rId4" imgW="3933360" imgH="1990440" progId="">
                  <p:embed/>
                </p:oleObj>
              </mc:Choice>
              <mc:Fallback>
                <p:oleObj r:id="rId4" imgW="3933360" imgH="19904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3440" y="2736288"/>
                        <a:ext cx="5834880" cy="29465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1764000" y="4441427"/>
            <a:ext cx="708480" cy="338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639" tIns="40820" rIns="81639" bIns="40820"/>
          <a:lstStyle/>
          <a:p>
            <a:pPr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altLang="ru-RU" sz="1800" b="1" dirty="0">
                <a:solidFill>
                  <a:srgbClr val="000000"/>
                </a:solidFill>
              </a:rPr>
              <a:t>85%-</a:t>
            </a:r>
          </a:p>
        </p:txBody>
      </p:sp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5224321" y="2939349"/>
            <a:ext cx="637920" cy="33843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639" tIns="40820" rIns="81639" bIns="40820"/>
          <a:lstStyle/>
          <a:p>
            <a:pPr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altLang="ru-RU" sz="1800" b="1" dirty="0">
                <a:solidFill>
                  <a:srgbClr val="000000"/>
                </a:solidFill>
              </a:rPr>
              <a:t>- 9%</a:t>
            </a:r>
          </a:p>
        </p:txBody>
      </p:sp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5878081" y="4049706"/>
            <a:ext cx="637920" cy="338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639" tIns="40820" rIns="81639" bIns="40820"/>
          <a:lstStyle/>
          <a:p>
            <a:pPr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altLang="ru-RU" sz="1800" b="1" dirty="0">
                <a:solidFill>
                  <a:srgbClr val="000000"/>
                </a:solidFill>
              </a:rPr>
              <a:t>- 6%</a:t>
            </a:r>
          </a:p>
        </p:txBody>
      </p:sp>
      <p:sp>
        <p:nvSpPr>
          <p:cNvPr id="9224" name="Rectangle 7"/>
          <p:cNvSpPr>
            <a:spLocks noChangeArrowheads="1"/>
          </p:cNvSpPr>
          <p:nvPr/>
        </p:nvSpPr>
        <p:spPr bwMode="auto">
          <a:xfrm>
            <a:off x="6269760" y="5037649"/>
            <a:ext cx="391680" cy="188660"/>
          </a:xfrm>
          <a:prstGeom prst="rect">
            <a:avLst/>
          </a:prstGeom>
          <a:solidFill>
            <a:srgbClr val="000080"/>
          </a:solidFill>
          <a:ln w="936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  <p:sp>
        <p:nvSpPr>
          <p:cNvPr id="9225" name="Rectangle 8"/>
          <p:cNvSpPr>
            <a:spLocks noChangeArrowheads="1"/>
          </p:cNvSpPr>
          <p:nvPr/>
        </p:nvSpPr>
        <p:spPr bwMode="auto">
          <a:xfrm>
            <a:off x="6269760" y="5679956"/>
            <a:ext cx="391680" cy="195861"/>
          </a:xfrm>
          <a:prstGeom prst="rect">
            <a:avLst/>
          </a:prstGeom>
          <a:solidFill>
            <a:srgbClr val="DC2300"/>
          </a:solidFill>
          <a:ln w="936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  <p:sp>
        <p:nvSpPr>
          <p:cNvPr id="9226" name="Rectangle 9"/>
          <p:cNvSpPr>
            <a:spLocks noChangeArrowheads="1"/>
          </p:cNvSpPr>
          <p:nvPr/>
        </p:nvSpPr>
        <p:spPr bwMode="auto">
          <a:xfrm>
            <a:off x="6269760" y="6270418"/>
            <a:ext cx="391680" cy="195861"/>
          </a:xfrm>
          <a:prstGeom prst="rect">
            <a:avLst/>
          </a:prstGeom>
          <a:solidFill>
            <a:srgbClr val="FFFF00"/>
          </a:solidFill>
          <a:ln w="9360">
            <a:solidFill>
              <a:srgbClr val="808080"/>
            </a:solidFill>
            <a:round/>
            <a:headEnd/>
            <a:tailEnd/>
          </a:ln>
          <a:effectLst/>
        </p:spPr>
        <p:txBody>
          <a:bodyPr wrap="none" lIns="82945" tIns="41473" rIns="82945" bIns="41473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  <p:sp>
        <p:nvSpPr>
          <p:cNvPr id="9227" name="Text Box 10"/>
          <p:cNvSpPr txBox="1">
            <a:spLocks noChangeArrowheads="1"/>
          </p:cNvSpPr>
          <p:nvPr/>
        </p:nvSpPr>
        <p:spPr bwMode="auto">
          <a:xfrm>
            <a:off x="6726241" y="4906596"/>
            <a:ext cx="1861920" cy="162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639" tIns="40820" rIns="81639" bIns="40820"/>
          <a:lstStyle/>
          <a:p>
            <a:pPr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altLang="ru-RU" sz="2200" b="1" dirty="0">
                <a:solidFill>
                  <a:srgbClr val="0000FF"/>
                </a:solidFill>
                <a:latin typeface="Times New Roman" pitchFamily="16" charset="0"/>
              </a:rPr>
              <a:t>- нужно</a:t>
            </a:r>
          </a:p>
          <a:p>
            <a:pPr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endParaRPr lang="ru-RU" altLang="ru-RU" sz="2200" b="1" dirty="0">
              <a:solidFill>
                <a:srgbClr val="0000FF"/>
              </a:solidFill>
              <a:latin typeface="Times New Roman" pitchFamily="16" charset="0"/>
            </a:endParaRPr>
          </a:p>
          <a:p>
            <a:pPr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altLang="ru-RU" sz="2200" b="1" dirty="0">
                <a:solidFill>
                  <a:srgbClr val="0000FF"/>
                </a:solidFill>
                <a:latin typeface="Times New Roman" pitchFamily="16" charset="0"/>
              </a:rPr>
              <a:t>-не нужно</a:t>
            </a:r>
          </a:p>
          <a:p>
            <a:pPr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endParaRPr lang="ru-RU" altLang="ru-RU" sz="2200" b="1" dirty="0">
              <a:solidFill>
                <a:srgbClr val="0000FF"/>
              </a:solidFill>
              <a:latin typeface="Times New Roman" pitchFamily="16" charset="0"/>
            </a:endParaRPr>
          </a:p>
          <a:p>
            <a:pPr>
              <a:lnSpc>
                <a:spcPct val="93000"/>
              </a:lnSpc>
              <a:buSzPct val="100000"/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ru-RU" altLang="ru-RU" sz="2200" b="1" dirty="0">
                <a:solidFill>
                  <a:srgbClr val="0000FF"/>
                </a:solidFill>
                <a:latin typeface="Times New Roman" pitchFamily="16" charset="0"/>
              </a:rPr>
              <a:t>-затрудняюсь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0" y="609600"/>
            <a:ext cx="8858280" cy="512365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 !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747698"/>
          </a:xfrm>
        </p:spPr>
        <p:txBody>
          <a:bodyPr/>
          <a:lstStyle/>
          <a:p>
            <a:r>
              <a:rPr lang="ru-RU" sz="36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Гражданское воспитание</a:t>
            </a:r>
            <a:endParaRPr lang="ru-RU" sz="3600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285860"/>
            <a:ext cx="4352956" cy="4810140"/>
          </a:xfrm>
        </p:spPr>
        <p:txBody>
          <a:bodyPr/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активность, самостоятельность, способность принимать решения, ответственность, инициативность и др……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 ребёнка активной гражданской позиции, приобщение его к сознательному, ответственному участию в общественной жизни страны и преобразованию социальной действительности на благо своего народа и Родины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7" descr="G:\В СЕ ДОКУМЕНТЫ НА КОНКУРС ВОСПИТАТЕЛЯ\фото\на сайт детский сад февраль\22.02.13.танец  с цветам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214422"/>
            <a:ext cx="2889931" cy="1554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Габов\Desktop\НОВОСТИ детский сад 31.03.-01.04.15год\30.03.15г.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072074"/>
            <a:ext cx="2830471" cy="1513701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Users\Габов\Desktop\НОВОСТИ детский сад 31.03.-01.04.15год\30.03.15г.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3214686"/>
            <a:ext cx="2847979" cy="150019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0" y="642918"/>
            <a:ext cx="4286280" cy="6000792"/>
          </a:xfrm>
        </p:spPr>
        <p:txBody>
          <a:bodyPr/>
          <a:lstStyle/>
          <a:p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закладываются основы, предпосылки будущей активной гражданской позиции человека. 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воспитание рассматривается как нравственный приоритет в образовании; 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 детей гражданской ответственности, правового сознания и духовности. </a:t>
            </a:r>
          </a:p>
          <a:p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C:\Users\Габов\Desktop\ФОТО КЕРЕК\09.12.13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073" y="764704"/>
            <a:ext cx="2677587" cy="16430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C:\Users\Габов\Desktop\ФОТО КЕРЕК\DSC0580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073" y="4929197"/>
            <a:ext cx="2857488" cy="1672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C:\Users\Габов\Desktop\ФОТО КЕРЕК\IMG_01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122" y="2996952"/>
            <a:ext cx="285748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00FF"/>
                </a:solidFill>
                <a:latin typeface="Times New Roman" pitchFamily="18" charset="0"/>
              </a:rPr>
              <a:t>Актуальность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3635375" y="1268413"/>
            <a:ext cx="5046663" cy="5329237"/>
          </a:xfrm>
        </p:spPr>
        <p:txBody>
          <a:bodyPr/>
          <a:lstStyle/>
          <a:p>
            <a:pPr>
              <a:buFontTx/>
              <a:buNone/>
            </a:pPr>
            <a:endParaRPr lang="ru-RU" sz="2000" b="1" dirty="0" smtClean="0">
              <a:latin typeface="Times New Roman" pitchFamily="18" charset="0"/>
            </a:endParaRPr>
          </a:p>
          <a:p>
            <a:endParaRPr lang="ru-RU" dirty="0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00034" y="1981200"/>
            <a:ext cx="8001056" cy="1662114"/>
          </a:xfrm>
        </p:spPr>
        <p:txBody>
          <a:bodyPr/>
          <a:lstStyle/>
          <a:p>
            <a:pPr algn="just">
              <a:buNone/>
            </a:pPr>
            <a:r>
              <a:rPr lang="ru-RU" sz="2000" dirty="0" smtClean="0"/>
              <a:t>     </a:t>
            </a:r>
            <a:endParaRPr lang="ru-RU" sz="2000" dirty="0"/>
          </a:p>
        </p:txBody>
      </p:sp>
      <p:sp>
        <p:nvSpPr>
          <p:cNvPr id="6" name="Горизонтальный свиток 5"/>
          <p:cNvSpPr/>
          <p:nvPr/>
        </p:nvSpPr>
        <p:spPr bwMode="auto">
          <a:xfrm>
            <a:off x="571472" y="857232"/>
            <a:ext cx="8215370" cy="5572164"/>
          </a:xfrm>
          <a:prstGeom prst="horizontalScroll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buNone/>
            </a:pPr>
            <a:r>
              <a:rPr lang="ru-RU" b="1" dirty="0" smtClean="0"/>
              <a:t>         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000" b="1" dirty="0" smtClean="0"/>
              <a:t> </a:t>
            </a:r>
            <a:r>
              <a:rPr lang="ru-RU" sz="3000" b="1" dirty="0" smtClean="0">
                <a:solidFill>
                  <a:srgbClr val="002060"/>
                </a:solidFill>
              </a:rPr>
              <a:t>Дети получают общие знания о России,</a:t>
            </a:r>
          </a:p>
          <a:p>
            <a:pPr algn="ctr">
              <a:buNone/>
            </a:pPr>
            <a:r>
              <a:rPr lang="ru-RU" sz="3000" b="1" dirty="0" smtClean="0">
                <a:solidFill>
                  <a:srgbClr val="002060"/>
                </a:solidFill>
              </a:rPr>
              <a:t>           других странах, но не имеют четкого</a:t>
            </a:r>
          </a:p>
          <a:p>
            <a:pPr algn="ctr">
              <a:buNone/>
            </a:pPr>
            <a:r>
              <a:rPr lang="ru-RU" sz="3000" b="1" dirty="0" smtClean="0">
                <a:solidFill>
                  <a:srgbClr val="002060"/>
                </a:solidFill>
              </a:rPr>
              <a:t>         представления и знаний об особенностях </a:t>
            </a:r>
          </a:p>
          <a:p>
            <a:pPr algn="ctr">
              <a:buNone/>
            </a:pPr>
            <a:r>
              <a:rPr lang="ru-RU" sz="3000" b="1" dirty="0" smtClean="0">
                <a:solidFill>
                  <a:srgbClr val="002060"/>
                </a:solidFill>
              </a:rPr>
              <a:t>родного края, родного города, его</a:t>
            </a:r>
          </a:p>
          <a:p>
            <a:pPr algn="ctr">
              <a:buNone/>
            </a:pPr>
            <a:r>
              <a:rPr lang="ru-RU" sz="3000" b="1" dirty="0" smtClean="0">
                <a:solidFill>
                  <a:srgbClr val="002060"/>
                </a:solidFill>
              </a:rPr>
              <a:t> социокультурном историческом и</a:t>
            </a:r>
          </a:p>
          <a:p>
            <a:pPr algn="ctr">
              <a:buNone/>
            </a:pPr>
            <a:r>
              <a:rPr lang="ru-RU" sz="3000" b="1" dirty="0" smtClean="0">
                <a:solidFill>
                  <a:srgbClr val="002060"/>
                </a:solidFill>
              </a:rPr>
              <a:t> природном богатстве </a:t>
            </a:r>
          </a:p>
          <a:p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886200" y="4038600"/>
            <a:ext cx="3254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/>
              <a:t> 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36525" y="509588"/>
            <a:ext cx="33686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rgbClr val="333399"/>
              </a:solidFill>
              <a:cs typeface="Times New Roman" pitchFamily="18" charset="0"/>
            </a:endParaRPr>
          </a:p>
          <a:p>
            <a:endParaRPr lang="ru-RU">
              <a:solidFill>
                <a:srgbClr val="333399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sz="half" idx="2"/>
          </p:nvPr>
        </p:nvSpPr>
        <p:spPr>
          <a:xfrm>
            <a:off x="214282" y="500042"/>
            <a:ext cx="5000660" cy="3500462"/>
          </a:xfrm>
        </p:spPr>
        <p:txBody>
          <a:bodyPr/>
          <a:lstStyle/>
          <a:p>
            <a:pPr algn="just">
              <a:buNone/>
            </a:pPr>
            <a:r>
              <a:rPr lang="ru-RU" sz="2000" b="1" dirty="0" smtClean="0">
                <a:solidFill>
                  <a:srgbClr val="A50021"/>
                </a:solidFill>
              </a:rPr>
              <a:t>                     ЦЕЛЬ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rgbClr val="A50021"/>
                </a:solidFill>
              </a:rPr>
              <a:t>П</a:t>
            </a:r>
            <a:r>
              <a:rPr lang="ru-RU" sz="2000" b="1" dirty="0" smtClean="0"/>
              <a:t>ознакомить детей с историей и </a:t>
            </a:r>
          </a:p>
          <a:p>
            <a:pPr algn="just">
              <a:buNone/>
            </a:pPr>
            <a:r>
              <a:rPr lang="ru-RU" sz="2000" b="1" dirty="0" smtClean="0"/>
              <a:t>культурой родного края, природным, </a:t>
            </a:r>
          </a:p>
          <a:p>
            <a:pPr algn="just">
              <a:buNone/>
            </a:pPr>
            <a:r>
              <a:rPr lang="ru-RU" sz="2000" b="1" dirty="0" smtClean="0"/>
              <a:t>социальным и рукотворным миром, </a:t>
            </a:r>
          </a:p>
          <a:p>
            <a:pPr algn="just">
              <a:buNone/>
            </a:pPr>
            <a:r>
              <a:rPr lang="ru-RU" sz="2000" b="1" dirty="0" smtClean="0"/>
              <a:t>который их окружает; воспитывать </a:t>
            </a:r>
          </a:p>
          <a:p>
            <a:pPr algn="just">
              <a:buNone/>
            </a:pPr>
            <a:r>
              <a:rPr lang="ru-RU" sz="2000" b="1" dirty="0" smtClean="0"/>
              <a:t>целостную личность, сочетающую в </a:t>
            </a:r>
          </a:p>
          <a:p>
            <a:pPr algn="just">
              <a:buNone/>
            </a:pPr>
            <a:r>
              <a:rPr lang="ru-RU" sz="2000" b="1" dirty="0" smtClean="0"/>
              <a:t>себе нравственные, моральные, </a:t>
            </a:r>
          </a:p>
          <a:p>
            <a:pPr algn="just">
              <a:buNone/>
            </a:pPr>
            <a:r>
              <a:rPr lang="ru-RU" sz="2000" b="1" dirty="0" smtClean="0"/>
              <a:t>гражданские и многокультурные</a:t>
            </a:r>
          </a:p>
          <a:p>
            <a:pPr algn="just">
              <a:buNone/>
            </a:pPr>
            <a:r>
              <a:rPr lang="ru-RU" sz="2000" b="1" dirty="0" smtClean="0"/>
              <a:t>черты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" name="Picture 11" descr="G:\фото 2013год лето сентябрь\DSCN016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428604"/>
            <a:ext cx="2281255" cy="1285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Габов\Desktop\ФОТО КЕРЕК\IMG_022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70568"/>
            <a:ext cx="2357454" cy="1490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Габов\Desktop\ФОТО КЕРЕК\сидит сидит зайка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4645" y="4038600"/>
            <a:ext cx="229846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Габов\Desktop\ФОТО КЕРЕК\нац подвижные игры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2071678"/>
            <a:ext cx="235745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Габов\Desktop\ФОТО КЕРЕК\13.01.14г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8630" y="5301208"/>
            <a:ext cx="2286016" cy="140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28605"/>
            <a:ext cx="7758138" cy="642942"/>
          </a:xfr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                                     ЗАДАЧИ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Пятиугольник 23"/>
          <p:cNvSpPr/>
          <p:nvPr/>
        </p:nvSpPr>
        <p:spPr bwMode="auto">
          <a:xfrm>
            <a:off x="0" y="1071546"/>
            <a:ext cx="4286248" cy="1857388"/>
          </a:xfrm>
          <a:prstGeom prst="homePlat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500" dirty="0" smtClean="0"/>
              <a:t>Формирование первичных </a:t>
            </a:r>
          </a:p>
          <a:p>
            <a:pPr algn="ctr"/>
            <a:r>
              <a:rPr lang="ru-RU" sz="1500" dirty="0" smtClean="0"/>
              <a:t>представлений о </a:t>
            </a:r>
          </a:p>
          <a:p>
            <a:pPr algn="ctr"/>
            <a:r>
              <a:rPr lang="ru-RU" sz="1500" dirty="0" smtClean="0"/>
              <a:t>государстве (в том числе его </a:t>
            </a:r>
          </a:p>
          <a:p>
            <a:pPr algn="ctr"/>
            <a:r>
              <a:rPr lang="ru-RU" sz="1500" dirty="0" smtClean="0"/>
              <a:t>символах, «малой» и </a:t>
            </a:r>
          </a:p>
          <a:p>
            <a:pPr algn="ctr"/>
            <a:r>
              <a:rPr lang="ru-RU" sz="1500" dirty="0" smtClean="0"/>
              <a:t>«большой» Родине, её </a:t>
            </a:r>
          </a:p>
          <a:p>
            <a:pPr algn="ctr"/>
            <a:r>
              <a:rPr lang="ru-RU" sz="1500" dirty="0" smtClean="0"/>
              <a:t>природе), принадлежности </a:t>
            </a:r>
          </a:p>
          <a:p>
            <a:pPr algn="ctr"/>
            <a:r>
              <a:rPr lang="ru-RU" sz="1500" dirty="0" smtClean="0"/>
              <a:t>к нему</a:t>
            </a:r>
            <a:endParaRPr lang="ru-RU" sz="1500" dirty="0"/>
          </a:p>
        </p:txBody>
      </p:sp>
      <p:sp>
        <p:nvSpPr>
          <p:cNvPr id="25" name="Пятиугольник 24"/>
          <p:cNvSpPr/>
          <p:nvPr/>
        </p:nvSpPr>
        <p:spPr bwMode="auto">
          <a:xfrm>
            <a:off x="0" y="3286124"/>
            <a:ext cx="2857488" cy="1056136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500" dirty="0" smtClean="0"/>
              <a:t>Знакомство с историей и </a:t>
            </a:r>
          </a:p>
          <a:p>
            <a:pPr algn="ctr"/>
            <a:r>
              <a:rPr lang="ru-RU" sz="1500" dirty="0" smtClean="0"/>
              <a:t>особенностями </a:t>
            </a:r>
          </a:p>
          <a:p>
            <a:pPr algn="ctr"/>
            <a:r>
              <a:rPr lang="ru-RU" sz="1500" dirty="0" smtClean="0"/>
              <a:t>родного края</a:t>
            </a:r>
            <a:endParaRPr lang="ru-RU" sz="1500" dirty="0"/>
          </a:p>
        </p:txBody>
      </p:sp>
      <p:sp>
        <p:nvSpPr>
          <p:cNvPr id="26" name="Пятиугольник 25"/>
          <p:cNvSpPr/>
          <p:nvPr/>
        </p:nvSpPr>
        <p:spPr bwMode="auto">
          <a:xfrm>
            <a:off x="0" y="4714884"/>
            <a:ext cx="4286248" cy="1857388"/>
          </a:xfrm>
          <a:prstGeom prst="homePlat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sz="1500" dirty="0" smtClean="0"/>
          </a:p>
          <a:p>
            <a:pPr algn="ctr"/>
            <a:r>
              <a:rPr lang="ru-RU" sz="1500" dirty="0" smtClean="0"/>
              <a:t>Воспитание гуманной, </a:t>
            </a:r>
          </a:p>
          <a:p>
            <a:pPr algn="ctr"/>
            <a:r>
              <a:rPr lang="ru-RU" sz="1500" dirty="0" smtClean="0"/>
              <a:t>социально –активной </a:t>
            </a:r>
          </a:p>
          <a:p>
            <a:pPr algn="ctr"/>
            <a:r>
              <a:rPr lang="ru-RU" sz="1500" dirty="0" smtClean="0"/>
              <a:t>личности ребёнка –</a:t>
            </a:r>
          </a:p>
          <a:p>
            <a:pPr algn="ctr"/>
            <a:r>
              <a:rPr lang="ru-RU" sz="1500" dirty="0" smtClean="0"/>
              <a:t>дошкольника, как </a:t>
            </a:r>
          </a:p>
          <a:p>
            <a:pPr algn="ctr"/>
            <a:r>
              <a:rPr lang="ru-RU" sz="1500" dirty="0" smtClean="0"/>
              <a:t>достойного представителя </a:t>
            </a:r>
          </a:p>
          <a:p>
            <a:pPr algn="ctr"/>
            <a:r>
              <a:rPr lang="ru-RU" sz="1500" dirty="0" smtClean="0"/>
              <a:t>Чукотки.</a:t>
            </a:r>
            <a:endParaRPr lang="ru-RU" sz="1500" dirty="0"/>
          </a:p>
        </p:txBody>
      </p:sp>
      <p:sp>
        <p:nvSpPr>
          <p:cNvPr id="27" name="Пятиугольник 26"/>
          <p:cNvSpPr/>
          <p:nvPr/>
        </p:nvSpPr>
        <p:spPr bwMode="auto">
          <a:xfrm>
            <a:off x="4857752" y="1071546"/>
            <a:ext cx="4286248" cy="1928826"/>
          </a:xfrm>
          <a:prstGeom prst="homePlat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dirty="0" smtClean="0"/>
              <a:t>Развитие познавательной </a:t>
            </a:r>
          </a:p>
          <a:p>
            <a:pPr algn="ctr"/>
            <a:r>
              <a:rPr lang="ru-RU" sz="1600" dirty="0" smtClean="0"/>
              <a:t>активности, творческих </a:t>
            </a:r>
          </a:p>
          <a:p>
            <a:pPr algn="ctr"/>
            <a:r>
              <a:rPr lang="ru-RU" sz="1600" dirty="0" smtClean="0"/>
              <a:t>способностей у детей </a:t>
            </a:r>
          </a:p>
          <a:p>
            <a:pPr algn="ctr"/>
            <a:r>
              <a:rPr lang="ru-RU" sz="1600" dirty="0" smtClean="0"/>
              <a:t>дошкольного возраста на </a:t>
            </a:r>
          </a:p>
          <a:p>
            <a:pPr algn="ctr"/>
            <a:r>
              <a:rPr lang="ru-RU" sz="1600" dirty="0" smtClean="0"/>
              <a:t>материале близком, </a:t>
            </a:r>
          </a:p>
          <a:p>
            <a:pPr algn="ctr"/>
            <a:r>
              <a:rPr lang="ru-RU" sz="1600" dirty="0" smtClean="0"/>
              <a:t>доступном и значимом для </a:t>
            </a:r>
          </a:p>
          <a:p>
            <a:pPr algn="ctr"/>
            <a:r>
              <a:rPr lang="ru-RU" sz="1600" dirty="0" smtClean="0"/>
              <a:t>воспитания и развития</a:t>
            </a:r>
            <a:endParaRPr lang="ru-RU" sz="1600" dirty="0"/>
          </a:p>
        </p:txBody>
      </p:sp>
      <p:sp>
        <p:nvSpPr>
          <p:cNvPr id="28" name="Пятиугольник 27"/>
          <p:cNvSpPr/>
          <p:nvPr/>
        </p:nvSpPr>
        <p:spPr bwMode="auto">
          <a:xfrm>
            <a:off x="4857752" y="3214686"/>
            <a:ext cx="2928926" cy="1071570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500" dirty="0" smtClean="0"/>
              <a:t>Воспитание у детей </a:t>
            </a:r>
          </a:p>
          <a:p>
            <a:pPr algn="ctr"/>
            <a:r>
              <a:rPr lang="ru-RU" sz="1500" dirty="0" smtClean="0"/>
              <a:t>нравственные и </a:t>
            </a:r>
          </a:p>
          <a:p>
            <a:pPr algn="ctr"/>
            <a:r>
              <a:rPr lang="ru-RU" sz="1500" dirty="0" smtClean="0"/>
              <a:t>патриотические чувства</a:t>
            </a:r>
            <a:endParaRPr lang="ru-RU" sz="1500" dirty="0"/>
          </a:p>
        </p:txBody>
      </p:sp>
      <p:sp>
        <p:nvSpPr>
          <p:cNvPr id="29" name="Пятиугольник 28"/>
          <p:cNvSpPr/>
          <p:nvPr/>
        </p:nvSpPr>
        <p:spPr bwMode="auto">
          <a:xfrm>
            <a:off x="4857752" y="4572008"/>
            <a:ext cx="4286248" cy="1928826"/>
          </a:xfrm>
          <a:prstGeom prst="homePlat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500" dirty="0" smtClean="0"/>
              <a:t> </a:t>
            </a:r>
          </a:p>
          <a:p>
            <a:pPr algn="ctr"/>
            <a:r>
              <a:rPr lang="ru-RU" sz="1500" dirty="0" smtClean="0"/>
              <a:t>Формирование первичных </a:t>
            </a:r>
          </a:p>
          <a:p>
            <a:pPr algn="ctr"/>
            <a:r>
              <a:rPr lang="ru-RU" sz="1500" dirty="0" smtClean="0"/>
              <a:t>представлений о себе, </a:t>
            </a:r>
          </a:p>
          <a:p>
            <a:pPr algn="ctr"/>
            <a:r>
              <a:rPr lang="ru-RU" sz="1500" dirty="0" smtClean="0"/>
              <a:t>обществе, ближайшем </a:t>
            </a:r>
          </a:p>
          <a:p>
            <a:pPr algn="ctr"/>
            <a:r>
              <a:rPr lang="ru-RU" sz="1500" dirty="0" smtClean="0"/>
              <a:t>социуме и месте в нём</a:t>
            </a:r>
            <a:endParaRPr lang="ru-RU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руглая лента лицом вниз 6"/>
          <p:cNvSpPr/>
          <p:nvPr/>
        </p:nvSpPr>
        <p:spPr bwMode="auto">
          <a:xfrm>
            <a:off x="0" y="428604"/>
            <a:ext cx="9144000" cy="758952"/>
          </a:xfrm>
          <a:prstGeom prst="ellipseRibbon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        ФОРМЫ РАБОТЫ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 bwMode="auto">
          <a:xfrm>
            <a:off x="0" y="1357298"/>
            <a:ext cx="2428860" cy="928694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dirty="0" smtClean="0"/>
              <a:t>Тематические </a:t>
            </a:r>
          </a:p>
          <a:p>
            <a:pPr algn="ctr"/>
            <a:r>
              <a:rPr lang="ru-RU" sz="2000" dirty="0" smtClean="0"/>
              <a:t>занятия, беседы</a:t>
            </a:r>
            <a:endParaRPr lang="ru-RU" sz="2000" dirty="0"/>
          </a:p>
        </p:txBody>
      </p:sp>
      <p:sp>
        <p:nvSpPr>
          <p:cNvPr id="10" name="Блок-схема: альтернативный процесс 9"/>
          <p:cNvSpPr/>
          <p:nvPr/>
        </p:nvSpPr>
        <p:spPr bwMode="auto">
          <a:xfrm>
            <a:off x="3000364" y="1357298"/>
            <a:ext cx="3571900" cy="1500198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Продуктивная </a:t>
            </a:r>
          </a:p>
          <a:p>
            <a:r>
              <a:rPr lang="ru-RU" sz="2000" dirty="0" smtClean="0"/>
              <a:t>деятельность</a:t>
            </a:r>
          </a:p>
          <a:p>
            <a:r>
              <a:rPr lang="ru-RU" sz="1500" dirty="0" smtClean="0"/>
              <a:t>(изготовление макетов, плетение </a:t>
            </a:r>
          </a:p>
          <a:p>
            <a:r>
              <a:rPr lang="ru-RU" sz="1500" dirty="0" smtClean="0"/>
              <a:t>бисером, работа с природным </a:t>
            </a:r>
          </a:p>
          <a:p>
            <a:r>
              <a:rPr lang="ru-RU" sz="1500" dirty="0" smtClean="0"/>
              <a:t>материалом) </a:t>
            </a:r>
            <a:endParaRPr lang="ru-RU" sz="1500" dirty="0"/>
          </a:p>
        </p:txBody>
      </p:sp>
      <p:sp>
        <p:nvSpPr>
          <p:cNvPr id="11" name="Блок-схема: альтернативный процесс 10"/>
          <p:cNvSpPr/>
          <p:nvPr/>
        </p:nvSpPr>
        <p:spPr bwMode="auto">
          <a:xfrm>
            <a:off x="6858016" y="1285860"/>
            <a:ext cx="2285984" cy="1143008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Изучение </a:t>
            </a:r>
          </a:p>
          <a:p>
            <a:r>
              <a:rPr lang="ru-RU" sz="2000" dirty="0" smtClean="0"/>
              <a:t>Художественной</a:t>
            </a:r>
          </a:p>
          <a:p>
            <a:r>
              <a:rPr lang="ru-RU" sz="2000" dirty="0" smtClean="0"/>
              <a:t> литературы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 bwMode="auto">
          <a:xfrm>
            <a:off x="0" y="2714620"/>
            <a:ext cx="2000232" cy="612648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500" dirty="0" smtClean="0"/>
              <a:t>Экскурсии и </a:t>
            </a:r>
          </a:p>
          <a:p>
            <a:r>
              <a:rPr lang="ru-RU" sz="1500" dirty="0" smtClean="0"/>
              <a:t>целевые прогулки</a:t>
            </a:r>
            <a:endParaRPr lang="ru-RU" sz="1500" dirty="0"/>
          </a:p>
        </p:txBody>
      </p:sp>
      <p:sp>
        <p:nvSpPr>
          <p:cNvPr id="13" name="Блок-схема: альтернативный процесс 12"/>
          <p:cNvSpPr/>
          <p:nvPr/>
        </p:nvSpPr>
        <p:spPr bwMode="auto">
          <a:xfrm>
            <a:off x="3214678" y="4071942"/>
            <a:ext cx="2000264" cy="857256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1500" dirty="0" smtClean="0"/>
              <a:t>Прослушивание аудио </a:t>
            </a:r>
          </a:p>
          <a:p>
            <a:r>
              <a:rPr lang="ru-RU" sz="1500" dirty="0" smtClean="0"/>
              <a:t>записи и просмотр </a:t>
            </a:r>
          </a:p>
          <a:p>
            <a:r>
              <a:rPr lang="ru-RU" sz="1500" dirty="0" smtClean="0"/>
              <a:t>видеофильмов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 bwMode="auto">
          <a:xfrm>
            <a:off x="4000496" y="3071810"/>
            <a:ext cx="2071702" cy="612648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Моделирование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 bwMode="auto">
          <a:xfrm>
            <a:off x="6715140" y="3500438"/>
            <a:ext cx="1714480" cy="1071570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Проектная </a:t>
            </a:r>
          </a:p>
          <a:p>
            <a:r>
              <a:rPr lang="ru-RU" sz="2000" dirty="0" smtClean="0"/>
              <a:t>деятельность</a:t>
            </a:r>
            <a:endParaRPr lang="ru-RU" sz="2000" dirty="0"/>
          </a:p>
        </p:txBody>
      </p:sp>
      <p:sp>
        <p:nvSpPr>
          <p:cNvPr id="16" name="Блок-схема: альтернативный процесс 15"/>
          <p:cNvSpPr/>
          <p:nvPr/>
        </p:nvSpPr>
        <p:spPr bwMode="auto">
          <a:xfrm>
            <a:off x="285720" y="3929066"/>
            <a:ext cx="2286016" cy="1071570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Мультимедийные</a:t>
            </a:r>
          </a:p>
          <a:p>
            <a:r>
              <a:rPr lang="ru-RU" sz="2000" dirty="0" smtClean="0"/>
              <a:t>путешествия </a:t>
            </a:r>
          </a:p>
          <a:p>
            <a:r>
              <a:rPr lang="ru-RU" sz="2000" dirty="0" smtClean="0"/>
              <a:t>Родному краю</a:t>
            </a:r>
          </a:p>
        </p:txBody>
      </p:sp>
      <p:sp>
        <p:nvSpPr>
          <p:cNvPr id="17" name="Блок-схема: альтернативный процесс 16"/>
          <p:cNvSpPr/>
          <p:nvPr/>
        </p:nvSpPr>
        <p:spPr bwMode="auto">
          <a:xfrm>
            <a:off x="3428992" y="5214950"/>
            <a:ext cx="2571768" cy="1428760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Изготовление мини </a:t>
            </a:r>
          </a:p>
          <a:p>
            <a:r>
              <a:rPr lang="ru-RU" sz="2000" dirty="0" smtClean="0"/>
              <a:t>альбомов </a:t>
            </a:r>
          </a:p>
          <a:p>
            <a:r>
              <a:rPr lang="ru-RU" sz="1500" dirty="0" smtClean="0"/>
              <a:t>(природа, животные, птицы, </a:t>
            </a:r>
          </a:p>
          <a:p>
            <a:r>
              <a:rPr lang="ru-RU" sz="1500" dirty="0" smtClean="0"/>
              <a:t>труд людей, мой город, моя </a:t>
            </a:r>
          </a:p>
          <a:p>
            <a:r>
              <a:rPr lang="ru-RU" sz="1500" dirty="0" smtClean="0"/>
              <a:t>семья)</a:t>
            </a:r>
            <a:endParaRPr lang="ru-RU" sz="1500" dirty="0"/>
          </a:p>
        </p:txBody>
      </p:sp>
      <p:sp>
        <p:nvSpPr>
          <p:cNvPr id="19" name="Блок-схема: альтернативный процесс 18"/>
          <p:cNvSpPr/>
          <p:nvPr/>
        </p:nvSpPr>
        <p:spPr bwMode="auto">
          <a:xfrm>
            <a:off x="0" y="5429264"/>
            <a:ext cx="2214578" cy="1071546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Тесное </a:t>
            </a:r>
          </a:p>
          <a:p>
            <a:r>
              <a:rPr lang="ru-RU" sz="2000" dirty="0" smtClean="0"/>
              <a:t>взаимодействие </a:t>
            </a:r>
          </a:p>
          <a:p>
            <a:r>
              <a:rPr lang="ru-RU" sz="2000" dirty="0" smtClean="0"/>
              <a:t>с социумом</a:t>
            </a:r>
            <a:endParaRPr lang="ru-RU" sz="2000" dirty="0"/>
          </a:p>
        </p:txBody>
      </p:sp>
      <p:sp>
        <p:nvSpPr>
          <p:cNvPr id="21" name="Блок-схема: альтернативный процесс 20"/>
          <p:cNvSpPr/>
          <p:nvPr/>
        </p:nvSpPr>
        <p:spPr bwMode="auto">
          <a:xfrm>
            <a:off x="6858016" y="5214950"/>
            <a:ext cx="1928826" cy="1357298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dirty="0" smtClean="0"/>
              <a:t>Игровая </a:t>
            </a:r>
          </a:p>
          <a:p>
            <a:r>
              <a:rPr lang="ru-RU" sz="2000" dirty="0" smtClean="0"/>
              <a:t>деятельность </a:t>
            </a:r>
          </a:p>
          <a:p>
            <a:r>
              <a:rPr lang="ru-RU" sz="2000" dirty="0" smtClean="0"/>
              <a:t>(режиссерские </a:t>
            </a:r>
          </a:p>
          <a:p>
            <a:r>
              <a:rPr lang="ru-RU" sz="2000" dirty="0" smtClean="0"/>
              <a:t>игры)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85728"/>
            <a:ext cx="7772400" cy="1214446"/>
          </a:xfrm>
        </p:spPr>
        <p:txBody>
          <a:bodyPr/>
          <a:lstStyle/>
          <a:p>
            <a:r>
              <a:rPr lang="ru-RU" sz="3000" b="1" dirty="0" smtClean="0">
                <a:solidFill>
                  <a:srgbClr val="0000CC"/>
                </a:solidFill>
              </a:rPr>
              <a:t>Развивающая предметно-пространственная среда</a:t>
            </a:r>
            <a:endParaRPr lang="ru-RU" sz="3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928802"/>
            <a:ext cx="3810000" cy="450059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мини-лаборатория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«Центр науки»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«Уголок природы»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«Центр театрализации»,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территория детского сада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экологическая тропа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Габов\Desktop\ФОТО КЕРЕК\19.02.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192882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DSC0655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 rot="483556">
            <a:off x="2715997" y="2623532"/>
            <a:ext cx="1219876" cy="1714512"/>
          </a:xfrm>
        </p:spPr>
      </p:pic>
      <p:pic>
        <p:nvPicPr>
          <p:cNvPr id="14" name="Picture 11" descr="DSC066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86322"/>
            <a:ext cx="188276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 descr="G:\фото школы все\для сайта 12.08.10\DSC093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143109" y="4857760"/>
            <a:ext cx="2286015" cy="1428760"/>
          </a:xfrm>
          <a:prstGeom prst="rect">
            <a:avLst/>
          </a:prstGeom>
        </p:spPr>
      </p:pic>
      <p:pic>
        <p:nvPicPr>
          <p:cNvPr id="16" name="Рисунок 15" descr="C:\Users\Габов\Desktop\компонент к конкурсу\DSC0745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816037">
            <a:off x="178916" y="2750988"/>
            <a:ext cx="1150070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Габов\Desktop\компонент к конкурсу\DSC0745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28" y="2714620"/>
            <a:ext cx="1243940" cy="155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00CC"/>
                </a:solidFill>
              </a:rPr>
              <a:t>ПРОГРАММА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5" name="Стрелка вверх 4"/>
          <p:cNvSpPr/>
          <p:nvPr/>
        </p:nvSpPr>
        <p:spPr bwMode="auto">
          <a:xfrm>
            <a:off x="1428728" y="2643182"/>
            <a:ext cx="6286544" cy="2143140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>
                <a:solidFill>
                  <a:srgbClr val="0000CC"/>
                </a:solidFill>
              </a:rPr>
              <a:t>«МОЙ КРАЙ, МОЙ ДОМ</a:t>
            </a:r>
            <a:r>
              <a:rPr lang="ru-RU" b="1" dirty="0" smtClean="0">
                <a:solidFill>
                  <a:srgbClr val="0000CC"/>
                </a:solidFill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Блок-схема: типовой процесс 5"/>
          <p:cNvSpPr/>
          <p:nvPr/>
        </p:nvSpPr>
        <p:spPr bwMode="auto">
          <a:xfrm>
            <a:off x="4143372" y="3714752"/>
            <a:ext cx="914400" cy="612648"/>
          </a:xfrm>
          <a:prstGeom prst="flowChartPredefinedProcess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7" name="Picture 4" descr="DSC0588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 rot="313955">
            <a:off x="357158" y="857232"/>
            <a:ext cx="2590339" cy="2071702"/>
          </a:xfrm>
        </p:spPr>
      </p:pic>
      <p:pic>
        <p:nvPicPr>
          <p:cNvPr id="9" name="Picture 11" descr="DSC0590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 rot="21246823">
            <a:off x="6135513" y="850304"/>
            <a:ext cx="2640056" cy="2006558"/>
          </a:xfrm>
          <a:prstGeom prst="rect">
            <a:avLst/>
          </a:prstGeom>
        </p:spPr>
      </p:pic>
      <p:pic>
        <p:nvPicPr>
          <p:cNvPr id="10" name="Picture 4" descr="олени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5072074"/>
            <a:ext cx="2662841" cy="1429828"/>
          </a:xfrm>
          <a:prstGeom prst="rect">
            <a:avLst/>
          </a:prstGeom>
          <a:noFill/>
        </p:spPr>
      </p:pic>
      <p:pic>
        <p:nvPicPr>
          <p:cNvPr id="11" name="Picture 4" descr="Изображение 39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1500174"/>
            <a:ext cx="214314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DSC01851"/>
          <p:cNvPicPr>
            <a:picLocks noChangeAspect="1" noChangeArrowheads="1"/>
          </p:cNvPicPr>
          <p:nvPr/>
        </p:nvPicPr>
        <p:blipFill>
          <a:blip r:embed="rId6" cstate="print"/>
          <a:srcRect l="12358" t="16769" r="8498" b="13809"/>
          <a:stretch>
            <a:fillRect/>
          </a:stretch>
        </p:blipFill>
        <p:spPr bwMode="auto">
          <a:xfrm>
            <a:off x="285720" y="4357695"/>
            <a:ext cx="2249504" cy="15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Габов\Desktop\ФОТО КЕРЕК\DSCF507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26" y="4429132"/>
            <a:ext cx="2286016" cy="135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Пост-модерн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ст-модерн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Пост-модерн 1">
        <a:dk1>
          <a:srgbClr val="8383AD"/>
        </a:dk1>
        <a:lt1>
          <a:srgbClr val="FEFED6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EFEE8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2">
        <a:dk1>
          <a:srgbClr val="8383AD"/>
        </a:dk1>
        <a:lt1>
          <a:srgbClr val="FFFFFF"/>
        </a:lt1>
        <a:dk2>
          <a:srgbClr val="404176"/>
        </a:dk2>
        <a:lt2>
          <a:srgbClr val="969696"/>
        </a:lt2>
        <a:accent1>
          <a:srgbClr val="BABE90"/>
        </a:accent1>
        <a:accent2>
          <a:srgbClr val="666699"/>
        </a:accent2>
        <a:accent3>
          <a:srgbClr val="FFFFFF"/>
        </a:accent3>
        <a:accent4>
          <a:srgbClr val="6F6F9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3">
        <a:dk1>
          <a:srgbClr val="4D4D4D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5F5F5F"/>
        </a:accent2>
        <a:accent3>
          <a:srgbClr val="FFFFFF"/>
        </a:accent3>
        <a:accent4>
          <a:srgbClr val="404040"/>
        </a:accent4>
        <a:accent5>
          <a:srgbClr val="EBEBEB"/>
        </a:accent5>
        <a:accent6>
          <a:srgbClr val="555555"/>
        </a:accent6>
        <a:hlink>
          <a:srgbClr val="C0C0C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4">
        <a:dk1>
          <a:srgbClr val="424262"/>
        </a:dk1>
        <a:lt1>
          <a:srgbClr val="FFFFFF"/>
        </a:lt1>
        <a:dk2>
          <a:srgbClr val="22659C"/>
        </a:dk2>
        <a:lt2>
          <a:srgbClr val="A4AEC2"/>
        </a:lt2>
        <a:accent1>
          <a:srgbClr val="B1C7E7"/>
        </a:accent1>
        <a:accent2>
          <a:srgbClr val="494983"/>
        </a:accent2>
        <a:accent3>
          <a:srgbClr val="FFFFFF"/>
        </a:accent3>
        <a:accent4>
          <a:srgbClr val="373753"/>
        </a:accent4>
        <a:accent5>
          <a:srgbClr val="D5E0F1"/>
        </a:accent5>
        <a:accent6>
          <a:srgbClr val="414176"/>
        </a:accent6>
        <a:hlink>
          <a:srgbClr val="6EADC4"/>
        </a:hlink>
        <a:folHlink>
          <a:srgbClr val="3E68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5">
        <a:dk1>
          <a:srgbClr val="000000"/>
        </a:dk1>
        <a:lt1>
          <a:srgbClr val="FFFFFF"/>
        </a:lt1>
        <a:dk2>
          <a:srgbClr val="404176"/>
        </a:dk2>
        <a:lt2>
          <a:srgbClr val="969696"/>
        </a:lt2>
        <a:accent1>
          <a:srgbClr val="B4CD81"/>
        </a:accent1>
        <a:accent2>
          <a:srgbClr val="717EB5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6672A4"/>
        </a:accent6>
        <a:hlink>
          <a:srgbClr val="D793C2"/>
        </a:hlink>
        <a:folHlink>
          <a:srgbClr val="8267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6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B4CD81"/>
        </a:accent1>
        <a:accent2>
          <a:srgbClr val="DEA45E"/>
        </a:accent2>
        <a:accent3>
          <a:srgbClr val="FFFFFF"/>
        </a:accent3>
        <a:accent4>
          <a:srgbClr val="000000"/>
        </a:accent4>
        <a:accent5>
          <a:srgbClr val="D6E3C1"/>
        </a:accent5>
        <a:accent6>
          <a:srgbClr val="C99454"/>
        </a:accent6>
        <a:hlink>
          <a:srgbClr val="D793C2"/>
        </a:hlink>
        <a:folHlink>
          <a:srgbClr val="A08BB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ост-модерн 7">
        <a:dk1>
          <a:srgbClr val="111111"/>
        </a:dk1>
        <a:lt1>
          <a:srgbClr val="FAF5D2"/>
        </a:lt1>
        <a:dk2>
          <a:srgbClr val="4D4D4D"/>
        </a:dk2>
        <a:lt2>
          <a:srgbClr val="D0C59E"/>
        </a:lt2>
        <a:accent1>
          <a:srgbClr val="BABE90"/>
        </a:accent1>
        <a:accent2>
          <a:srgbClr val="666699"/>
        </a:accent2>
        <a:accent3>
          <a:srgbClr val="B2B2B2"/>
        </a:accent3>
        <a:accent4>
          <a:srgbClr val="D6D1B3"/>
        </a:accent4>
        <a:accent5>
          <a:srgbClr val="D9DBC6"/>
        </a:accent5>
        <a:accent6>
          <a:srgbClr val="5C5C8A"/>
        </a:accent6>
        <a:hlink>
          <a:srgbClr val="C09E4A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</TotalTime>
  <Words>484</Words>
  <Application>Microsoft Office PowerPoint</Application>
  <PresentationFormat>Экран (4:3)</PresentationFormat>
  <Paragraphs>153</Paragraphs>
  <Slides>17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Пост-модерн</vt:lpstr>
      <vt:lpstr> МУНИЦИПАЛЬНОЕ БЮДЖЕТНОЕ ОБЩЕОБРАЗОВАТЕЛЬНОЕ УЧРЕЖДЕНИЕ «ШКОЛА – ИНТЕРНАТ СРЕДНЕГО (ПОЛНОГО) ОБЩЕГО ОБРАЗОВАНИЯ С. КЕПЕРВЕЕМ» Формирование предпосылок активной гражданской позиции у дошкольников         ноябрь 2015г   </vt:lpstr>
      <vt:lpstr>Гражданское воспитание</vt:lpstr>
      <vt:lpstr>Презентация PowerPoint</vt:lpstr>
      <vt:lpstr>Актуальность</vt:lpstr>
      <vt:lpstr>Презентация PowerPoint</vt:lpstr>
      <vt:lpstr>Презентация PowerPoint</vt:lpstr>
      <vt:lpstr>Презентация PowerPoint</vt:lpstr>
      <vt:lpstr>Развивающая предметно-пространственная среда</vt:lpstr>
      <vt:lpstr>ПРОГРАММА</vt:lpstr>
      <vt:lpstr>Презентация PowerPoint</vt:lpstr>
      <vt:lpstr> «Северная цветочная фантазия»</vt:lpstr>
      <vt:lpstr> «Птичья столовая»</vt:lpstr>
      <vt:lpstr>Мини - лаборатория</vt:lpstr>
      <vt:lpstr>РАБОТА С РОДИТЕЛЯМИ</vt:lpstr>
      <vt:lpstr>Экологические сказки</vt:lpstr>
      <vt:lpstr>Презентация PowerPoint</vt:lpstr>
      <vt:lpstr>БЛАГОДАРЮ ЗА ВНИМАНИЕ !</vt:lpstr>
    </vt:vector>
  </TitlesOfParts>
  <Company>OEM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з.к</dc:creator>
  <cp:lastModifiedBy>Кира</cp:lastModifiedBy>
  <cp:revision>70</cp:revision>
  <dcterms:created xsi:type="dcterms:W3CDTF">2003-06-24T14:03:44Z</dcterms:created>
  <dcterms:modified xsi:type="dcterms:W3CDTF">2020-03-27T02:47:39Z</dcterms:modified>
</cp:coreProperties>
</file>