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87" r:id="rId6"/>
    <p:sldId id="282" r:id="rId7"/>
    <p:sldId id="265" r:id="rId8"/>
    <p:sldId id="281" r:id="rId9"/>
    <p:sldId id="266" r:id="rId10"/>
    <p:sldId id="280" r:id="rId11"/>
    <p:sldId id="288" r:id="rId12"/>
    <p:sldId id="267" r:id="rId13"/>
    <p:sldId id="279" r:id="rId14"/>
    <p:sldId id="302" r:id="rId15"/>
    <p:sldId id="289" r:id="rId16"/>
    <p:sldId id="269" r:id="rId17"/>
    <p:sldId id="309" r:id="rId18"/>
    <p:sldId id="305" r:id="rId19"/>
    <p:sldId id="312" r:id="rId20"/>
    <p:sldId id="270" r:id="rId21"/>
    <p:sldId id="283" r:id="rId22"/>
    <p:sldId id="291" r:id="rId23"/>
    <p:sldId id="311" r:id="rId24"/>
    <p:sldId id="284" r:id="rId25"/>
    <p:sldId id="272" r:id="rId26"/>
    <p:sldId id="285" r:id="rId27"/>
    <p:sldId id="306" r:id="rId28"/>
    <p:sldId id="295" r:id="rId29"/>
    <p:sldId id="310" r:id="rId30"/>
    <p:sldId id="271" r:id="rId31"/>
    <p:sldId id="290" r:id="rId32"/>
    <p:sldId id="296" r:id="rId33"/>
    <p:sldId id="268" r:id="rId34"/>
    <p:sldId id="286" r:id="rId35"/>
    <p:sldId id="297" r:id="rId36"/>
    <p:sldId id="298" r:id="rId37"/>
    <p:sldId id="304" r:id="rId38"/>
    <p:sldId id="292" r:id="rId39"/>
    <p:sldId id="308" r:id="rId40"/>
    <p:sldId id="293" r:id="rId41"/>
    <p:sldId id="294" r:id="rId42"/>
    <p:sldId id="259" r:id="rId43"/>
    <p:sldId id="260" r:id="rId44"/>
    <p:sldId id="299" r:id="rId45"/>
    <p:sldId id="307" r:id="rId46"/>
    <p:sldId id="314" r:id="rId47"/>
    <p:sldId id="300" r:id="rId48"/>
    <p:sldId id="301" r:id="rId49"/>
    <p:sldId id="264" r:id="rId50"/>
    <p:sldId id="262" r:id="rId51"/>
    <p:sldId id="263" r:id="rId52"/>
    <p:sldId id="273" r:id="rId53"/>
    <p:sldId id="274" r:id="rId54"/>
    <p:sldId id="276" r:id="rId55"/>
    <p:sldId id="277" r:id="rId56"/>
    <p:sldId id="278" r:id="rId57"/>
    <p:sldId id="303" r:id="rId58"/>
    <p:sldId id="315" r:id="rId59"/>
    <p:sldId id="316" r:id="rId6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0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068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662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613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62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357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59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269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038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878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1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847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A6E6D-DA4B-49C9-B6AC-DD6947B9D9AF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78F14-E914-4255-8F31-D6A482334F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70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fotosova.com.ua/wp-content/uploads/2014/04/19_genre_%D0%95%D0%BD%D0%B5%D1%80%D0%B3%D0%BE%D0%BD%D0%BE%D1%81%D1%96%D1%97-.jpg" TargetMode="Externa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fotosova.com.ua/wp-content/uploads/2014/04/%D0%97%D0%B0%D0%B2%D0%BE%D0%B4%D0%BD%D0%B0%D1%8F-%D1%85%D1%83%D1%80%D0%BC%D0%B0-24-04-09.jpg" TargetMode="Externa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71781"/>
            <a:ext cx="8894618" cy="1838181"/>
          </a:xfrm>
        </p:spPr>
        <p:txBody>
          <a:bodyPr/>
          <a:lstStyle/>
          <a:p>
            <a:r>
              <a:rPr lang="ru-RU" b="1" dirty="0" smtClean="0"/>
              <a:t>Как назвать фотографию?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dirty="0" smtClean="0"/>
              <a:t>О том, КАК, не просто дать название фотографии, </a:t>
            </a:r>
          </a:p>
          <a:p>
            <a:pPr algn="r"/>
            <a:r>
              <a:rPr lang="ru-RU" dirty="0" smtClean="0"/>
              <a:t>а рассказать историю и заинтересовать</a:t>
            </a:r>
            <a:r>
              <a:rPr lang="ru-RU" dirty="0"/>
              <a:t> </a:t>
            </a:r>
            <a:r>
              <a:rPr lang="ru-RU" dirty="0" smtClean="0"/>
              <a:t>зрителя?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3418" y="565972"/>
            <a:ext cx="8478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dirty="0"/>
              <a:t>Фотография — это кнопка паузы, на которую поставлена жизнь</a:t>
            </a:r>
            <a:r>
              <a:rPr lang="ru-RU" dirty="0" smtClean="0"/>
              <a:t>»</a:t>
            </a:r>
          </a:p>
          <a:p>
            <a:r>
              <a:rPr lang="ru-RU" dirty="0" smtClean="0"/>
              <a:t>                                                                                                                     - </a:t>
            </a:r>
            <a:r>
              <a:rPr lang="ru-RU" dirty="0" err="1"/>
              <a:t>Ти</a:t>
            </a:r>
            <a:r>
              <a:rPr lang="ru-RU" dirty="0"/>
              <a:t> </a:t>
            </a:r>
            <a:r>
              <a:rPr lang="ru-RU" dirty="0" err="1"/>
              <a:t>Холланд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91200" y="525780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Составитель: Борискина Евгения </a:t>
            </a:r>
            <a:r>
              <a:rPr lang="ru-RU"/>
              <a:t>Владимировна</a:t>
            </a:r>
            <a:r>
              <a:rPr lang="ru-RU" smtClean="0"/>
              <a:t>,</a:t>
            </a:r>
          </a:p>
          <a:p>
            <a:r>
              <a:rPr lang="ru-RU" smtClean="0"/>
              <a:t>педагог </a:t>
            </a:r>
            <a:r>
              <a:rPr lang="ru-RU" dirty="0"/>
              <a:t>дополнительного образования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753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12055" cy="1325563"/>
          </a:xfrm>
        </p:spPr>
        <p:txBody>
          <a:bodyPr/>
          <a:lstStyle/>
          <a:p>
            <a:r>
              <a:rPr lang="ru-RU" dirty="0" smtClean="0"/>
              <a:t>«Ледяное зеркало» или «Зеркальная гладь»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69" y="1481957"/>
            <a:ext cx="9352721" cy="5214141"/>
          </a:xfrm>
        </p:spPr>
      </p:pic>
    </p:spTree>
    <p:extLst>
      <p:ext uri="{BB962C8B-B14F-4D97-AF65-F5344CB8AC3E}">
        <p14:creationId xmlns:p14="http://schemas.microsoft.com/office/powerpoint/2010/main" val="2571247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469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«Маленькая рыжая охотница», Люсия </a:t>
            </a:r>
            <a:r>
              <a:rPr lang="ru-RU" sz="3600" dirty="0" err="1" smtClean="0"/>
              <a:t>Дриетомска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55" y="926918"/>
            <a:ext cx="8645236" cy="5766766"/>
          </a:xfrm>
        </p:spPr>
      </p:pic>
    </p:spTree>
    <p:extLst>
      <p:ext uri="{BB962C8B-B14F-4D97-AF65-F5344CB8AC3E}">
        <p14:creationId xmlns:p14="http://schemas.microsoft.com/office/powerpoint/2010/main" val="1030261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Место с характером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Этот вариант позволяет наделить какое-либо </a:t>
            </a:r>
            <a:r>
              <a:rPr lang="ru-RU" dirty="0" smtClean="0"/>
              <a:t>место именно </a:t>
            </a:r>
            <a:r>
              <a:rPr lang="ru-RU" dirty="0"/>
              <a:t>своим уникальным характером – нежным, устрашающим или спокойным.</a:t>
            </a:r>
          </a:p>
          <a:p>
            <a:pPr marL="0" indent="0">
              <a:buNone/>
            </a:pPr>
            <a:r>
              <a:rPr lang="ru-RU" dirty="0" smtClean="0"/>
              <a:t>Это </a:t>
            </a:r>
            <a:r>
              <a:rPr lang="ru-RU" dirty="0"/>
              <a:t>позволяет сделать снимок наиболее эмоциональным и заставляет зрителей рассматривать детали на снимке под желаемым вами контекстом.</a:t>
            </a:r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 «В логове дьявола», «На милой опушке», «В каменном мешке», «Ангельская тропинка», «Древо древних духов</a:t>
            </a:r>
            <a:r>
              <a:rPr lang="ru-RU" dirty="0" smtClean="0"/>
              <a:t>», «Блаженный», «Духовный» и </a:t>
            </a:r>
            <a:r>
              <a:rPr lang="ru-RU" dirty="0"/>
              <a:t>т.д.</a:t>
            </a:r>
          </a:p>
          <a:p>
            <a:pPr marL="0" indent="0">
              <a:buNone/>
            </a:pPr>
            <a:r>
              <a:rPr lang="ru-RU" dirty="0" smtClean="0"/>
              <a:t>Характер </a:t>
            </a:r>
            <a:r>
              <a:rPr lang="ru-RU" dirty="0"/>
              <a:t>в названии лучше задавать даже не через простые слова (злой/добрый), а через образы, которые создают у людей похожие ассоциации (дьявол/ангел).</a:t>
            </a:r>
          </a:p>
        </p:txBody>
      </p:sp>
    </p:spTree>
    <p:extLst>
      <p:ext uri="{BB962C8B-B14F-4D97-AF65-F5344CB8AC3E}">
        <p14:creationId xmlns:p14="http://schemas.microsoft.com/office/powerpoint/2010/main" val="1096072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391" y="365125"/>
            <a:ext cx="11837505" cy="5492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«Ангельская тропа» или  «Ангельские лучи»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687" y="1052945"/>
            <a:ext cx="8364240" cy="5578948"/>
          </a:xfrm>
        </p:spPr>
      </p:pic>
    </p:spTree>
    <p:extLst>
      <p:ext uri="{BB962C8B-B14F-4D97-AF65-F5344CB8AC3E}">
        <p14:creationId xmlns:p14="http://schemas.microsoft.com/office/powerpoint/2010/main" val="40262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/>
              <a:t>Благоговение</a:t>
            </a:r>
            <a:r>
              <a:rPr lang="ru-RU" dirty="0" smtClean="0"/>
              <a:t>», </a:t>
            </a:r>
            <a:r>
              <a:rPr lang="en-US" dirty="0" err="1"/>
              <a:t>Jinyi</a:t>
            </a:r>
            <a:r>
              <a:rPr lang="en-US" dirty="0"/>
              <a:t> He (</a:t>
            </a:r>
            <a:r>
              <a:rPr lang="ru-RU" dirty="0"/>
              <a:t>Китай)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502" y="1690688"/>
            <a:ext cx="6706538" cy="5029904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16706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«Мирный </a:t>
            </a:r>
            <a:r>
              <a:rPr lang="ru-RU" dirty="0" err="1" smtClean="0"/>
              <a:t>Маюми</a:t>
            </a:r>
            <a:r>
              <a:rPr lang="ru-RU" dirty="0" smtClean="0"/>
              <a:t>» </a:t>
            </a:r>
            <a:r>
              <a:rPr lang="ru-RU" dirty="0" err="1" smtClean="0"/>
              <a:t>Такеучи</a:t>
            </a:r>
            <a:r>
              <a:rPr lang="ru-RU" dirty="0" smtClean="0"/>
              <a:t> </a:t>
            </a:r>
            <a:r>
              <a:rPr lang="ru-RU" dirty="0" err="1" smtClean="0"/>
              <a:t>Эббинс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059" y="1690688"/>
            <a:ext cx="7478929" cy="4988786"/>
          </a:xfrm>
        </p:spPr>
      </p:pic>
    </p:spTree>
    <p:extLst>
      <p:ext uri="{BB962C8B-B14F-4D97-AF65-F5344CB8AC3E}">
        <p14:creationId xmlns:p14="http://schemas.microsoft.com/office/powerpoint/2010/main" val="667831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«Драма»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Очень колоритный способ для названия, при условии, что вы научитесь применять </a:t>
            </a:r>
            <a:r>
              <a:rPr lang="ru-RU" dirty="0" smtClean="0"/>
              <a:t>ее, именно </a:t>
            </a:r>
            <a:r>
              <a:rPr lang="ru-RU" dirty="0"/>
              <a:t>там, где это уместно.</a:t>
            </a:r>
          </a:p>
          <a:p>
            <a:pPr marL="0" indent="0">
              <a:buNone/>
            </a:pPr>
            <a:r>
              <a:rPr lang="ru-RU" dirty="0" smtClean="0"/>
              <a:t>Смысл </a:t>
            </a:r>
            <a:r>
              <a:rPr lang="ru-RU" dirty="0"/>
              <a:t>метода в том, чтобы создать элемент переживания, используя в названии что-либо связанное с разлукой.</a:t>
            </a:r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 «Последний рассвет», «Контрольный поцелуй», «Три минуты до </a:t>
            </a:r>
            <a:r>
              <a:rPr lang="ru-RU" dirty="0" smtClean="0"/>
              <a:t>разлуки», </a:t>
            </a:r>
            <a:r>
              <a:rPr lang="ru-RU" dirty="0"/>
              <a:t>«Мимолетная встреча», «Заброшенный дом», «Последний герой</a:t>
            </a:r>
            <a:r>
              <a:rPr lang="ru-RU" dirty="0" smtClean="0"/>
              <a:t>», «Решающий момент», «Вверх, верх и прочь», «Случайное совпадение» </a:t>
            </a:r>
            <a:r>
              <a:rPr lang="ru-RU" dirty="0"/>
              <a:t>и т.д.</a:t>
            </a:r>
          </a:p>
        </p:txBody>
      </p:sp>
    </p:spTree>
    <p:extLst>
      <p:ext uri="{BB962C8B-B14F-4D97-AF65-F5344CB8AC3E}">
        <p14:creationId xmlns:p14="http://schemas.microsoft.com/office/powerpoint/2010/main" val="1292460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7970" y="4223657"/>
            <a:ext cx="5075829" cy="2171670"/>
          </a:xfrm>
        </p:spPr>
        <p:txBody>
          <a:bodyPr>
            <a:normAutofit/>
          </a:bodyPr>
          <a:lstStyle/>
          <a:p>
            <a:r>
              <a:rPr lang="ru-RU" i="1" dirty="0" smtClean="0"/>
              <a:t>«</a:t>
            </a:r>
            <a:r>
              <a:rPr lang="ru-RU" i="1" dirty="0"/>
              <a:t>Решающий момент</a:t>
            </a:r>
            <a:r>
              <a:rPr lang="ru-RU" i="1" dirty="0" smtClean="0"/>
              <a:t>», </a:t>
            </a:r>
            <a:br>
              <a:rPr lang="ru-RU" i="1" dirty="0" smtClean="0"/>
            </a:br>
            <a:r>
              <a:rPr lang="ru-RU" i="1" dirty="0" err="1" smtClean="0"/>
              <a:t>Feipeng</a:t>
            </a:r>
            <a:r>
              <a:rPr lang="ru-RU" i="1" dirty="0" smtClean="0"/>
              <a:t> </a:t>
            </a:r>
            <a:r>
              <a:rPr lang="ru-RU" i="1" dirty="0" err="1"/>
              <a:t>Nie</a:t>
            </a:r>
            <a:r>
              <a:rPr lang="ru-RU" i="1" dirty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6" y="897934"/>
            <a:ext cx="5486398" cy="5497394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30799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9645" y="2655479"/>
            <a:ext cx="5884817" cy="1325563"/>
          </a:xfrm>
        </p:spPr>
        <p:txBody>
          <a:bodyPr/>
          <a:lstStyle/>
          <a:p>
            <a:r>
              <a:rPr lang="ru-RU" dirty="0" smtClean="0"/>
              <a:t>«Вверх, вверх и прочь», </a:t>
            </a:r>
            <a:r>
              <a:rPr lang="ru-RU" dirty="0" err="1" smtClean="0"/>
              <a:t>Нобуко</a:t>
            </a:r>
            <a:r>
              <a:rPr lang="ru-RU" dirty="0" smtClean="0"/>
              <a:t> </a:t>
            </a:r>
            <a:r>
              <a:rPr lang="ru-RU" dirty="0" err="1" smtClean="0"/>
              <a:t>Кмия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58" y="231957"/>
            <a:ext cx="4759688" cy="6340196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513770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«Случайное совпадение», Оксана </a:t>
            </a:r>
            <a:r>
              <a:rPr lang="ru-RU" dirty="0" err="1" smtClean="0"/>
              <a:t>Кладкевич</a:t>
            </a:r>
            <a:endParaRPr lang="ru-RU" dirty="0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783" y="1825625"/>
            <a:ext cx="6199435" cy="4767366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80074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Каким должно быть название фотографии?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Ёмким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</a:t>
            </a:r>
            <a:r>
              <a:rPr lang="ru-RU" dirty="0" smtClean="0"/>
              <a:t>о </a:t>
            </a:r>
            <a:r>
              <a:rPr lang="ru-RU" dirty="0"/>
              <a:t>возможности </a:t>
            </a:r>
            <a:r>
              <a:rPr lang="ru-RU" dirty="0" smtClean="0"/>
              <a:t>кратким (не </a:t>
            </a:r>
            <a:r>
              <a:rPr lang="ru-RU" dirty="0"/>
              <a:t>более 3 слов</a:t>
            </a:r>
            <a:r>
              <a:rPr lang="ru-RU" dirty="0" smtClean="0"/>
              <a:t>)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3.   Обращающим </a:t>
            </a:r>
            <a:r>
              <a:rPr lang="ru-RU" dirty="0"/>
              <a:t>на себя </a:t>
            </a:r>
            <a:r>
              <a:rPr lang="ru-RU" dirty="0" smtClean="0"/>
              <a:t>внимание</a:t>
            </a:r>
            <a:endParaRPr lang="ru-RU" dirty="0"/>
          </a:p>
          <a:p>
            <a:pPr marL="514350" indent="-514350">
              <a:buAutoNum type="arabicPeriod" startAt="4"/>
            </a:pPr>
            <a:r>
              <a:rPr lang="ru-RU" dirty="0" smtClean="0"/>
              <a:t>Доступным </a:t>
            </a:r>
            <a:r>
              <a:rPr lang="ru-RU" dirty="0"/>
              <a:t>для </a:t>
            </a:r>
            <a:r>
              <a:rPr lang="ru-RU" dirty="0" smtClean="0"/>
              <a:t>понимания (даже </a:t>
            </a:r>
            <a:r>
              <a:rPr lang="ru-RU" dirty="0"/>
              <a:t>в том случае, если имеет </a:t>
            </a:r>
            <a:r>
              <a:rPr lang="ru-RU" dirty="0" smtClean="0"/>
              <a:t>подтекст)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815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6. История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Если вы хотите передать фотографией нужное настроение </a:t>
            </a:r>
            <a:r>
              <a:rPr lang="ru-RU" dirty="0" smtClean="0"/>
              <a:t>или </a:t>
            </a:r>
            <a:r>
              <a:rPr lang="ru-RU" dirty="0"/>
              <a:t>смысл, то в качестве названия вы вполне можете использовать небольшую предысторию</a:t>
            </a:r>
            <a:r>
              <a:rPr lang="ru-RU" dirty="0" smtClean="0"/>
              <a:t>. В визуальном плане «историю» фотографии может придать включение в кадр следующих предметов: дверь, окно, дорога, тропинка, калитка, дом. 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 «Вечер трудного дня», «Новый день», «Ночь накануне рождества», «После чаепития», </a:t>
            </a:r>
            <a:r>
              <a:rPr lang="ru-RU" dirty="0" smtClean="0"/>
              <a:t>«Свидание </a:t>
            </a:r>
            <a:r>
              <a:rPr lang="ru-RU" dirty="0"/>
              <a:t>после дождя».</a:t>
            </a:r>
          </a:p>
        </p:txBody>
      </p:sp>
    </p:spTree>
    <p:extLst>
      <p:ext uri="{BB962C8B-B14F-4D97-AF65-F5344CB8AC3E}">
        <p14:creationId xmlns:p14="http://schemas.microsoft.com/office/powerpoint/2010/main" val="273360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«Новый день»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80" y="1668607"/>
            <a:ext cx="6451983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982" y="835025"/>
            <a:ext cx="5080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739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1020"/>
          </a:xfrm>
        </p:spPr>
        <p:txBody>
          <a:bodyPr/>
          <a:lstStyle/>
          <a:p>
            <a:r>
              <a:rPr lang="ru-RU" dirty="0" smtClean="0"/>
              <a:t>«Фестиваль небесных фонарей»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127" y="1501125"/>
            <a:ext cx="6920345" cy="5190259"/>
          </a:xfrm>
        </p:spPr>
      </p:pic>
    </p:spTree>
    <p:extLst>
      <p:ext uri="{BB962C8B-B14F-4D97-AF65-F5344CB8AC3E}">
        <p14:creationId xmlns:p14="http://schemas.microsoft.com/office/powerpoint/2010/main" val="3686954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206" y="365125"/>
            <a:ext cx="5353594" cy="6035675"/>
          </a:xfrm>
        </p:spPr>
        <p:txBody>
          <a:bodyPr>
            <a:normAutofit/>
          </a:bodyPr>
          <a:lstStyle/>
          <a:p>
            <a:r>
              <a:rPr lang="ru-RU" i="1" dirty="0" smtClean="0"/>
              <a:t>«</a:t>
            </a:r>
            <a:r>
              <a:rPr lang="ru-RU" i="1" dirty="0"/>
              <a:t>Ледяной узор на стекле вечернего автобуса</a:t>
            </a:r>
            <a:r>
              <a:rPr lang="ru-RU" i="1" dirty="0" smtClean="0"/>
              <a:t>», </a:t>
            </a:r>
            <a:br>
              <a:rPr lang="ru-RU" i="1" dirty="0" smtClean="0"/>
            </a:br>
            <a:r>
              <a:rPr lang="ru-RU" i="1" dirty="0" smtClean="0"/>
              <a:t>Дмитрий </a:t>
            </a:r>
            <a:r>
              <a:rPr lang="ru-RU" i="1" dirty="0"/>
              <a:t>Кузнецов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13" y="458380"/>
            <a:ext cx="4660158" cy="6221840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8089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«Застенчиво </a:t>
            </a:r>
            <a:r>
              <a:rPr lang="ru-RU" dirty="0"/>
              <a:t>перед </a:t>
            </a:r>
            <a:r>
              <a:rPr lang="ru-RU" dirty="0" smtClean="0"/>
              <a:t>камерой» </a:t>
            </a:r>
            <a:br>
              <a:rPr lang="ru-RU" dirty="0" smtClean="0"/>
            </a:br>
            <a:r>
              <a:rPr lang="ru-RU" dirty="0" smtClean="0"/>
              <a:t>Белинда </a:t>
            </a:r>
            <a:r>
              <a:rPr lang="ru-RU" dirty="0" err="1" smtClean="0"/>
              <a:t>Ричардс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406" y="1654530"/>
            <a:ext cx="6357257" cy="5129151"/>
          </a:xfrm>
        </p:spPr>
      </p:pic>
    </p:spTree>
    <p:extLst>
      <p:ext uri="{BB962C8B-B14F-4D97-AF65-F5344CB8AC3E}">
        <p14:creationId xmlns:p14="http://schemas.microsoft.com/office/powerpoint/2010/main" val="10324951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7. Место съёмки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Все гениальное </a:t>
            </a:r>
            <a:r>
              <a:rPr lang="ru-RU" dirty="0" smtClean="0"/>
              <a:t>- просто</a:t>
            </a:r>
            <a:r>
              <a:rPr lang="ru-RU" dirty="0"/>
              <a:t>. </a:t>
            </a:r>
            <a:r>
              <a:rPr lang="ru-RU" dirty="0" smtClean="0"/>
              <a:t>Вы лишь </a:t>
            </a:r>
            <a:r>
              <a:rPr lang="ru-RU" dirty="0"/>
              <a:t>называете место, где была снята фотография.</a:t>
            </a:r>
          </a:p>
          <a:p>
            <a:pPr marL="0" indent="0">
              <a:buNone/>
            </a:pPr>
            <a:r>
              <a:rPr lang="ru-RU" dirty="0"/>
              <a:t>Часто такое название будет даже более душевным и осмысленным, чем все предыдущие навороченные конструкции.</a:t>
            </a:r>
          </a:p>
          <a:p>
            <a:pPr marL="0" indent="0">
              <a:buNone/>
            </a:pPr>
            <a:r>
              <a:rPr lang="ru-RU" i="1" dirty="0"/>
              <a:t>Например:</a:t>
            </a:r>
            <a:r>
              <a:rPr lang="ru-RU" dirty="0"/>
              <a:t> «У дома», «В старой деревне», «В дремучем лесу</a:t>
            </a:r>
            <a:r>
              <a:rPr lang="ru-RU" dirty="0" smtClean="0"/>
              <a:t>» </a:t>
            </a:r>
            <a:r>
              <a:rPr lang="ru-RU" dirty="0"/>
              <a:t>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6372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«Итальянские пляжи»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28" y="1620910"/>
            <a:ext cx="7409872" cy="4936522"/>
          </a:xfrm>
        </p:spPr>
      </p:pic>
    </p:spTree>
    <p:extLst>
      <p:ext uri="{BB962C8B-B14F-4D97-AF65-F5344CB8AC3E}">
        <p14:creationId xmlns:p14="http://schemas.microsoft.com/office/powerpoint/2010/main" val="31413482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i="1" dirty="0"/>
              <a:t>Алтай, Россия</a:t>
            </a:r>
            <a:r>
              <a:rPr lang="ru-RU" dirty="0" smtClean="0"/>
              <a:t>», Андрей Родионов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248" y="1825625"/>
            <a:ext cx="3263503" cy="4351338"/>
          </a:xfrm>
        </p:spPr>
      </p:pic>
    </p:spTree>
    <p:extLst>
      <p:ext uri="{BB962C8B-B14F-4D97-AF65-F5344CB8AC3E}">
        <p14:creationId xmlns:p14="http://schemas.microsoft.com/office/powerpoint/2010/main" val="947252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/>
              <a:t>Д</a:t>
            </a:r>
            <a:r>
              <a:rPr lang="ru-RU" dirty="0" smtClean="0"/>
              <a:t>ачный </a:t>
            </a:r>
            <a:r>
              <a:rPr lang="ru-RU" dirty="0"/>
              <a:t>посёлок под </a:t>
            </a:r>
            <a:r>
              <a:rPr lang="ru-RU" dirty="0" smtClean="0"/>
              <a:t>Архангельском»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746" y="1454655"/>
            <a:ext cx="7483764" cy="4985749"/>
          </a:xfrm>
        </p:spPr>
      </p:pic>
    </p:spTree>
    <p:extLst>
      <p:ext uri="{BB962C8B-B14F-4D97-AF65-F5344CB8AC3E}">
        <p14:creationId xmlns:p14="http://schemas.microsoft.com/office/powerpoint/2010/main" val="3424687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«Озеро Байкал</a:t>
            </a:r>
            <a:r>
              <a:rPr lang="ru-RU" i="1" dirty="0" smtClean="0"/>
              <a:t>», </a:t>
            </a:r>
            <a:r>
              <a:rPr lang="ru-RU" i="1" dirty="0" err="1" smtClean="0"/>
              <a:t>Juan</a:t>
            </a:r>
            <a:r>
              <a:rPr lang="ru-RU" i="1" dirty="0" smtClean="0"/>
              <a:t> </a:t>
            </a:r>
            <a:r>
              <a:rPr lang="ru-RU" i="1" dirty="0" err="1"/>
              <a:t>Zas</a:t>
            </a:r>
            <a:r>
              <a:rPr lang="ru-RU" i="1" dirty="0"/>
              <a:t> </a:t>
            </a:r>
            <a:r>
              <a:rPr lang="ru-RU" i="1" dirty="0" err="1" smtClean="0"/>
              <a:t>Espinosa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54696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Способы придумать название фотографии:</a:t>
            </a:r>
            <a:br>
              <a:rPr lang="ru-RU" dirty="0" smtClean="0"/>
            </a:br>
            <a:r>
              <a:rPr lang="ru-RU" sz="1100" dirty="0" smtClean="0"/>
              <a:t>способы, которые помогут нам придумать название фотографии</a:t>
            </a:r>
            <a:endParaRPr lang="ru-RU" sz="1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Описательный</a:t>
            </a:r>
          </a:p>
          <a:p>
            <a:pPr marL="514350" indent="-514350">
              <a:buAutoNum type="arabicPeriod"/>
            </a:pPr>
            <a:r>
              <a:rPr lang="ru-RU" dirty="0" smtClean="0"/>
              <a:t>Вдохнуть жизнь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Замена прямых понятий синонимами </a:t>
            </a:r>
          </a:p>
          <a:p>
            <a:pPr marL="514350" indent="-514350">
              <a:buAutoNum type="arabicPeriod"/>
            </a:pPr>
            <a:r>
              <a:rPr lang="ru-RU" dirty="0" smtClean="0"/>
              <a:t>Место с характером </a:t>
            </a:r>
          </a:p>
          <a:p>
            <a:pPr marL="514350" indent="-514350">
              <a:buAutoNum type="arabicPeriod"/>
            </a:pPr>
            <a:r>
              <a:rPr lang="ru-RU" dirty="0" smtClean="0"/>
              <a:t>Драма </a:t>
            </a:r>
          </a:p>
          <a:p>
            <a:pPr marL="514350" indent="-514350">
              <a:buAutoNum type="arabicPeriod"/>
            </a:pPr>
            <a:r>
              <a:rPr lang="ru-RU" dirty="0" smtClean="0"/>
              <a:t>История</a:t>
            </a:r>
          </a:p>
          <a:p>
            <a:pPr marL="514350" indent="-514350">
              <a:buAutoNum type="arabicPeriod"/>
            </a:pPr>
            <a:r>
              <a:rPr lang="ru-RU" dirty="0" smtClean="0"/>
              <a:t>Место съёмки</a:t>
            </a:r>
          </a:p>
          <a:p>
            <a:pPr marL="514350" indent="-514350">
              <a:buAutoNum type="arabicPeriod"/>
            </a:pPr>
            <a:r>
              <a:rPr lang="ru-RU" dirty="0" smtClean="0"/>
              <a:t>Ощущение </a:t>
            </a:r>
          </a:p>
          <a:p>
            <a:pPr marL="514350" indent="-514350">
              <a:buAutoNum type="arabicPeriod"/>
            </a:pPr>
            <a:r>
              <a:rPr lang="ru-RU" dirty="0" smtClean="0"/>
              <a:t>Отвечаем на вопросы: что и где?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Название по «Биологически»</a:t>
            </a:r>
          </a:p>
          <a:p>
            <a:pPr marL="514350" indent="-514350">
              <a:buAutoNum type="arabicPeriod"/>
            </a:pPr>
            <a:r>
              <a:rPr lang="ru-RU" dirty="0" smtClean="0"/>
              <a:t>Метафорическое усиление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991" y="1259066"/>
            <a:ext cx="3528392" cy="528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622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8. Ощущение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5"/>
            <a:ext cx="108748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Одним из хороших способов назвать фотографию, будет </a:t>
            </a:r>
            <a:r>
              <a:rPr lang="ru-RU" dirty="0" smtClean="0"/>
              <a:t>описание </a:t>
            </a:r>
            <a:r>
              <a:rPr lang="ru-RU" dirty="0"/>
              <a:t>ощущения, которые вы к ней испытываете.</a:t>
            </a:r>
          </a:p>
          <a:p>
            <a:pPr marL="0" indent="0">
              <a:buNone/>
            </a:pPr>
            <a:r>
              <a:rPr lang="ru-RU" dirty="0" smtClean="0"/>
              <a:t>Что </a:t>
            </a:r>
            <a:r>
              <a:rPr lang="ru-RU" dirty="0"/>
              <a:t>вызывает у вас увиденное?</a:t>
            </a:r>
          </a:p>
          <a:p>
            <a:pPr marL="0" indent="0">
              <a:buNone/>
            </a:pPr>
            <a:r>
              <a:rPr lang="ru-RU" dirty="0" smtClean="0"/>
              <a:t>Мешок </a:t>
            </a:r>
            <a:r>
              <a:rPr lang="ru-RU" dirty="0"/>
              <a:t>с гениальным ответом не упадёт вам на голову сразу, уделите </a:t>
            </a:r>
            <a:r>
              <a:rPr lang="ru-RU" dirty="0" smtClean="0"/>
              <a:t>этому немного </a:t>
            </a:r>
            <a:r>
              <a:rPr lang="ru-RU" dirty="0"/>
              <a:t>времени.</a:t>
            </a:r>
          </a:p>
          <a:p>
            <a:pPr marL="0" indent="0">
              <a:buNone/>
            </a:pPr>
            <a:r>
              <a:rPr lang="ru-RU" dirty="0" smtClean="0"/>
              <a:t>Переберите </a:t>
            </a:r>
            <a:r>
              <a:rPr lang="ru-RU" dirty="0"/>
              <a:t>несколько вариантов, прочувствуйте атмосферу в кадре, а затем выберите подходящее слово.</a:t>
            </a:r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 «Тишина», «Вдохновение», </a:t>
            </a:r>
            <a:r>
              <a:rPr lang="ru-RU" dirty="0" smtClean="0"/>
              <a:t>«Блаженство», «Спокойствие», «Умиротворение</a:t>
            </a:r>
            <a:r>
              <a:rPr lang="ru-RU" dirty="0"/>
              <a:t>» и т.д.</a:t>
            </a:r>
          </a:p>
        </p:txBody>
      </p:sp>
    </p:spTree>
    <p:extLst>
      <p:ext uri="{BB962C8B-B14F-4D97-AF65-F5344CB8AC3E}">
        <p14:creationId xmlns:p14="http://schemas.microsoft.com/office/powerpoint/2010/main" val="25700345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«Блаженство»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13" y="1687080"/>
            <a:ext cx="4351338" cy="4351338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848" y="1404361"/>
            <a:ext cx="4280535" cy="5350669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681751" y="78798"/>
            <a:ext cx="65102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«Детство», </a:t>
            </a:r>
            <a:r>
              <a:rPr lang="ru-RU" dirty="0" err="1" smtClean="0"/>
              <a:t>Алвис</a:t>
            </a:r>
            <a:r>
              <a:rPr lang="ru-RU" dirty="0" smtClean="0"/>
              <a:t> </a:t>
            </a:r>
            <a:r>
              <a:rPr lang="ru-RU" dirty="0" err="1" smtClean="0"/>
              <a:t>Лазарус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0123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570" y="1357745"/>
            <a:ext cx="8016658" cy="5320146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«Изящное старение», </a:t>
            </a:r>
            <a:r>
              <a:rPr lang="ru-RU" dirty="0" err="1" smtClean="0"/>
              <a:t>Эмико</a:t>
            </a:r>
            <a:r>
              <a:rPr lang="ru-RU" dirty="0" smtClean="0"/>
              <a:t> </a:t>
            </a:r>
            <a:r>
              <a:rPr lang="ru-RU" dirty="0" err="1" smtClean="0"/>
              <a:t>Мизумото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47218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9. Отвечаем на вопросы: что (кто) и где?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Чтобы использовать этот метод, следует немного потренироваться, так как вначале вы рискуете просто промахнуться с названием.</a:t>
            </a:r>
          </a:p>
          <a:p>
            <a:pPr marL="0" indent="0">
              <a:buNone/>
            </a:pPr>
            <a:r>
              <a:rPr lang="ru-RU" dirty="0" smtClean="0"/>
              <a:t>Суть </a:t>
            </a:r>
            <a:r>
              <a:rPr lang="ru-RU" dirty="0"/>
              <a:t>этого метода заключается в соединении какого-либо объекта, события или действия с каким-то определенным местом, где это всё происходит.</a:t>
            </a:r>
          </a:p>
          <a:p>
            <a:pPr marL="0" indent="0">
              <a:buNone/>
            </a:pPr>
            <a:r>
              <a:rPr lang="ru-RU" dirty="0" smtClean="0"/>
              <a:t>Наиболее </a:t>
            </a:r>
            <a:r>
              <a:rPr lang="ru-RU" dirty="0"/>
              <a:t>желательно, чтобы это были совершенно не привычные сочетания, и тогда ваше название будет наиболее цепляющим.</a:t>
            </a:r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 «Сон наяву», «Рассвет на горизонте», «Город в зеркалах», «Встреча меж звёзд».</a:t>
            </a:r>
          </a:p>
          <a:p>
            <a:pPr marL="0" indent="0">
              <a:buNone/>
            </a:pPr>
            <a:r>
              <a:rPr lang="ru-RU" dirty="0" smtClean="0"/>
              <a:t>Старайтесь </a:t>
            </a:r>
            <a:r>
              <a:rPr lang="ru-RU" dirty="0"/>
              <a:t>сделать так, чтобы название звучало загадочно, используйте метафоры или неожиданные сочетания слов.</a:t>
            </a:r>
          </a:p>
        </p:txBody>
      </p:sp>
    </p:spTree>
    <p:extLst>
      <p:ext uri="{BB962C8B-B14F-4D97-AF65-F5344CB8AC3E}">
        <p14:creationId xmlns:p14="http://schemas.microsoft.com/office/powerpoint/2010/main" val="7502913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«Осень </a:t>
            </a:r>
            <a:r>
              <a:rPr lang="ru-RU" dirty="0"/>
              <a:t>в заполярном круге на </a:t>
            </a:r>
            <a:r>
              <a:rPr lang="ru-RU" dirty="0" smtClean="0"/>
              <a:t>Аляске», </a:t>
            </a:r>
            <a:r>
              <a:rPr lang="ru-RU" dirty="0" err="1" smtClean="0"/>
              <a:t>Йосон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440" y="1040534"/>
            <a:ext cx="8470959" cy="5650515"/>
          </a:xfrm>
        </p:spPr>
      </p:pic>
    </p:spTree>
    <p:extLst>
      <p:ext uri="{BB962C8B-B14F-4D97-AF65-F5344CB8AC3E}">
        <p14:creationId xmlns:p14="http://schemas.microsoft.com/office/powerpoint/2010/main" val="42532105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«Вишня под водой»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488" y="1848714"/>
            <a:ext cx="7335712" cy="4856886"/>
          </a:xfrm>
        </p:spPr>
      </p:pic>
    </p:spTree>
    <p:extLst>
      <p:ext uri="{BB962C8B-B14F-4D97-AF65-F5344CB8AC3E}">
        <p14:creationId xmlns:p14="http://schemas.microsoft.com/office/powerpoint/2010/main" val="19531695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«Трактор </a:t>
            </a:r>
            <a:r>
              <a:rPr lang="ru-RU" dirty="0"/>
              <a:t>проезжает через миндальные поля </a:t>
            </a:r>
            <a:r>
              <a:rPr lang="ru-RU" dirty="0" smtClean="0"/>
              <a:t>Калифорнии»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72" y="1667092"/>
            <a:ext cx="7529945" cy="5016516"/>
          </a:xfrm>
        </p:spPr>
      </p:pic>
    </p:spTree>
    <p:extLst>
      <p:ext uri="{BB962C8B-B14F-4D97-AF65-F5344CB8AC3E}">
        <p14:creationId xmlns:p14="http://schemas.microsoft.com/office/powerpoint/2010/main" val="11951363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4012" y="3569879"/>
            <a:ext cx="5318760" cy="2804795"/>
          </a:xfrm>
        </p:spPr>
        <p:txBody>
          <a:bodyPr>
            <a:normAutofit/>
          </a:bodyPr>
          <a:lstStyle/>
          <a:p>
            <a:r>
              <a:rPr lang="ru-RU" i="1" dirty="0" smtClean="0"/>
              <a:t>«</a:t>
            </a:r>
            <a:r>
              <a:rPr lang="ru-RU" i="1" dirty="0"/>
              <a:t>Олень, спрятавшийся в лесу</a:t>
            </a:r>
            <a:r>
              <a:rPr lang="ru-RU" i="1" dirty="0" smtClean="0"/>
              <a:t>», </a:t>
            </a:r>
            <a:r>
              <a:rPr lang="ru-RU" i="1" dirty="0" err="1"/>
              <a:t>Jian</a:t>
            </a:r>
            <a:r>
              <a:rPr lang="ru-RU" i="1" dirty="0"/>
              <a:t> </a:t>
            </a:r>
            <a:r>
              <a:rPr lang="ru-RU" i="1" dirty="0" err="1"/>
              <a:t>Cui</a:t>
            </a:r>
            <a:r>
              <a:rPr lang="ru-RU" i="1" dirty="0"/>
              <a:t> (Китай)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97" y="205830"/>
            <a:ext cx="4858274" cy="6460471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081298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39764" cy="76171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10. Название породы животных, вида растений…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Все гениальное - просто. Вы лишь называете </a:t>
            </a:r>
            <a:r>
              <a:rPr lang="ru-RU" dirty="0" smtClean="0"/>
              <a:t>вид животного, его породу, название растений, где </a:t>
            </a:r>
            <a:r>
              <a:rPr lang="ru-RU" dirty="0"/>
              <a:t>была снята фотография.</a:t>
            </a:r>
          </a:p>
          <a:p>
            <a:pPr marL="0" indent="0">
              <a:buNone/>
            </a:pPr>
            <a:r>
              <a:rPr lang="ru-RU" dirty="0"/>
              <a:t>Часто такое название будет даже более </a:t>
            </a:r>
            <a:r>
              <a:rPr lang="ru-RU" dirty="0" smtClean="0"/>
              <a:t>уместным и познавательным.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Например:</a:t>
            </a:r>
            <a:r>
              <a:rPr lang="ru-RU" dirty="0"/>
              <a:t> </a:t>
            </a:r>
            <a:r>
              <a:rPr lang="ru-RU" dirty="0" smtClean="0"/>
              <a:t>«Овца», «Императорские пингвины», «Кувшинка»,</a:t>
            </a:r>
          </a:p>
          <a:p>
            <a:pPr marL="0" indent="0">
              <a:buNone/>
            </a:pPr>
            <a:r>
              <a:rPr lang="ru-RU" smtClean="0"/>
              <a:t>«Чайка» </a:t>
            </a:r>
            <a:r>
              <a:rPr lang="ru-RU" dirty="0"/>
              <a:t>и т.д.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63361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399" y="5224507"/>
            <a:ext cx="5945777" cy="1325563"/>
          </a:xfrm>
        </p:spPr>
        <p:txBody>
          <a:bodyPr/>
          <a:lstStyle/>
          <a:p>
            <a:r>
              <a:rPr lang="ru-RU" dirty="0" smtClean="0"/>
              <a:t>«Чайки», Пётр Вилкин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48" y="240665"/>
            <a:ext cx="4792963" cy="6390618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21256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Описательный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Это самый простой вариант, однако зачастую именно он помогает попасть в цель и сделать ваш снимок более понятным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Например: </a:t>
            </a:r>
            <a:r>
              <a:rPr lang="ru-RU" dirty="0" smtClean="0"/>
              <a:t>«Иллюзия</a:t>
            </a:r>
            <a:r>
              <a:rPr lang="ru-RU" dirty="0"/>
              <a:t>», «Морозное солнце», «Утро в Париже», «Зимняя ночь», «Чёрный квадрат», «Дымка над рекой». Можно добавить </a:t>
            </a:r>
            <a:r>
              <a:rPr lang="ru-RU" dirty="0" smtClean="0"/>
              <a:t>немного мистики и сказки, </a:t>
            </a:r>
            <a:r>
              <a:rPr lang="ru-RU" dirty="0"/>
              <a:t>например: </a:t>
            </a:r>
            <a:r>
              <a:rPr lang="ru-RU" dirty="0" smtClean="0"/>
              <a:t> </a:t>
            </a:r>
            <a:r>
              <a:rPr lang="ru-RU" dirty="0"/>
              <a:t>«Дом с привидениями</a:t>
            </a:r>
            <a:r>
              <a:rPr lang="ru-RU" dirty="0" smtClean="0"/>
              <a:t>», «Царевна лебедь», «</a:t>
            </a:r>
            <a:r>
              <a:rPr lang="ru-RU" dirty="0"/>
              <a:t>сестрица Алёнушка». Бывает, что портрет вполне достаточно назвать просто именем портретируемого, </a:t>
            </a:r>
            <a:r>
              <a:rPr lang="ru-RU" dirty="0" smtClean="0"/>
              <a:t>или указать профессию, и </a:t>
            </a:r>
            <a:r>
              <a:rPr lang="ru-RU" dirty="0"/>
              <a:t>как по мановению волшебной палочки снимок становится более осмысленным.</a:t>
            </a:r>
          </a:p>
          <a:p>
            <a:pPr marL="0" indent="0">
              <a:buNone/>
            </a:pPr>
            <a:r>
              <a:rPr lang="ru-RU" dirty="0" smtClean="0"/>
              <a:t>Обычно </a:t>
            </a:r>
            <a:r>
              <a:rPr lang="ru-RU" dirty="0"/>
              <a:t>фото­граф на своем снимке предо­став­ляет допол­ни­тель­ную инфор­ма­цию: уточ­ня­ет место или дру­гие подроб­но­сти с места съемки. Это важно  </a:t>
            </a:r>
            <a:r>
              <a:rPr lang="ru-RU" b="1" dirty="0"/>
              <a:t>В РЕПОР­ТАЖНОЙ СЪЕМКЕ.</a:t>
            </a:r>
            <a:r>
              <a:rPr lang="ru-RU" dirty="0"/>
              <a:t> Важно для объ­яс­не­ния сюжета.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56287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08879" y="120218"/>
            <a:ext cx="5157787" cy="823912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/>
              <a:t>Овца</a:t>
            </a:r>
            <a:r>
              <a:rPr lang="ru-RU" dirty="0" smtClean="0"/>
              <a:t>», </a:t>
            </a:r>
            <a:r>
              <a:rPr lang="ru-RU" dirty="0"/>
              <a:t>Клаудия Гвидо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3" y="951165"/>
            <a:ext cx="3529277" cy="5293916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137891" y="175635"/>
            <a:ext cx="7217497" cy="823912"/>
          </a:xfrm>
        </p:spPr>
        <p:txBody>
          <a:bodyPr/>
          <a:lstStyle/>
          <a:p>
            <a:r>
              <a:rPr lang="ru-RU" dirty="0" smtClean="0"/>
              <a:t>«Императорские </a:t>
            </a:r>
            <a:r>
              <a:rPr lang="ru-RU" dirty="0"/>
              <a:t>пингвины», </a:t>
            </a:r>
            <a:r>
              <a:rPr lang="ru-RU" dirty="0" smtClean="0"/>
              <a:t>Томас </a:t>
            </a:r>
            <a:r>
              <a:rPr lang="ru-RU" dirty="0" err="1"/>
              <a:t>В</a:t>
            </a:r>
            <a:r>
              <a:rPr lang="ru-RU" dirty="0" err="1" smtClean="0"/>
              <a:t>иджаян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744" y="1246910"/>
            <a:ext cx="7239644" cy="4829170"/>
          </a:xfrm>
        </p:spPr>
      </p:pic>
    </p:spTree>
    <p:extLst>
      <p:ext uri="{BB962C8B-B14F-4D97-AF65-F5344CB8AC3E}">
        <p14:creationId xmlns:p14="http://schemas.microsoft.com/office/powerpoint/2010/main" val="34719489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«Кувшинка»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696" y="1293091"/>
            <a:ext cx="7325808" cy="4883872"/>
          </a:xfrm>
        </p:spPr>
      </p:pic>
    </p:spTree>
    <p:extLst>
      <p:ext uri="{BB962C8B-B14F-4D97-AF65-F5344CB8AC3E}">
        <p14:creationId xmlns:p14="http://schemas.microsoft.com/office/powerpoint/2010/main" val="3166754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11. Метафорическое усиление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названии отражается то, что изображено на фотографии, но с чуть сме­щен­ным смыс­лом, со срав­не­нием, с пере­но­сом смысла с одного слова на дру­гое. </a:t>
            </a:r>
            <a:r>
              <a:rPr lang="ru-RU" dirty="0" smtClean="0"/>
              <a:t>Например: «Золотые руки», «Ледяной взгляд», «Солнечная улыбка», «Небесный купол», «Жемчужное небо», и т. </a:t>
            </a:r>
            <a:r>
              <a:rPr lang="ru-RU" dirty="0"/>
              <a:t>д</a:t>
            </a:r>
            <a:r>
              <a:rPr lang="ru-RU" dirty="0" smtClean="0"/>
              <a:t>..</a:t>
            </a:r>
          </a:p>
          <a:p>
            <a:pPr marL="0" indent="0">
              <a:buNone/>
            </a:pPr>
            <a:r>
              <a:rPr lang="ru-RU" dirty="0" smtClean="0"/>
              <a:t>(</a:t>
            </a:r>
            <a:r>
              <a:rPr lang="ru-RU" dirty="0" err="1" smtClean="0"/>
              <a:t>Мета́фора</a:t>
            </a:r>
            <a:r>
              <a:rPr lang="ru-RU" dirty="0" smtClean="0"/>
              <a:t> — слово или выражение, употребляемое в переносном значении, в основе которого лежит неназванное сравнение предмета с каким-либо другим на основании их общего признака. Термин принадлежит Аристотелю и связан с его пониманием искусства как подражания жизни)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18037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Фото­граф </a:t>
            </a:r>
            <a:r>
              <a:rPr lang="ru-RU" dirty="0"/>
              <a:t>Вита­лий Поп­ков. «Энергоносители»</a:t>
            </a:r>
          </a:p>
        </p:txBody>
      </p:sp>
      <p:pic>
        <p:nvPicPr>
          <p:cNvPr id="4" name="Объект 3" descr="http://www.fotosova.com.ua/wp-content/uploads/2014/04/19_genre_%D0%95%D0%BD%D0%B5%D1%80%D0%B3%D0%BE%D0%BD%D0%BE%D1%81%D1%96%D1%97--1024x682.jpg">
            <a:hlinkClick r:id="rId2" tooltip="&quot;Как придумать название фотографии?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1053" y="2053389"/>
            <a:ext cx="5582652" cy="37667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снимке Вита­лия Поп­кова ста­рушка несет хво­рост, а немного позади  видны кон­струк­ции ЛЭП (линии электропередач). Под­пись «Энер­го­но­си­тели». Понятно, что име­ется в виду не ЛЭП, а энер­гич­ная старушка и ее «энер­го­ем­кий» хворост. </a:t>
            </a:r>
            <a:endParaRPr lang="ru-RU" dirty="0" smtClean="0"/>
          </a:p>
          <a:p>
            <a:pPr marL="0" indent="0">
              <a:buNone/>
            </a:pPr>
            <a:r>
              <a:rPr lang="ru-RU" sz="1200" b="1" dirty="0" smtClean="0">
                <a:solidFill>
                  <a:srgbClr val="7030A0"/>
                </a:solidFill>
              </a:rPr>
              <a:t>Фото постановочное и вызывает улыбку – бабуля одета в старинный </a:t>
            </a:r>
            <a:r>
              <a:rPr lang="ru-RU" sz="1200" b="1" dirty="0" err="1" smtClean="0">
                <a:solidFill>
                  <a:srgbClr val="7030A0"/>
                </a:solidFill>
              </a:rPr>
              <a:t>солоп</a:t>
            </a:r>
            <a:r>
              <a:rPr lang="ru-RU" sz="1200" b="1" dirty="0" smtClean="0">
                <a:solidFill>
                  <a:srgbClr val="7030A0"/>
                </a:solidFill>
              </a:rPr>
              <a:t>, которые носили в 19 веке. Тогда таких ЛЭП еще не было. </a:t>
            </a:r>
            <a:endParaRPr lang="ru-RU" sz="1200" b="1" dirty="0">
              <a:solidFill>
                <a:srgbClr val="7030A0"/>
              </a:solidFill>
            </a:endParaRPr>
          </a:p>
          <a:p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«Золотые руки»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35" y="1336861"/>
            <a:ext cx="7675419" cy="5173233"/>
          </a:xfrm>
        </p:spPr>
      </p:pic>
    </p:spTree>
    <p:extLst>
      <p:ext uri="{BB962C8B-B14F-4D97-AF65-F5344CB8AC3E}">
        <p14:creationId xmlns:p14="http://schemas.microsoft.com/office/powerpoint/2010/main" val="13632409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4902" y="5152985"/>
            <a:ext cx="428244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«Солнечный спринт», </a:t>
            </a:r>
            <a:br>
              <a:rPr lang="ru-RU" dirty="0" smtClean="0"/>
            </a:br>
            <a:r>
              <a:rPr lang="ru-RU" i="1" dirty="0" err="1" smtClean="0"/>
              <a:t>Michelle</a:t>
            </a:r>
            <a:r>
              <a:rPr lang="ru-RU" i="1" dirty="0" smtClean="0"/>
              <a:t> </a:t>
            </a:r>
            <a:r>
              <a:rPr lang="ru-RU" i="1" dirty="0" err="1"/>
              <a:t>Simmons</a:t>
            </a:r>
            <a:r>
              <a:rPr lang="ru-RU" i="1" dirty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4" y="365124"/>
            <a:ext cx="6708832" cy="6339847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982165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428" y="4706747"/>
            <a:ext cx="4998720" cy="1325563"/>
          </a:xfrm>
        </p:spPr>
        <p:txBody>
          <a:bodyPr>
            <a:normAutofit/>
          </a:bodyPr>
          <a:lstStyle/>
          <a:p>
            <a:r>
              <a:rPr lang="ru-RU" i="1" dirty="0"/>
              <a:t>«Серебряные капли»,</a:t>
            </a:r>
            <a:r>
              <a:rPr lang="ru-RU" i="1" dirty="0" err="1" smtClean="0"/>
              <a:t>Pirjo</a:t>
            </a:r>
            <a:r>
              <a:rPr lang="ru-RU" i="1" dirty="0" smtClean="0"/>
              <a:t> </a:t>
            </a:r>
            <a:r>
              <a:rPr lang="ru-RU" i="1" dirty="0" err="1" smtClean="0"/>
              <a:t>Laisalmi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71" y="365125"/>
            <a:ext cx="5667185" cy="5667185"/>
          </a:xfrm>
          <a:ln>
            <a:solidFill>
              <a:schemeClr val="tx1"/>
            </a:solidFill>
          </a:ln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70" y="386894"/>
            <a:ext cx="5667185" cy="5667185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825006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«Солнечная улыбка»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221" y="1825625"/>
            <a:ext cx="6529557" cy="4351338"/>
          </a:xfrm>
        </p:spPr>
      </p:pic>
    </p:spTree>
    <p:extLst>
      <p:ext uri="{BB962C8B-B14F-4D97-AF65-F5344CB8AC3E}">
        <p14:creationId xmlns:p14="http://schemas.microsoft.com/office/powerpoint/2010/main" val="3629828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«Жемчужное небо»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945" y="1319276"/>
            <a:ext cx="7768601" cy="5173888"/>
          </a:xfrm>
        </p:spPr>
      </p:pic>
    </p:spTree>
    <p:extLst>
      <p:ext uri="{BB962C8B-B14F-4D97-AF65-F5344CB8AC3E}">
        <p14:creationId xmlns:p14="http://schemas.microsoft.com/office/powerpoint/2010/main" val="15249777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Фотография </a:t>
            </a:r>
            <a:r>
              <a:rPr lang="ru-RU" i="1" dirty="0" err="1"/>
              <a:t>Марсио</a:t>
            </a:r>
            <a:r>
              <a:rPr lang="ru-RU" i="1" dirty="0"/>
              <a:t> </a:t>
            </a:r>
            <a:r>
              <a:rPr lang="ru-RU" i="1" dirty="0" err="1" smtClean="0"/>
              <a:t>Кабрала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«</a:t>
            </a:r>
            <a:r>
              <a:rPr lang="ru-RU" i="1" dirty="0" err="1" smtClean="0"/>
              <a:t>Фейеверк</a:t>
            </a:r>
            <a:r>
              <a:rPr lang="ru-RU" i="1" dirty="0" smtClean="0"/>
              <a:t>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3113"/>
            <a:ext cx="5181600" cy="345636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184366"/>
            <a:ext cx="5181600" cy="49925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«Зонтики», как многие их называют, на самом деле имеют сложное название </a:t>
            </a:r>
            <a:r>
              <a:rPr lang="ru-RU" dirty="0" err="1"/>
              <a:t>Paepalanthus</a:t>
            </a:r>
            <a:r>
              <a:rPr lang="ru-RU" dirty="0"/>
              <a:t> </a:t>
            </a:r>
            <a:r>
              <a:rPr lang="ru-RU" dirty="0" err="1"/>
              <a:t>wildflower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Автору снимка посчастливилось заснять целое поле с этим растением, подсвеченное закатными лучами солнца, когда каждый «зонтик» становится похож на крошечный фейерверк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sz="1200" dirty="0" smtClean="0">
                <a:solidFill>
                  <a:srgbClr val="7030A0"/>
                </a:solidFill>
              </a:rPr>
              <a:t>Можно назвать - «Китайские зонтики»</a:t>
            </a:r>
            <a:endParaRPr lang="ru-RU" sz="1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02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782" y="420544"/>
            <a:ext cx="10515600" cy="1325563"/>
          </a:xfrm>
        </p:spPr>
        <p:txBody>
          <a:bodyPr/>
          <a:lstStyle/>
          <a:p>
            <a:r>
              <a:rPr lang="ru-RU" dirty="0" smtClean="0"/>
              <a:t>«Зимняя ночь»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545" y="1384324"/>
            <a:ext cx="7850910" cy="5233940"/>
          </a:xfrm>
        </p:spPr>
      </p:pic>
    </p:spTree>
    <p:extLst>
      <p:ext uri="{BB962C8B-B14F-4D97-AF65-F5344CB8AC3E}">
        <p14:creationId xmlns:p14="http://schemas.microsoft.com/office/powerpoint/2010/main" val="19873437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305924" cy="1325563"/>
          </a:xfrm>
        </p:spPr>
        <p:txBody>
          <a:bodyPr/>
          <a:lstStyle/>
          <a:p>
            <a:r>
              <a:rPr lang="ru-RU" dirty="0" smtClean="0"/>
              <a:t>Схема придумывания названий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97529434"/>
              </p:ext>
            </p:extLst>
          </p:nvPr>
        </p:nvGraphicFramePr>
        <p:xfrm>
          <a:off x="6144124" y="365128"/>
          <a:ext cx="5710991" cy="595493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513240179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662198074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1459051155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966952274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18565986"/>
                    </a:ext>
                  </a:extLst>
                </a:gridCol>
              </a:tblGrid>
              <a:tr h="165494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рыжик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ХУРМА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МЕХАНИЗМ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маленький </a:t>
                      </a: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145932359"/>
                  </a:ext>
                </a:extLst>
              </a:tr>
              <a:tr h="1803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мякоть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часовой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538358773"/>
                  </a:ext>
                </a:extLst>
              </a:tr>
              <a:tr h="1803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урожай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точный 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636253247"/>
                  </a:ext>
                </a:extLst>
              </a:tr>
              <a:tr h="1803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десерт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ручной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36447436"/>
                  </a:ext>
                </a:extLst>
              </a:tr>
              <a:tr h="1803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плод 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тикающий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126108504"/>
                  </a:ext>
                </a:extLst>
              </a:tr>
              <a:tr h="1803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сладость  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механический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003451785"/>
                  </a:ext>
                </a:extLst>
              </a:tr>
              <a:tr h="1803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восток 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хитрый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97261314"/>
                  </a:ext>
                </a:extLst>
              </a:tr>
              <a:tr h="1803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зима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металлический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57108191"/>
                  </a:ext>
                </a:extLst>
              </a:tr>
              <a:tr h="1803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фрукт 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заводной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748474042"/>
                  </a:ext>
                </a:extLst>
              </a:tr>
              <a:tr h="360618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044026"/>
                  </a:ext>
                </a:extLst>
              </a:tr>
              <a:tr h="687686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ЗАВОДНОЙ ФРУКТ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494511"/>
                  </a:ext>
                </a:extLst>
              </a:tr>
              <a:tr h="687686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Хитрый </a:t>
                      </a:r>
                      <a:r>
                        <a:rPr lang="ru-RU" sz="3200" dirty="0" smtClean="0">
                          <a:effectLst/>
                        </a:rPr>
                        <a:t>восток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797119723"/>
                  </a:ext>
                </a:extLst>
              </a:tr>
              <a:tr h="721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Рыжик механический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89727754"/>
                  </a:ext>
                </a:extLst>
              </a:tr>
              <a:tr h="709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Тикающий </a:t>
                      </a:r>
                      <a:r>
                        <a:rPr lang="ru-RU" sz="3200" dirty="0" smtClean="0">
                          <a:effectLst/>
                        </a:rPr>
                        <a:t>десерт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53781891"/>
                  </a:ext>
                </a:extLst>
              </a:tr>
              <a:tr h="11797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Ручной плод и т.д</a:t>
                      </a:r>
                      <a:r>
                        <a:rPr lang="ru-RU" sz="3200" dirty="0" smtClean="0">
                          <a:effectLst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3667730203"/>
                  </a:ext>
                </a:extLst>
              </a:tr>
            </a:tbl>
          </a:graphicData>
        </a:graphic>
      </p:graphicFrame>
      <p:pic>
        <p:nvPicPr>
          <p:cNvPr id="5" name="Объект 4" descr="http://www.fotosova.com.ua/wp-content/uploads/2014/04/%D0%97%D0%B0%D0%B2%D0%BE%D0%B4%D0%BD%D0%B0%D1%8F-%D1%85%D1%83%D1%80%D0%BC%D0%B0-24-04-09.jpg">
            <a:hlinkClick r:id="rId2" tooltip="&quot;Как придумать название фотографии?&quot;"/>
          </p:cNvPr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67" y="1825625"/>
            <a:ext cx="5006465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925767" y="6176963"/>
            <a:ext cx="335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Фото­гра­фия Егора Сахарова.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04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301343" cy="1325563"/>
          </a:xfrm>
        </p:spPr>
        <p:txBody>
          <a:bodyPr/>
          <a:lstStyle/>
          <a:p>
            <a:r>
              <a:rPr lang="ru-RU" dirty="0" smtClean="0"/>
              <a:t>Схема придумывания названий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60451"/>
            <a:ext cx="4765964" cy="4765964"/>
          </a:xfr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52046219"/>
              </p:ext>
            </p:extLst>
          </p:nvPr>
        </p:nvGraphicFramePr>
        <p:xfrm>
          <a:off x="6236854" y="365127"/>
          <a:ext cx="5710991" cy="5872462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737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Теневая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лягушка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Лист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Сочный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37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Плавная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Паутинка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37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Изящество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Прожилка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37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Мелкая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Зелёный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37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err="1" smtClean="0">
                          <a:effectLst/>
                        </a:rPr>
                        <a:t>Попрыгушка</a:t>
                      </a:r>
                      <a:r>
                        <a:rPr lang="ru-RU" sz="8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Свежий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37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Высота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Природный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37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Живое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Крупный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737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Снизу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Солнечный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737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Крадущаяся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Прозрачный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4741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76479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Свежая высота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76479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Плавная сочность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709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Живая</a:t>
                      </a:r>
                      <a:r>
                        <a:rPr lang="ru-RU" sz="3200" baseline="0" dirty="0" smtClean="0">
                          <a:effectLst/>
                        </a:rPr>
                        <a:t> природа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6982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Солнечное</a:t>
                      </a:r>
                      <a:r>
                        <a:rPr lang="ru-RU" sz="3200" baseline="0" dirty="0" smtClean="0">
                          <a:effectLst/>
                        </a:rPr>
                        <a:t> изящество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1604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Зелёная</a:t>
                      </a:r>
                      <a:r>
                        <a:rPr lang="ru-RU" sz="3200" baseline="0" dirty="0" smtClean="0">
                          <a:effectLst/>
                        </a:rPr>
                        <a:t> тень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r>
                        <a:rPr lang="ru-RU" sz="3200" dirty="0">
                          <a:effectLst/>
                        </a:rPr>
                        <a:t>и т.д</a:t>
                      </a:r>
                      <a:r>
                        <a:rPr lang="ru-RU" sz="3200" dirty="0" smtClean="0">
                          <a:effectLst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4044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269346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Схема придумывания названий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654"/>
          <a:stretch/>
        </p:blipFill>
        <p:spPr>
          <a:xfrm>
            <a:off x="1862518" y="1825625"/>
            <a:ext cx="3132963" cy="4122593"/>
          </a:xfrm>
        </p:spPr>
      </p:pic>
      <p:graphicFrame>
        <p:nvGraphicFramePr>
          <p:cNvPr id="5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59546552"/>
              </p:ext>
            </p:extLst>
          </p:nvPr>
        </p:nvGraphicFramePr>
        <p:xfrm>
          <a:off x="6107546" y="365122"/>
          <a:ext cx="5710991" cy="6001777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513240179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662198074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1459051155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966952274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18565986"/>
                    </a:ext>
                  </a:extLst>
                </a:gridCol>
              </a:tblGrid>
              <a:tr h="18127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Цветная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радуга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город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Маленький  </a:t>
                      </a: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145932359"/>
                  </a:ext>
                </a:extLst>
              </a:tr>
              <a:tr h="18127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Яркая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Большой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538358773"/>
                  </a:ext>
                </a:extLst>
              </a:tr>
              <a:tr h="18127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Красивая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Уютный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636253247"/>
                  </a:ext>
                </a:extLst>
              </a:tr>
              <a:tr h="18127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Свежая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Красивый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36447436"/>
                  </a:ext>
                </a:extLst>
              </a:tr>
              <a:tr h="18127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Разноцветная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Любимый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126108504"/>
                  </a:ext>
                </a:extLst>
              </a:tr>
              <a:tr h="18127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Чистая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Зелёный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003451785"/>
                  </a:ext>
                </a:extLst>
              </a:tr>
              <a:tr h="18127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Прозрачная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Воздушный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97261314"/>
                  </a:ext>
                </a:extLst>
              </a:tr>
              <a:tr h="18127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Мимолётная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Прохладный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57108191"/>
                  </a:ext>
                </a:extLst>
              </a:tr>
              <a:tr h="18127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Проходящая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заводной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748474042"/>
                  </a:ext>
                </a:extLst>
              </a:tr>
              <a:tr h="362553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044026"/>
                  </a:ext>
                </a:extLst>
              </a:tr>
              <a:tr h="691375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Цветной уют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494511"/>
                  </a:ext>
                </a:extLst>
              </a:tr>
              <a:tr h="691375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Яркая</a:t>
                      </a:r>
                      <a:r>
                        <a:rPr lang="ru-RU" sz="3200" baseline="0" dirty="0" smtClean="0">
                          <a:effectLst/>
                        </a:rPr>
                        <a:t> воздушность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797119723"/>
                  </a:ext>
                </a:extLst>
              </a:tr>
              <a:tr h="725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Свежий </a:t>
                      </a:r>
                      <a:r>
                        <a:rPr lang="ru-RU" sz="3200" baseline="0" dirty="0" smtClean="0">
                          <a:effectLst/>
                        </a:rPr>
                        <a:t>город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89727754"/>
                  </a:ext>
                </a:extLst>
              </a:tr>
              <a:tr h="7135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Яркий</a:t>
                      </a:r>
                      <a:r>
                        <a:rPr lang="ru-RU" sz="3200" baseline="0" dirty="0" smtClean="0">
                          <a:effectLst/>
                        </a:rPr>
                        <a:t> воздух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53781891"/>
                  </a:ext>
                </a:extLst>
              </a:tr>
              <a:tr h="118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Мимолётная прохлада </a:t>
                      </a:r>
                      <a:r>
                        <a:rPr lang="ru-RU" sz="3200" dirty="0">
                          <a:effectLst/>
                        </a:rPr>
                        <a:t>и т.д</a:t>
                      </a:r>
                      <a:r>
                        <a:rPr lang="ru-RU" sz="3200" dirty="0" smtClean="0">
                          <a:effectLst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3667730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13678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380182" cy="1325563"/>
          </a:xfrm>
        </p:spPr>
        <p:txBody>
          <a:bodyPr/>
          <a:lstStyle/>
          <a:p>
            <a:r>
              <a:rPr lang="ru-RU" dirty="0" smtClean="0"/>
              <a:t>Схема придумывания названий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93" y="1893455"/>
            <a:ext cx="5675375" cy="3777672"/>
          </a:xfrm>
        </p:spPr>
      </p:pic>
      <p:graphicFrame>
        <p:nvGraphicFramePr>
          <p:cNvPr id="6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57022792"/>
              </p:ext>
            </p:extLst>
          </p:nvPr>
        </p:nvGraphicFramePr>
        <p:xfrm>
          <a:off x="6218382" y="365129"/>
          <a:ext cx="5710991" cy="5988373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513240179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662198074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1459051155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966952274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18565986"/>
                    </a:ext>
                  </a:extLst>
                </a:gridCol>
              </a:tblGrid>
              <a:tr h="179016">
                <a:tc rowSpan="2"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Большая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собака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10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бабочка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Маленькая  </a:t>
                      </a: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145932359"/>
                  </a:ext>
                </a:extLst>
              </a:tr>
              <a:tr h="76111">
                <a:tc gridSpan="2" vMerge="1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Быстрая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538358773"/>
                  </a:ext>
                </a:extLst>
              </a:tr>
              <a:tr h="1643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Добрая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902083"/>
                  </a:ext>
                </a:extLst>
              </a:tr>
              <a:tr h="17901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Задумчивая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Порхающая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636253247"/>
                  </a:ext>
                </a:extLst>
              </a:tr>
              <a:tr h="17901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Послушная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Смелая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36447436"/>
                  </a:ext>
                </a:extLst>
              </a:tr>
              <a:tr h="17901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Терпеливая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Разноцветная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126108504"/>
                  </a:ext>
                </a:extLst>
              </a:tr>
              <a:tr h="17901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Мудрая</a:t>
                      </a:r>
                      <a:r>
                        <a:rPr lang="ru-RU" sz="8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Мимолётная</a:t>
                      </a:r>
                      <a:r>
                        <a:rPr lang="ru-RU" sz="900" baseline="0" dirty="0" smtClean="0">
                          <a:effectLst/>
                        </a:rPr>
                        <a:t>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003451785"/>
                  </a:ext>
                </a:extLst>
              </a:tr>
              <a:tr h="17901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любопытная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Живая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97261314"/>
                  </a:ext>
                </a:extLst>
              </a:tr>
              <a:tr h="17901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Интерес</a:t>
                      </a:r>
                      <a:r>
                        <a:rPr lang="ru-RU" sz="800" baseline="0" dirty="0" smtClean="0">
                          <a:effectLst/>
                        </a:rPr>
                        <a:t> , защита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Красочная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57108191"/>
                  </a:ext>
                </a:extLst>
              </a:tr>
              <a:tr h="17901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забота</a:t>
                      </a:r>
                      <a:r>
                        <a:rPr lang="ru-RU" sz="900" baseline="0" dirty="0" smtClean="0">
                          <a:effectLst/>
                        </a:rPr>
                        <a:t>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Осенняя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748474042"/>
                  </a:ext>
                </a:extLst>
              </a:tr>
              <a:tr h="358034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044026"/>
                  </a:ext>
                </a:extLst>
              </a:tr>
              <a:tr h="682759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Защищающий момент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494511"/>
                  </a:ext>
                </a:extLst>
              </a:tr>
              <a:tr h="682759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Живой интерес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797119723"/>
                  </a:ext>
                </a:extLst>
              </a:tr>
              <a:tr h="7163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Порхающая мудрость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89727754"/>
                  </a:ext>
                </a:extLst>
              </a:tr>
              <a:tr h="7047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Красочное</a:t>
                      </a:r>
                      <a:r>
                        <a:rPr lang="ru-RU" sz="3200" baseline="0" dirty="0" smtClean="0">
                          <a:effectLst/>
                        </a:rPr>
                        <a:t> терпение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53781891"/>
                  </a:ext>
                </a:extLst>
              </a:tr>
              <a:tr h="11712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Мимолётная доброта </a:t>
                      </a:r>
                    </a:p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Я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тебя не трону!, Давай дружить!  Порхающее любопытство! Терпеливая и Мимолетная!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3667730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4157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517" y="330290"/>
            <a:ext cx="5370946" cy="1325563"/>
          </a:xfrm>
        </p:spPr>
        <p:txBody>
          <a:bodyPr/>
          <a:lstStyle/>
          <a:p>
            <a:r>
              <a:rPr lang="ru-RU" dirty="0"/>
              <a:t>Схема придумывания названий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17" y="1570181"/>
            <a:ext cx="5800436" cy="4350327"/>
          </a:xfrm>
        </p:spPr>
      </p:pic>
      <p:graphicFrame>
        <p:nvGraphicFramePr>
          <p:cNvPr id="6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74376974"/>
              </p:ext>
            </p:extLst>
          </p:nvPr>
        </p:nvGraphicFramePr>
        <p:xfrm>
          <a:off x="6209146" y="330289"/>
          <a:ext cx="5710991" cy="6291962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513240179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662198074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1459051155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966952274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18565986"/>
                    </a:ext>
                  </a:extLst>
                </a:gridCol>
              </a:tblGrid>
              <a:tr h="17316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Вереница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овцы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зима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Холодная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  </a:t>
                      </a: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145932359"/>
                  </a:ext>
                </a:extLst>
              </a:tr>
              <a:tr h="17316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Стадо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Белая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538358773"/>
                  </a:ext>
                </a:extLst>
              </a:tr>
              <a:tr h="17316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экспресс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Леденящая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636253247"/>
                  </a:ext>
                </a:extLst>
              </a:tr>
              <a:tr h="17316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Дорога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Снежная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36447436"/>
                  </a:ext>
                </a:extLst>
              </a:tr>
              <a:tr h="17316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Путь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 зимняя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126108504"/>
                  </a:ext>
                </a:extLst>
              </a:tr>
              <a:tr h="17316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Уходящая в даль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холодная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003451785"/>
                  </a:ext>
                </a:extLst>
              </a:tr>
              <a:tr h="17316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 тропа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 пушистая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97261314"/>
                  </a:ext>
                </a:extLst>
              </a:tr>
              <a:tr h="17316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 жизнь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Колея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57108191"/>
                  </a:ext>
                </a:extLst>
              </a:tr>
              <a:tr h="17316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</a:t>
                      </a:r>
                      <a:r>
                        <a:rPr lang="ru-RU" sz="900" baseline="0" dirty="0" smtClean="0">
                          <a:effectLst/>
                        </a:rPr>
                        <a:t>  безысходность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Мороз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748474042"/>
                  </a:ext>
                </a:extLst>
              </a:tr>
              <a:tr h="346338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044026"/>
                  </a:ext>
                </a:extLst>
              </a:tr>
              <a:tr h="660453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Зимний экспресс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494511"/>
                  </a:ext>
                </a:extLst>
              </a:tr>
              <a:tr h="1176034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Морозная безысходность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797119723"/>
                  </a:ext>
                </a:extLst>
              </a:tr>
              <a:tr h="6929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Холодная дорога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89727754"/>
                  </a:ext>
                </a:extLst>
              </a:tr>
              <a:tr h="6816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Снежное</a:t>
                      </a:r>
                      <a:r>
                        <a:rPr lang="ru-RU" sz="3200" baseline="0" dirty="0" smtClean="0">
                          <a:effectLst/>
                        </a:rPr>
                        <a:t> стадо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53781891"/>
                  </a:ext>
                </a:extLst>
              </a:tr>
              <a:tr h="11760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Леденящая</a:t>
                      </a:r>
                      <a:r>
                        <a:rPr lang="ru-RU" sz="3200" baseline="0" dirty="0" smtClean="0">
                          <a:effectLst/>
                        </a:rPr>
                        <a:t> свобода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</a:p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Мороз и овцы!</a:t>
                      </a:r>
                      <a:r>
                        <a:rPr lang="ru-RU" sz="1200" baseline="0" dirty="0" smtClean="0">
                          <a:effectLst/>
                        </a:rPr>
                        <a:t> Снежный исход»</a:t>
                      </a:r>
                      <a:r>
                        <a:rPr lang="ru-RU" sz="3200" dirty="0" smtClean="0">
                          <a:effectLst/>
                        </a:rPr>
                        <a:t> </a:t>
                      </a:r>
                      <a:r>
                        <a:rPr lang="ru-RU" sz="3200" dirty="0">
                          <a:effectLst/>
                        </a:rPr>
                        <a:t>и т.д</a:t>
                      </a:r>
                      <a:r>
                        <a:rPr lang="ru-RU" sz="3200" dirty="0" smtClean="0">
                          <a:effectLst/>
                        </a:rPr>
                        <a:t>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3667730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3648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343237" cy="1325563"/>
          </a:xfrm>
        </p:spPr>
        <p:txBody>
          <a:bodyPr/>
          <a:lstStyle/>
          <a:p>
            <a:r>
              <a:rPr lang="ru-RU" dirty="0" smtClean="0"/>
              <a:t>Схема придумывания названий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331" y="1825625"/>
            <a:ext cx="4351338" cy="4351338"/>
          </a:xfrm>
        </p:spPr>
      </p:pic>
      <p:graphicFrame>
        <p:nvGraphicFramePr>
          <p:cNvPr id="6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90786511"/>
              </p:ext>
            </p:extLst>
          </p:nvPr>
        </p:nvGraphicFramePr>
        <p:xfrm>
          <a:off x="6181437" y="174170"/>
          <a:ext cx="5710991" cy="6288105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513240179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662198074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1459051155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966952274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18565986"/>
                    </a:ext>
                  </a:extLst>
                </a:gridCol>
              </a:tblGrid>
              <a:tr h="17554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Зубастое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море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9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берег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Песчаный  </a:t>
                      </a: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145932359"/>
                  </a:ext>
                </a:extLst>
              </a:tr>
              <a:tr h="17554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Бирюзовое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Фактурный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538358773"/>
                  </a:ext>
                </a:extLst>
              </a:tr>
              <a:tr h="17554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Спокойное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Надёжный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636253247"/>
                  </a:ext>
                </a:extLst>
              </a:tr>
              <a:tr h="17554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Тихое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Безопасный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36447436"/>
                  </a:ext>
                </a:extLst>
              </a:tr>
              <a:tr h="17554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Чистое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 золотой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126108504"/>
                  </a:ext>
                </a:extLst>
              </a:tr>
              <a:tr h="17554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Прозрачное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песочный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003451785"/>
                  </a:ext>
                </a:extLst>
              </a:tr>
              <a:tr h="17554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 жизнь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  галечный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97261314"/>
                  </a:ext>
                </a:extLst>
              </a:tr>
              <a:tr h="17554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 тёплое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 половина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57108191"/>
                  </a:ext>
                </a:extLst>
              </a:tr>
              <a:tr h="17554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</a:t>
                      </a:r>
                      <a:r>
                        <a:rPr lang="ru-RU" sz="900" baseline="0" dirty="0" smtClean="0">
                          <a:effectLst/>
                        </a:rPr>
                        <a:t>  безлюдное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Сухой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748474042"/>
                  </a:ext>
                </a:extLst>
              </a:tr>
              <a:tr h="351082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044026"/>
                  </a:ext>
                </a:extLst>
              </a:tr>
              <a:tr h="669501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Зубастое море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494511"/>
                  </a:ext>
                </a:extLst>
              </a:tr>
              <a:tr h="1145725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Спокойная фактура</a:t>
                      </a:r>
                      <a:r>
                        <a:rPr lang="ru-RU" sz="3200" baseline="0" dirty="0" smtClean="0">
                          <a:effectLst/>
                        </a:rPr>
                        <a:t>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797119723"/>
                  </a:ext>
                </a:extLst>
              </a:tr>
              <a:tr h="7024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Чистая</a:t>
                      </a:r>
                      <a:r>
                        <a:rPr lang="ru-RU" sz="3200" baseline="0" dirty="0" smtClean="0">
                          <a:effectLst/>
                        </a:rPr>
                        <a:t> безопасность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89727754"/>
                  </a:ext>
                </a:extLst>
              </a:tr>
              <a:tr h="6910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Половина жизни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53781891"/>
                  </a:ext>
                </a:extLst>
              </a:tr>
              <a:tr h="11485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Бирюзовая</a:t>
                      </a:r>
                      <a:r>
                        <a:rPr lang="ru-RU" sz="2400" baseline="0" dirty="0" smtClean="0">
                          <a:effectLst/>
                        </a:rPr>
                        <a:t> фактура</a:t>
                      </a:r>
                    </a:p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  </a:t>
                      </a:r>
                      <a:r>
                        <a:rPr lang="ru-RU" sz="2400" dirty="0">
                          <a:effectLst/>
                        </a:rPr>
                        <a:t>и т.д</a:t>
                      </a:r>
                      <a:r>
                        <a:rPr lang="ru-RU" sz="2400" dirty="0" smtClean="0">
                          <a:effectLst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3667730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2575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148" y="356417"/>
            <a:ext cx="5278582" cy="1325563"/>
          </a:xfrm>
        </p:spPr>
        <p:txBody>
          <a:bodyPr/>
          <a:lstStyle/>
          <a:p>
            <a:r>
              <a:rPr lang="ru-RU" dirty="0" smtClean="0"/>
              <a:t>Схема придумывания названий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48" y="1791855"/>
            <a:ext cx="5620310" cy="4091709"/>
          </a:xfrm>
        </p:spPr>
      </p:pic>
      <p:graphicFrame>
        <p:nvGraphicFramePr>
          <p:cNvPr id="6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72774941"/>
              </p:ext>
            </p:extLst>
          </p:nvPr>
        </p:nvGraphicFramePr>
        <p:xfrm>
          <a:off x="6116782" y="278676"/>
          <a:ext cx="5710991" cy="6426719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513240179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662198074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1459051155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966952274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18565986"/>
                    </a:ext>
                  </a:extLst>
                </a:gridCol>
              </a:tblGrid>
              <a:tr h="165461">
                <a:tc rowSpan="2"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Беззащитность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совёнок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10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Погода  гриб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Сырость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145932359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Защита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25876461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Маленький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538358773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Тихий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Минимум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636253247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Надежда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Капли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36447436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Чистота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  возможность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126108504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  борьба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конец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003451785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 жизнь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   солнце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97261314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Ожидание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Окончание</a:t>
                      </a:r>
                      <a:r>
                        <a:rPr lang="ru-RU" sz="800" baseline="0" dirty="0" smtClean="0">
                          <a:effectLst/>
                        </a:rPr>
                        <a:t>  </a:t>
                      </a:r>
                      <a:r>
                        <a:rPr lang="ru-RU" sz="80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57108191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</a:t>
                      </a:r>
                      <a:r>
                        <a:rPr lang="ru-RU" sz="900" baseline="0" dirty="0" smtClean="0">
                          <a:effectLst/>
                        </a:rPr>
                        <a:t>  надежда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Дождь 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748474042"/>
                  </a:ext>
                </a:extLst>
              </a:tr>
              <a:tr h="347221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044026"/>
                  </a:ext>
                </a:extLst>
              </a:tr>
              <a:tr h="662137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Капли</a:t>
                      </a:r>
                      <a:r>
                        <a:rPr lang="ru-RU" sz="3200" baseline="0" dirty="0" smtClean="0">
                          <a:effectLst/>
                        </a:rPr>
                        <a:t> надежды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494511"/>
                  </a:ext>
                </a:extLst>
              </a:tr>
              <a:tr h="1133123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baseline="0" dirty="0" smtClean="0">
                          <a:effectLst/>
                        </a:rPr>
                        <a:t>Беззащитная защита 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797119723"/>
                  </a:ext>
                </a:extLst>
              </a:tr>
              <a:tr h="6946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effectLst/>
                        </a:rPr>
                        <a:t>Возможность на жизнь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89727754"/>
                  </a:ext>
                </a:extLst>
              </a:tr>
              <a:tr h="683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Ожидание солнца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53781891"/>
                  </a:ext>
                </a:extLst>
              </a:tr>
              <a:tr h="1326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Беззащитный</a:t>
                      </a:r>
                      <a:r>
                        <a:rPr lang="ru-RU" sz="2400" baseline="0" dirty="0" smtClean="0">
                          <a:effectLst/>
                        </a:rPr>
                        <a:t> минимум</a:t>
                      </a:r>
                    </a:p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effectLst/>
                        </a:rPr>
                        <a:t>В ожидании солнца.  Неужели это конец? (конец света?)  </a:t>
                      </a:r>
                      <a:r>
                        <a:rPr lang="ru-RU" sz="2400" dirty="0" smtClean="0">
                          <a:effectLst/>
                        </a:rPr>
                        <a:t>  </a:t>
                      </a:r>
                      <a:r>
                        <a:rPr lang="ru-RU" sz="2400" dirty="0">
                          <a:effectLst/>
                        </a:rPr>
                        <a:t>и т.д</a:t>
                      </a:r>
                      <a:r>
                        <a:rPr lang="ru-RU" sz="2400" dirty="0" smtClean="0">
                          <a:effectLst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3667730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135558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18272"/>
            <a:ext cx="4881858" cy="4881858"/>
          </a:xfrm>
          <a:ln>
            <a:solidFill>
              <a:schemeClr val="tx1"/>
            </a:solidFill>
          </a:ln>
        </p:spPr>
      </p:pic>
      <p:graphicFrame>
        <p:nvGraphicFramePr>
          <p:cNvPr id="6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0191055"/>
              </p:ext>
            </p:extLst>
          </p:nvPr>
        </p:nvGraphicFramePr>
        <p:xfrm>
          <a:off x="6116782" y="365123"/>
          <a:ext cx="5710991" cy="6231438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513240179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662198074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1459051155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966952274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18565986"/>
                    </a:ext>
                  </a:extLst>
                </a:gridCol>
              </a:tblGrid>
              <a:tr h="17480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Маленькая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Часовня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1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Погода</a:t>
                      </a: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природа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Морозность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145932359"/>
                  </a:ext>
                </a:extLst>
              </a:tr>
              <a:tr h="174172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Белая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Солнечная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361037742"/>
                  </a:ext>
                </a:extLst>
              </a:tr>
              <a:tr h="121920">
                <a:tc rowSpan="2"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Спокойная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Рассвет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719621230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Изморозь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065140374"/>
                  </a:ext>
                </a:extLst>
              </a:tr>
              <a:tr h="124823">
                <a:tc rowSpan="2"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Умиротворенная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662119094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Заморозки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223990139"/>
                  </a:ext>
                </a:extLst>
              </a:tr>
              <a:tr h="171318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Чистота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5112356"/>
                  </a:ext>
                </a:extLst>
              </a:tr>
              <a:tr h="142916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  Светлая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Зимняя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126108504"/>
                  </a:ext>
                </a:extLst>
              </a:tr>
              <a:tr h="0">
                <a:tc rowSpan="3"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Дающая</a:t>
                      </a:r>
                      <a:r>
                        <a:rPr lang="ru-RU" sz="900" baseline="0" dirty="0" smtClean="0">
                          <a:effectLst/>
                        </a:rPr>
                        <a:t> свет</a:t>
                      </a:r>
                      <a:r>
                        <a:rPr lang="ru-RU" sz="900" dirty="0" smtClean="0">
                          <a:effectLst/>
                        </a:rPr>
                        <a:t>  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338059"/>
                  </a:ext>
                </a:extLst>
              </a:tr>
              <a:tr h="12264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Утренняя  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04864496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Свежесть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482817435"/>
                  </a:ext>
                </a:extLst>
              </a:tr>
              <a:tr h="96520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Ожидание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6258934"/>
                  </a:ext>
                </a:extLst>
              </a:tr>
              <a:tr h="0">
                <a:tc rowSpan="2"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Н</a:t>
                      </a:r>
                      <a:r>
                        <a:rPr lang="ru-RU" sz="900" baseline="0" dirty="0" smtClean="0">
                          <a:effectLst/>
                        </a:rPr>
                        <a:t>адежда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769387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Пробуждение  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748474042"/>
                  </a:ext>
                </a:extLst>
              </a:tr>
              <a:tr h="342637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044026"/>
                  </a:ext>
                </a:extLst>
              </a:tr>
              <a:tr h="653396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Маленькая часовня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494511"/>
                  </a:ext>
                </a:extLst>
              </a:tr>
              <a:tr h="1118165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baseline="0" dirty="0" smtClean="0">
                          <a:effectLst/>
                        </a:rPr>
                        <a:t>Спокойный рассвет 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797119723"/>
                  </a:ext>
                </a:extLst>
              </a:tr>
              <a:tr h="6855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Заморозки чистоты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89727754"/>
                  </a:ext>
                </a:extLst>
              </a:tr>
              <a:tr h="674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Белая изморозь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53781891"/>
                  </a:ext>
                </a:extLst>
              </a:tr>
              <a:tr h="1308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Солнечная Часовня и </a:t>
                      </a:r>
                      <a:r>
                        <a:rPr lang="ru-RU" sz="2400" dirty="0">
                          <a:effectLst/>
                        </a:rPr>
                        <a:t>т.д</a:t>
                      </a:r>
                      <a:r>
                        <a:rPr lang="ru-RU" sz="2400" dirty="0" smtClean="0">
                          <a:effectLst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3667730203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334000" cy="1325563"/>
          </a:xfrm>
        </p:spPr>
        <p:txBody>
          <a:bodyPr/>
          <a:lstStyle/>
          <a:p>
            <a:r>
              <a:rPr lang="ru-RU" dirty="0" smtClean="0"/>
              <a:t>Схема придумывания названий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29846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48" y="1825625"/>
            <a:ext cx="3263503" cy="4351338"/>
          </a:xfrm>
          <a:ln>
            <a:solidFill>
              <a:schemeClr val="tx1"/>
            </a:solidFill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838200" y="365125"/>
            <a:ext cx="533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Схема придумывания названий 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63048311"/>
              </p:ext>
            </p:extLst>
          </p:nvPr>
        </p:nvGraphicFramePr>
        <p:xfrm>
          <a:off x="6172200" y="365125"/>
          <a:ext cx="5710991" cy="642671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513240179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662198074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1459051155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966952274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18565986"/>
                    </a:ext>
                  </a:extLst>
                </a:gridCol>
              </a:tblGrid>
              <a:tr h="165461">
                <a:tc rowSpan="2"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Белый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Кот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10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Окно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Ст</a:t>
                      </a:r>
                      <a:r>
                        <a:rPr lang="ru-RU" sz="900" baseline="0" dirty="0" smtClean="0">
                          <a:effectLst/>
                        </a:rPr>
                        <a:t>а</a:t>
                      </a:r>
                      <a:r>
                        <a:rPr lang="ru-RU" sz="900" dirty="0" smtClean="0">
                          <a:effectLst/>
                        </a:rPr>
                        <a:t>рое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145932359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Открытое 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25876461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Свобода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538358773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Охота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С форточкой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636253247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Интерес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Деревенское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36447436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Растяжка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  Возможность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126108504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Грация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Выход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003451785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Изящность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Контроль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97261314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 Наглость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 О</a:t>
                      </a:r>
                      <a:r>
                        <a:rPr lang="ru-RU" sz="800" dirty="0" smtClean="0">
                          <a:effectLst/>
                        </a:rPr>
                        <a:t>тражение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57108191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 </a:t>
                      </a:r>
                      <a:r>
                        <a:rPr lang="ru-RU" sz="900" baseline="0" dirty="0" smtClean="0">
                          <a:effectLst/>
                        </a:rPr>
                        <a:t>   Лапочки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Разность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748474042"/>
                  </a:ext>
                </a:extLst>
              </a:tr>
              <a:tr h="347221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044026"/>
                  </a:ext>
                </a:extLst>
              </a:tr>
              <a:tr h="662137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Открытая свобода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494511"/>
                  </a:ext>
                </a:extLst>
              </a:tr>
              <a:tr h="1133123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baseline="0" dirty="0" smtClean="0">
                          <a:effectLst/>
                        </a:rPr>
                        <a:t>Невидимый контроль  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797119723"/>
                  </a:ext>
                </a:extLst>
              </a:tr>
              <a:tr h="6946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effectLst/>
                        </a:rPr>
                        <a:t>Открытая охота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89727754"/>
                  </a:ext>
                </a:extLst>
              </a:tr>
              <a:tr h="683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Интересный выход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53781891"/>
                  </a:ext>
                </a:extLst>
              </a:tr>
              <a:tr h="1326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effectLst/>
                        </a:rPr>
                        <a:t>Наглость с форточки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ru-RU" sz="2400" dirty="0" smtClean="0">
                          <a:effectLst/>
                        </a:rPr>
                        <a:t>  </a:t>
                      </a:r>
                      <a:r>
                        <a:rPr lang="ru-RU" sz="2400" dirty="0">
                          <a:effectLst/>
                        </a:rPr>
                        <a:t>и т.д</a:t>
                      </a:r>
                      <a:r>
                        <a:rPr lang="ru-RU" sz="2400" dirty="0" smtClean="0">
                          <a:effectLst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3667730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8082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" y="1691809"/>
            <a:ext cx="3913925" cy="489187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555389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Схема придумывания названий 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4695064"/>
              </p:ext>
            </p:extLst>
          </p:nvPr>
        </p:nvGraphicFramePr>
        <p:xfrm>
          <a:off x="6172200" y="365125"/>
          <a:ext cx="5710991" cy="6303788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283371">
                  <a:extLst>
                    <a:ext uri="{9D8B030D-6E8A-4147-A177-3AD203B41FA5}">
                      <a16:colId xmlns:a16="http://schemas.microsoft.com/office/drawing/2014/main" val="513240179"/>
                    </a:ext>
                  </a:extLst>
                </a:gridCol>
                <a:gridCol w="841723">
                  <a:extLst>
                    <a:ext uri="{9D8B030D-6E8A-4147-A177-3AD203B41FA5}">
                      <a16:colId xmlns:a16="http://schemas.microsoft.com/office/drawing/2014/main" val="2662198074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1459051155"/>
                    </a:ext>
                  </a:extLst>
                </a:gridCol>
                <a:gridCol w="737154">
                  <a:extLst>
                    <a:ext uri="{9D8B030D-6E8A-4147-A177-3AD203B41FA5}">
                      <a16:colId xmlns:a16="http://schemas.microsoft.com/office/drawing/2014/main" val="966952274"/>
                    </a:ext>
                  </a:extLst>
                </a:gridCol>
                <a:gridCol w="2111589">
                  <a:extLst>
                    <a:ext uri="{9D8B030D-6E8A-4147-A177-3AD203B41FA5}">
                      <a16:colId xmlns:a16="http://schemas.microsoft.com/office/drawing/2014/main" val="18565986"/>
                    </a:ext>
                  </a:extLst>
                </a:gridCol>
              </a:tblGrid>
              <a:tr h="165461">
                <a:tc rowSpan="2"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Радость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Девушка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 rowSpan="10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Фонарь </a:t>
                      </a: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Погода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vert="wordArtVert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Одинокий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3145932359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Зима 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25876461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Улыбка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538358773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Осветлённая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Снежная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636253247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Шарфик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 Снегопад 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936447436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Миниатюрность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effectLst/>
                        </a:rPr>
                        <a:t>Ночь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1126108504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Низкая</a:t>
                      </a:r>
                      <a:r>
                        <a:rPr lang="ru-RU" sz="8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Улица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003451785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Завороженная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 Холодный свет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97261314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Мечта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baseline="0" dirty="0" smtClean="0">
                          <a:effectLst/>
                        </a:rPr>
                        <a:t> Д</a:t>
                      </a:r>
                      <a:r>
                        <a:rPr lang="ru-RU" sz="800" dirty="0" smtClean="0">
                          <a:effectLst/>
                        </a:rPr>
                        <a:t>ающий свет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2357108191"/>
                  </a:ext>
                </a:extLst>
              </a:tr>
              <a:tr h="173609">
                <a:tc grid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 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extLst>
                  <a:ext uri="{0D108BD9-81ED-4DB2-BD59-A6C34878D82A}">
                    <a16:rowId xmlns:a16="http://schemas.microsoft.com/office/drawing/2014/main" val="748474042"/>
                  </a:ext>
                </a:extLst>
              </a:tr>
              <a:tr h="347221">
                <a:tc grid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  <a:tabLst>
                          <a:tab pos="2969895" algn="ctr"/>
                          <a:tab pos="3898900" algn="l"/>
                        </a:tabLst>
                      </a:pPr>
                      <a:r>
                        <a:rPr lang="ru-RU" sz="1800" dirty="0">
                          <a:effectLst/>
                        </a:rPr>
                        <a:t>ВАРИАНТЫ НАЗВАНИЙ: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044026"/>
                  </a:ext>
                </a:extLst>
              </a:tr>
              <a:tr h="662137">
                <a:tc rowSpan="5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Далее могут придумывать варианты дети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Ночь. Улица. Фонарь</a:t>
                      </a:r>
                      <a:r>
                        <a:rPr lang="ru-RU" sz="3200" baseline="0" dirty="0" smtClean="0">
                          <a:effectLst/>
                        </a:rPr>
                        <a:t> и </a:t>
                      </a:r>
                      <a:r>
                        <a:rPr lang="ru-RU" sz="3200" dirty="0" smtClean="0">
                          <a:effectLst/>
                        </a:rPr>
                        <a:t>Шарфик. 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494511"/>
                  </a:ext>
                </a:extLst>
              </a:tr>
              <a:tr h="660127">
                <a:tc v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3200" baseline="0" dirty="0" smtClean="0">
                          <a:effectLst/>
                        </a:rPr>
                        <a:t>Радость зимы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1797119723"/>
                  </a:ext>
                </a:extLst>
              </a:tr>
              <a:tr h="6946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Завороженная снегопадом (светом)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89727754"/>
                  </a:ext>
                </a:extLst>
              </a:tr>
              <a:tr h="683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Снежная теплота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453781891"/>
                  </a:ext>
                </a:extLst>
              </a:tr>
              <a:tr h="1326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449580" algn="ctr" fontAlgn="base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effectLst/>
                        </a:rPr>
                        <a:t>Зимняя улыбка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ru-RU" sz="2400" dirty="0" smtClean="0">
                          <a:effectLst/>
                        </a:rPr>
                        <a:t>  </a:t>
                      </a:r>
                      <a:r>
                        <a:rPr lang="ru-RU" sz="2400" dirty="0">
                          <a:effectLst/>
                        </a:rPr>
                        <a:t>и т.д</a:t>
                      </a:r>
                      <a:r>
                        <a:rPr lang="ru-RU" sz="2400" dirty="0" smtClean="0">
                          <a:effectLst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8" marR="45118" marT="0" marB="0"/>
                </a:tc>
                <a:extLst>
                  <a:ext uri="{0D108BD9-81ED-4DB2-BD59-A6C34878D82A}">
                    <a16:rowId xmlns:a16="http://schemas.microsoft.com/office/drawing/2014/main" val="3667730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344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«Утро в Париже»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0"/>
          <a:stretch/>
        </p:blipFill>
        <p:spPr>
          <a:xfrm>
            <a:off x="302490" y="1544420"/>
            <a:ext cx="6370169" cy="4062053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75" y="375822"/>
            <a:ext cx="4644352" cy="5801141"/>
          </a:xfrm>
        </p:spPr>
      </p:pic>
    </p:spTree>
    <p:extLst>
      <p:ext uri="{BB962C8B-B14F-4D97-AF65-F5344CB8AC3E}">
        <p14:creationId xmlns:p14="http://schemas.microsoft.com/office/powerpoint/2010/main" val="2217128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Метод «Вдохнуть жизнь»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Довольно интересная речевая конструкция, делающая практически любую фотографию наиболее глубокой и интересной.</a:t>
            </a:r>
          </a:p>
          <a:p>
            <a:pPr marL="0" indent="0">
              <a:buNone/>
            </a:pPr>
            <a:r>
              <a:rPr lang="ru-RU" dirty="0"/>
              <a:t>Суть в том, что вы ассоциируете неживой объект с человеческими действиями или эмоциями, и из этого выходит красивое философское название.</a:t>
            </a:r>
          </a:p>
          <a:p>
            <a:pPr marL="0" indent="0">
              <a:buNone/>
            </a:pPr>
            <a:r>
              <a:rPr lang="ru-RU" i="1" dirty="0"/>
              <a:t>Например:</a:t>
            </a:r>
            <a:r>
              <a:rPr lang="ru-RU" dirty="0"/>
              <a:t> «Вечернее пламя», «Осенний крик», «Всплеск неба», «Тоска безмятежного леса», «Весенний танец дождя».</a:t>
            </a:r>
          </a:p>
        </p:txBody>
      </p:sp>
    </p:spTree>
    <p:extLst>
      <p:ext uri="{BB962C8B-B14F-4D97-AF65-F5344CB8AC3E}">
        <p14:creationId xmlns:p14="http://schemas.microsoft.com/office/powerpoint/2010/main" val="3020146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33388" y="258763"/>
            <a:ext cx="5157787" cy="41549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«Танцующий туман», Симона </a:t>
            </a:r>
            <a:r>
              <a:rPr lang="ru-RU" dirty="0" err="1"/>
              <a:t>Цмун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82" y="668598"/>
            <a:ext cx="4017818" cy="6013031"/>
          </a:xfrm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6172200" y="267855"/>
            <a:ext cx="5183188" cy="461818"/>
          </a:xfrm>
        </p:spPr>
        <p:txBody>
          <a:bodyPr/>
          <a:lstStyle/>
          <a:p>
            <a:r>
              <a:rPr lang="ru-RU" dirty="0" smtClean="0"/>
              <a:t>«Тихие холмы», Манфред </a:t>
            </a:r>
            <a:r>
              <a:rPr lang="ru-RU" dirty="0" err="1" smtClean="0"/>
              <a:t>Зобрист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566" y="1054957"/>
            <a:ext cx="6733695" cy="5050271"/>
          </a:xfrm>
        </p:spPr>
      </p:pic>
    </p:spTree>
    <p:extLst>
      <p:ext uri="{BB962C8B-B14F-4D97-AF65-F5344CB8AC3E}">
        <p14:creationId xmlns:p14="http://schemas.microsoft.com/office/powerpoint/2010/main" val="1148273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Замена прямых понятий синонимами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 нашей первой конструкции мы используем прямое название, например, «Зимняя ночь».</a:t>
            </a:r>
          </a:p>
          <a:p>
            <a:pPr marL="0" indent="0">
              <a:buNone/>
            </a:pPr>
            <a:r>
              <a:rPr lang="ru-RU" dirty="0" smtClean="0"/>
              <a:t>Данная конструкция </a:t>
            </a:r>
            <a:r>
              <a:rPr lang="ru-RU" dirty="0"/>
              <a:t>отличается заменой обычных слов </a:t>
            </a:r>
            <a:r>
              <a:rPr lang="ru-RU" dirty="0" smtClean="0"/>
              <a:t>на более интересные синонимы, </a:t>
            </a:r>
            <a:r>
              <a:rPr lang="ru-RU" dirty="0"/>
              <a:t>в случае с </a:t>
            </a:r>
            <a:r>
              <a:rPr lang="ru-RU" dirty="0" smtClean="0"/>
              <a:t>«Зимней ночью» </a:t>
            </a:r>
            <a:r>
              <a:rPr lang="ru-RU" dirty="0"/>
              <a:t>— это будет </a:t>
            </a:r>
            <a:r>
              <a:rPr lang="ru-RU" dirty="0" smtClean="0"/>
              <a:t>«Холодная ночь», «Снежная ночь».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Также можно использовать ассоциативные сравнения: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Пацаны» — «Братаны», «Кот» — «Охотник»,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Исток реки Волга» — «Колыбель Волги»,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«</a:t>
            </a:r>
            <a:r>
              <a:rPr lang="ru-RU" dirty="0"/>
              <a:t>Замерзшее озеро» — «Ледяное зеркало</a:t>
            </a:r>
            <a:r>
              <a:rPr lang="ru-RU" dirty="0" smtClean="0"/>
              <a:t>»,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«</a:t>
            </a:r>
            <a:r>
              <a:rPr lang="ru-RU" dirty="0"/>
              <a:t>Заброшенный дом» — «Призрачное здание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887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1988</Words>
  <Application>Microsoft Office PowerPoint</Application>
  <PresentationFormat>Широкоэкранный</PresentationFormat>
  <Paragraphs>407</Paragraphs>
  <Slides>59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4" baseType="lpstr">
      <vt:lpstr>Arial</vt:lpstr>
      <vt:lpstr>Calibri</vt:lpstr>
      <vt:lpstr>Calibri Light</vt:lpstr>
      <vt:lpstr>Times New Roman</vt:lpstr>
      <vt:lpstr>Тема Office</vt:lpstr>
      <vt:lpstr>Как назвать фотографию?</vt:lpstr>
      <vt:lpstr>Каким должно быть название фотографии?</vt:lpstr>
      <vt:lpstr>Способы придумать название фотографии: способы, которые помогут нам придумать название фотографии</vt:lpstr>
      <vt:lpstr>1. Описательный</vt:lpstr>
      <vt:lpstr>«Зимняя ночь»</vt:lpstr>
      <vt:lpstr>«Утро в Париже»</vt:lpstr>
      <vt:lpstr>2. Метод «Вдохнуть жизнь»</vt:lpstr>
      <vt:lpstr>                                                 </vt:lpstr>
      <vt:lpstr>3. Замена прямых понятий синонимами</vt:lpstr>
      <vt:lpstr>«Ледяное зеркало» или «Зеркальная гладь»</vt:lpstr>
      <vt:lpstr>«Маленькая рыжая охотница», Люсия Дриетомска</vt:lpstr>
      <vt:lpstr>4. Место с характером</vt:lpstr>
      <vt:lpstr>«Ангельская тропа» или  «Ангельские лучи»</vt:lpstr>
      <vt:lpstr>«Благоговение», Jinyi He (Китай) </vt:lpstr>
      <vt:lpstr>«Мирный Маюми» Такеучи Эббинс</vt:lpstr>
      <vt:lpstr>5. «Драма»</vt:lpstr>
      <vt:lpstr>«Решающий момент»,  Feipeng Nie </vt:lpstr>
      <vt:lpstr>«Вверх, вверх и прочь», Нобуко Кмия </vt:lpstr>
      <vt:lpstr>«Случайное совпадение», Оксана Кладкевич</vt:lpstr>
      <vt:lpstr>6. История </vt:lpstr>
      <vt:lpstr>«Новый день»</vt:lpstr>
      <vt:lpstr>«Фестиваль небесных фонарей»</vt:lpstr>
      <vt:lpstr>«Ледяной узор на стекле вечернего автобуса»,  Дмитрий Кузнецов </vt:lpstr>
      <vt:lpstr>«Застенчиво перед камерой»  Белинда Ричардс</vt:lpstr>
      <vt:lpstr>7. Место съёмки</vt:lpstr>
      <vt:lpstr>«Итальянские пляжи»</vt:lpstr>
      <vt:lpstr>«Алтай, Россия», Андрей Родионов</vt:lpstr>
      <vt:lpstr>«Дачный посёлок под Архангельском»</vt:lpstr>
      <vt:lpstr>«Озеро Байкал», Juan Zas Espinosa</vt:lpstr>
      <vt:lpstr>8. Ощущение </vt:lpstr>
      <vt:lpstr>«Блаженство»</vt:lpstr>
      <vt:lpstr>«Изящное старение», Эмико Мизумото</vt:lpstr>
      <vt:lpstr>9. Отвечаем на вопросы: что (кто) и где?</vt:lpstr>
      <vt:lpstr>«Осень в заполярном круге на Аляске», Йосон</vt:lpstr>
      <vt:lpstr>«Вишня под водой»</vt:lpstr>
      <vt:lpstr>«Трактор проезжает через миндальные поля Калифорнии»</vt:lpstr>
      <vt:lpstr>«Олень, спрятавшийся в лесу», Jian Cui (Китай) </vt:lpstr>
      <vt:lpstr>10. Название породы животных, вида растений… </vt:lpstr>
      <vt:lpstr>«Чайки», Пётр Вилкин</vt:lpstr>
      <vt:lpstr>Презентация PowerPoint</vt:lpstr>
      <vt:lpstr>«Кувшинка»</vt:lpstr>
      <vt:lpstr>11. Метафорическое усиление</vt:lpstr>
      <vt:lpstr> Фото­граф Вита­лий Поп­ков. «Энергоносители»</vt:lpstr>
      <vt:lpstr>«Золотые руки»</vt:lpstr>
      <vt:lpstr>«Солнечный спринт»,  Michelle Simmons </vt:lpstr>
      <vt:lpstr>«Серебряные капли»,Pirjo Laisalmi</vt:lpstr>
      <vt:lpstr>«Солнечная улыбка»</vt:lpstr>
      <vt:lpstr>«Жемчужное небо»</vt:lpstr>
      <vt:lpstr>Фотография Марсио Кабрала «Фейеверк»</vt:lpstr>
      <vt:lpstr>Схема придумывания названий</vt:lpstr>
      <vt:lpstr>Схема придумывания названий </vt:lpstr>
      <vt:lpstr>Схема придумывания названий</vt:lpstr>
      <vt:lpstr>Схема придумывания названий</vt:lpstr>
      <vt:lpstr>Схема придумывания названий</vt:lpstr>
      <vt:lpstr>Схема придумывания названий</vt:lpstr>
      <vt:lpstr>Схема придумывания названий </vt:lpstr>
      <vt:lpstr>Схема придумывания названий </vt:lpstr>
      <vt:lpstr>Презентация PowerPoint</vt:lpstr>
      <vt:lpstr>Схема придумывания названий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назвать фотографию?</dc:title>
  <dc:creator>bev</dc:creator>
  <cp:lastModifiedBy>bev</cp:lastModifiedBy>
  <cp:revision>71</cp:revision>
  <dcterms:created xsi:type="dcterms:W3CDTF">2022-02-15T05:15:10Z</dcterms:created>
  <dcterms:modified xsi:type="dcterms:W3CDTF">2022-03-23T06:56:41Z</dcterms:modified>
</cp:coreProperties>
</file>