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3" r:id="rId3"/>
    <p:sldId id="292" r:id="rId4"/>
    <p:sldId id="282" r:id="rId5"/>
    <p:sldId id="283" r:id="rId6"/>
    <p:sldId id="290" r:id="rId7"/>
    <p:sldId id="289" r:id="rId8"/>
    <p:sldId id="257" r:id="rId9"/>
    <p:sldId id="258" r:id="rId10"/>
    <p:sldId id="259" r:id="rId11"/>
    <p:sldId id="261" r:id="rId12"/>
    <p:sldId id="263" r:id="rId13"/>
    <p:sldId id="265" r:id="rId14"/>
    <p:sldId id="267" r:id="rId15"/>
    <p:sldId id="274" r:id="rId16"/>
    <p:sldId id="269" r:id="rId17"/>
    <p:sldId id="270" r:id="rId18"/>
    <p:sldId id="271" r:id="rId19"/>
    <p:sldId id="272" r:id="rId20"/>
    <p:sldId id="273" r:id="rId21"/>
    <p:sldId id="276" r:id="rId22"/>
    <p:sldId id="301" r:id="rId23"/>
    <p:sldId id="277" r:id="rId24"/>
    <p:sldId id="294" r:id="rId25"/>
    <p:sldId id="299" r:id="rId26"/>
    <p:sldId id="278" r:id="rId27"/>
    <p:sldId id="295" r:id="rId28"/>
    <p:sldId id="300" r:id="rId29"/>
    <p:sldId id="279" r:id="rId30"/>
    <p:sldId id="280" r:id="rId31"/>
    <p:sldId id="296" r:id="rId32"/>
    <p:sldId id="302" r:id="rId33"/>
    <p:sldId id="284" r:id="rId34"/>
    <p:sldId id="285" r:id="rId35"/>
    <p:sldId id="286" r:id="rId36"/>
    <p:sldId id="287" r:id="rId37"/>
    <p:sldId id="297" r:id="rId38"/>
    <p:sldId id="303" r:id="rId39"/>
    <p:sldId id="288" r:id="rId40"/>
    <p:sldId id="298" r:id="rId41"/>
    <p:sldId id="304" r:id="rId42"/>
    <p:sldId id="291" r:id="rId4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87" autoAdjust="0"/>
    <p:restoredTop sz="94718" autoAdjust="0"/>
  </p:normalViewPr>
  <p:slideViewPr>
    <p:cSldViewPr>
      <p:cViewPr>
        <p:scale>
          <a:sx n="89" d="100"/>
          <a:sy n="89" d="100"/>
        </p:scale>
        <p:origin x="-1314" y="18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520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0F5745-86A1-465C-AD72-6B9F91BFBB22}" type="datetimeFigureOut">
              <a:rPr lang="ru-RU"/>
              <a:pPr>
                <a:defRPr/>
              </a:pPr>
              <a:t>03.01.2022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64F244-1BC7-4FF2-A99D-8ABD3CD492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956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5AD0DD-5925-4AA7-86F0-A8A4174567C5}" type="datetimeFigureOut">
              <a:rPr lang="ru-RU"/>
              <a:pPr>
                <a:defRPr/>
              </a:pPr>
              <a:t>03.01.2022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AAD314-367C-473E-8375-97060AEA3F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79463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831FD2-B060-455E-BD14-9FA93133CBA0}" type="datetimeFigureOut">
              <a:rPr lang="ru-RU"/>
              <a:pPr>
                <a:defRPr/>
              </a:pPr>
              <a:t>03.01.2022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287928-2409-49F3-B6AB-E781957EE4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58848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FF1EBA-45C8-4B2E-9740-CB6C91063C9C}" type="datetimeFigureOut">
              <a:rPr lang="ru-RU"/>
              <a:pPr>
                <a:defRPr/>
              </a:pPr>
              <a:t>03.01.2022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CAEF66-2B3D-4DF3-B005-AFCFD6CA1F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3240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35A9C0-BBA9-44AC-B238-FE2E9B0688E2}" type="datetimeFigureOut">
              <a:rPr lang="ru-RU"/>
              <a:pPr>
                <a:defRPr/>
              </a:pPr>
              <a:t>03.01.2022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E03905-F282-4512-B0C2-ED603009CC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29471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D11B50-D68D-411A-ADCF-73C7ECD9A575}" type="datetimeFigureOut">
              <a:rPr lang="ru-RU"/>
              <a:pPr>
                <a:defRPr/>
              </a:pPr>
              <a:t>03.01.2022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796CD2-465D-48FF-9B16-6473A31C2F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22859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B5855C-2F99-4F18-A76F-B9CC4F4C56A1}" type="datetimeFigureOut">
              <a:rPr lang="ru-RU"/>
              <a:pPr>
                <a:defRPr/>
              </a:pPr>
              <a:t>03.01.2022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AD6DE4-1FD7-4FD7-9F8F-D23E1402B8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34427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043569-6281-4E8C-99CA-58E6B1C24E4C}" type="datetimeFigureOut">
              <a:rPr lang="ru-RU"/>
              <a:pPr>
                <a:defRPr/>
              </a:pPr>
              <a:t>03.01.2022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01A8DE-862D-4EC2-82BE-4C57F1E97A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00202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31A6AD-509F-4CEF-823E-425446C8BE54}" type="datetimeFigureOut">
              <a:rPr lang="ru-RU"/>
              <a:pPr>
                <a:defRPr/>
              </a:pPr>
              <a:t>03.01.2022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49F2AD-77C2-4C36-BF54-4136F79D38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25739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69D619-C9F6-42F2-86FC-CB3661296814}" type="datetimeFigureOut">
              <a:rPr lang="ru-RU"/>
              <a:pPr>
                <a:defRPr/>
              </a:pPr>
              <a:t>03.01.2022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F20A4C-ACF5-4904-8564-EA68DEE9D4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07695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AAC896-47FC-4C7E-8CA0-7F6D0DCC47DC}" type="datetimeFigureOut">
              <a:rPr lang="ru-RU"/>
              <a:pPr>
                <a:defRPr/>
              </a:pPr>
              <a:t>03.01.2022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25C936-9C11-403D-B5AE-C7D7F565E8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7272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2D7C879-2F83-4A5C-89E9-5C6DCC70690B}" type="datetimeFigureOut">
              <a:rPr lang="ru-RU"/>
              <a:pPr>
                <a:defRPr/>
              </a:pPr>
              <a:t>03.01.2022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170ABE2-048C-4F66-8EAE-1EECAC5DD0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4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atreon.com/iampylot" TargetMode="External"/><Relationship Id="rId2" Type="http://schemas.openxmlformats.org/officeDocument/2006/relationships/hyperlink" Target="https://www.mirf.ru/music/genre-retrosynthwave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iampylot.com/" TargetMode="External"/><Relationship Id="rId4" Type="http://schemas.openxmlformats.org/officeDocument/2006/relationships/hyperlink" Target="https://www.facebook.com/pylotmusic/" TargetMode="Externa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Семья\Desktop\Кибер-лагерь. Зимняя смена\c988a5556ddfc38575efbb336baa6f8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13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altLang="ru-RU" sz="10000" b="1" i="1" dirty="0" err="1" smtClean="0">
                <a:solidFill>
                  <a:schemeClr val="bg1"/>
                </a:solidFill>
              </a:rPr>
              <a:t>Кибер</a:t>
            </a:r>
            <a:r>
              <a:rPr lang="ru-RU" altLang="ru-RU" sz="10000" b="1" i="1" dirty="0" smtClean="0">
                <a:solidFill>
                  <a:schemeClr val="bg1"/>
                </a:solidFill>
              </a:rPr>
              <a:t>-лагерь «Зимняя смена»</a:t>
            </a:r>
            <a:endParaRPr lang="ru-RU" altLang="ru-RU" sz="10000" b="1" i="1" dirty="0" smtClean="0">
              <a:solidFill>
                <a:schemeClr val="bg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36986" y="5105400"/>
            <a:ext cx="6400800" cy="1752600"/>
          </a:xfrm>
        </p:spPr>
        <p:txBody>
          <a:bodyPr rtlCol="0">
            <a:normAutofit fontScale="85000" lnSpcReduction="20000"/>
          </a:bodyPr>
          <a:lstStyle/>
          <a:p>
            <a:pPr algn="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3600" b="1" i="1" dirty="0" smtClean="0">
                <a:solidFill>
                  <a:schemeClr val="bg1"/>
                </a:solidFill>
              </a:rPr>
              <a:t>Подготовила: преподаватель Лукьянова Е.П.</a:t>
            </a:r>
          </a:p>
          <a:p>
            <a:pPr algn="r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3600" b="1" i="1" dirty="0" smtClean="0">
                <a:solidFill>
                  <a:schemeClr val="bg1"/>
                </a:solidFill>
              </a:rPr>
              <a:t>	Участвуют: студенты группы ТД-11</a:t>
            </a:r>
            <a:endParaRPr lang="ru-RU" sz="3600" b="1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 rtlCol="0">
            <a:normAutofit fontScale="62500" lnSpcReduction="20000"/>
          </a:bodyPr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dirty="0"/>
              <a:t>	</a:t>
            </a:r>
            <a:r>
              <a:rPr lang="ru-RU" dirty="0" smtClean="0"/>
              <a:t>		</a:t>
            </a:r>
            <a:r>
              <a:rPr lang="ru-RU" sz="6500" dirty="0" smtClean="0"/>
              <a:t>,,,</a:t>
            </a:r>
            <a:endParaRPr lang="ru-RU" sz="6500" dirty="0"/>
          </a:p>
        </p:txBody>
      </p:sp>
      <p:pic>
        <p:nvPicPr>
          <p:cNvPr id="16387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284788" y="2525713"/>
            <a:ext cx="2762250" cy="3251200"/>
          </a:xfrm>
        </p:spPr>
      </p:pic>
      <p:sp>
        <p:nvSpPr>
          <p:cNvPr id="1638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Интернет</a:t>
            </a:r>
            <a:endParaRPr lang="ru-RU" altLang="ru-RU" dirty="0" smtClean="0"/>
          </a:p>
        </p:txBody>
      </p:sp>
      <p:pic>
        <p:nvPicPr>
          <p:cNvPr id="16389" name="Объект 6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" y="2438400"/>
            <a:ext cx="4040188" cy="3424238"/>
          </a:xfr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dirty="0" smtClean="0"/>
              <a:t>Логика</a:t>
            </a:r>
          </a:p>
        </p:txBody>
      </p:sp>
      <p:sp>
        <p:nvSpPr>
          <p:cNvPr id="18434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altLang="ru-RU" sz="6000" smtClean="0"/>
              <a:t>123</a:t>
            </a:r>
          </a:p>
        </p:txBody>
      </p:sp>
      <p:pic>
        <p:nvPicPr>
          <p:cNvPr id="18435" name="Объект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63588" y="3468688"/>
            <a:ext cx="3429000" cy="1362075"/>
          </a:xfrm>
        </p:spPr>
      </p:pic>
      <p:sp>
        <p:nvSpPr>
          <p:cNvPr id="18436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altLang="ru-RU" sz="6000" smtClean="0"/>
              <a:t>,,,</a:t>
            </a:r>
          </a:p>
        </p:txBody>
      </p:sp>
      <p:pic>
        <p:nvPicPr>
          <p:cNvPr id="18437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932363" y="2276475"/>
            <a:ext cx="3517900" cy="3951288"/>
          </a:xfr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dirty="0" smtClean="0"/>
              <a:t>Ресурс</a:t>
            </a:r>
          </a:p>
        </p:txBody>
      </p:sp>
      <p:sp>
        <p:nvSpPr>
          <p:cNvPr id="20482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altLang="ru-RU" sz="6000" smtClean="0"/>
              <a:t>123</a:t>
            </a:r>
          </a:p>
        </p:txBody>
      </p:sp>
      <p:pic>
        <p:nvPicPr>
          <p:cNvPr id="20483" name="Объект 6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" y="2422525"/>
            <a:ext cx="4040188" cy="3455988"/>
          </a:xfrm>
        </p:spPr>
      </p:pic>
      <p:sp>
        <p:nvSpPr>
          <p:cNvPr id="20484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altLang="ru-RU" sz="6000" smtClean="0"/>
              <a:t>,,,,</a:t>
            </a:r>
          </a:p>
        </p:txBody>
      </p:sp>
      <p:pic>
        <p:nvPicPr>
          <p:cNvPr id="20485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946650" y="2174875"/>
            <a:ext cx="3438525" cy="3951288"/>
          </a:xfr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dirty="0" smtClean="0"/>
              <a:t>Хакер</a:t>
            </a:r>
          </a:p>
        </p:txBody>
      </p:sp>
      <p:sp>
        <p:nvSpPr>
          <p:cNvPr id="22530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altLang="ru-RU" sz="6000" smtClean="0"/>
              <a:t>12</a:t>
            </a:r>
          </a:p>
        </p:txBody>
      </p:sp>
      <p:pic>
        <p:nvPicPr>
          <p:cNvPr id="22531" name="Объект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23950" y="2174875"/>
            <a:ext cx="2706688" cy="3951288"/>
          </a:xfrm>
        </p:spPr>
      </p:pic>
      <p:sp>
        <p:nvSpPr>
          <p:cNvPr id="22532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altLang="ru-RU" sz="6000" smtClean="0"/>
              <a:t>123</a:t>
            </a:r>
          </a:p>
        </p:txBody>
      </p:sp>
      <p:pic>
        <p:nvPicPr>
          <p:cNvPr id="22533" name="Объект 8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45025" y="2632075"/>
            <a:ext cx="4041775" cy="3036888"/>
          </a:xfr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2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dirty="0" smtClean="0"/>
              <a:t>Алгол</a:t>
            </a:r>
          </a:p>
        </p:txBody>
      </p:sp>
      <p:sp>
        <p:nvSpPr>
          <p:cNvPr id="24578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altLang="ru-RU" sz="6000" smtClean="0"/>
              <a:t>12</a:t>
            </a:r>
          </a:p>
        </p:txBody>
      </p:sp>
      <p:pic>
        <p:nvPicPr>
          <p:cNvPr id="24579" name="Объект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43000" y="2174875"/>
            <a:ext cx="2668588" cy="3951288"/>
          </a:xfrm>
        </p:spPr>
      </p:pic>
      <p:sp>
        <p:nvSpPr>
          <p:cNvPr id="24580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24581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45025" y="2887663"/>
            <a:ext cx="4041775" cy="2525712"/>
          </a:xfr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dirty="0" smtClean="0"/>
              <a:t>Алгоритм</a:t>
            </a:r>
          </a:p>
        </p:txBody>
      </p:sp>
      <p:sp>
        <p:nvSpPr>
          <p:cNvPr id="25602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altLang="ru-RU" sz="6000" smtClean="0"/>
              <a:t>12</a:t>
            </a:r>
          </a:p>
        </p:txBody>
      </p:sp>
      <p:pic>
        <p:nvPicPr>
          <p:cNvPr id="25603" name="Объект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0825" y="1989138"/>
            <a:ext cx="3016250" cy="2320925"/>
          </a:xfrm>
        </p:spPr>
      </p:pic>
      <p:sp>
        <p:nvSpPr>
          <p:cNvPr id="25604" name="Текст 4"/>
          <p:cNvSpPr>
            <a:spLocks noGrp="1"/>
          </p:cNvSpPr>
          <p:nvPr>
            <p:ph type="body" sz="quarter" idx="3"/>
          </p:nvPr>
        </p:nvSpPr>
        <p:spPr>
          <a:xfrm>
            <a:off x="4067175" y="3716338"/>
            <a:ext cx="1800225" cy="639762"/>
          </a:xfrm>
        </p:spPr>
        <p:txBody>
          <a:bodyPr/>
          <a:lstStyle/>
          <a:p>
            <a:pPr lvl="3"/>
            <a:r>
              <a:rPr lang="ru-RU" altLang="ru-RU" sz="5200" smtClean="0"/>
              <a:t>,</a:t>
            </a:r>
          </a:p>
        </p:txBody>
      </p:sp>
      <p:pic>
        <p:nvPicPr>
          <p:cNvPr id="25605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68538" y="4437063"/>
            <a:ext cx="3686175" cy="2305050"/>
          </a:xfrm>
        </p:spPr>
      </p:pic>
      <p:pic>
        <p:nvPicPr>
          <p:cNvPr id="25606" name="Picture 2" descr="C:\Users\1\Desktop\Для викторины\Материал для ребусов\Алгоритм\Ритм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1863" y="1557338"/>
            <a:ext cx="2935287" cy="511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dirty="0" smtClean="0"/>
              <a:t>База</a:t>
            </a:r>
          </a:p>
        </p:txBody>
      </p:sp>
      <p:sp>
        <p:nvSpPr>
          <p:cNvPr id="26626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altLang="ru-RU" sz="6000" smtClean="0"/>
              <a:t>12</a:t>
            </a:r>
          </a:p>
        </p:txBody>
      </p:sp>
      <p:pic>
        <p:nvPicPr>
          <p:cNvPr id="26627" name="Объект 7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" y="2928938"/>
            <a:ext cx="4040188" cy="2443162"/>
          </a:xfrm>
        </p:spPr>
      </p:pic>
      <p:sp>
        <p:nvSpPr>
          <p:cNvPr id="26628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altLang="ru-RU" sz="6000" smtClean="0"/>
              <a:t>			    ,,</a:t>
            </a:r>
          </a:p>
        </p:txBody>
      </p:sp>
      <p:pic>
        <p:nvPicPr>
          <p:cNvPr id="26629" name="Объект 8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33925" y="2174875"/>
            <a:ext cx="3863975" cy="3951288"/>
          </a:xfr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dirty="0" smtClean="0"/>
              <a:t>Браузер</a:t>
            </a:r>
          </a:p>
        </p:txBody>
      </p:sp>
      <p:sp>
        <p:nvSpPr>
          <p:cNvPr id="27650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27651" name="Объект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" y="2730500"/>
            <a:ext cx="4040188" cy="2840038"/>
          </a:xfrm>
        </p:spPr>
      </p:pic>
      <p:sp>
        <p:nvSpPr>
          <p:cNvPr id="27652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algn="ctr"/>
            <a:r>
              <a:rPr lang="ru-RU" altLang="ru-RU" sz="6000" smtClean="0"/>
              <a:t>Л=Р</a:t>
            </a:r>
          </a:p>
        </p:txBody>
      </p:sp>
      <p:pic>
        <p:nvPicPr>
          <p:cNvPr id="27653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62538" y="2174875"/>
            <a:ext cx="3206750" cy="3951288"/>
          </a:xfr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4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dirty="0" smtClean="0"/>
              <a:t>Команда</a:t>
            </a:r>
          </a:p>
        </p:txBody>
      </p:sp>
      <p:pic>
        <p:nvPicPr>
          <p:cNvPr id="28675" name="Объект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" y="2803525"/>
            <a:ext cx="4040188" cy="2693988"/>
          </a:xfrm>
        </p:spPr>
      </p:pic>
      <p:sp>
        <p:nvSpPr>
          <p:cNvPr id="28676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lvl="2"/>
            <a:r>
              <a:rPr lang="ru-RU" altLang="ru-RU" sz="6200" smtClean="0"/>
              <a:t>,</a:t>
            </a:r>
          </a:p>
        </p:txBody>
      </p:sp>
      <p:pic>
        <p:nvPicPr>
          <p:cNvPr id="28677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641975" y="3125788"/>
            <a:ext cx="2047875" cy="2047875"/>
          </a:xfr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dirty="0" smtClean="0"/>
              <a:t>Пароль</a:t>
            </a:r>
          </a:p>
        </p:txBody>
      </p:sp>
      <p:sp>
        <p:nvSpPr>
          <p:cNvPr id="29698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2027238" cy="639762"/>
          </a:xfrm>
        </p:spPr>
        <p:txBody>
          <a:bodyPr/>
          <a:lstStyle/>
          <a:p>
            <a:r>
              <a:rPr lang="ru-RU" altLang="ru-RU" sz="6000" smtClean="0"/>
              <a:t>12</a:t>
            </a:r>
          </a:p>
        </p:txBody>
      </p:sp>
      <p:pic>
        <p:nvPicPr>
          <p:cNvPr id="29699" name="Объект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52563" y="3125788"/>
            <a:ext cx="2047875" cy="2047875"/>
          </a:xfrm>
        </p:spPr>
      </p:pic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563888" y="1628800"/>
            <a:ext cx="5472608" cy="639762"/>
          </a:xfrm>
        </p:spPr>
        <p:txBody>
          <a:bodyPr rtlCol="0">
            <a:noAutofit/>
          </a:bodyPr>
          <a:lstStyle/>
          <a:p>
            <a:pPr lvl="7">
              <a:defRPr/>
            </a:pPr>
            <a:r>
              <a:rPr lang="ru-RU" sz="5200" dirty="0" smtClean="0"/>
              <a:t>,,		</a:t>
            </a:r>
            <a:r>
              <a:rPr lang="ru-RU" sz="9600" dirty="0" smtClean="0"/>
              <a:t>ь</a:t>
            </a:r>
            <a:endParaRPr lang="ru-RU" sz="9600" dirty="0"/>
          </a:p>
        </p:txBody>
      </p:sp>
      <p:pic>
        <p:nvPicPr>
          <p:cNvPr id="29701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89475" y="2174875"/>
            <a:ext cx="3951288" cy="3951288"/>
          </a:xfr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00B0F0"/>
                </a:solidFill>
              </a:rPr>
              <a:t>А знаете ли Вы, что…</a:t>
            </a:r>
            <a:endParaRPr lang="ru-RU" b="1" i="1" dirty="0">
              <a:solidFill>
                <a:srgbClr val="00B0F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600200"/>
            <a:ext cx="8784976" cy="5069160"/>
          </a:xfrm>
        </p:spPr>
        <p:txBody>
          <a:bodyPr/>
          <a:lstStyle/>
          <a:p>
            <a:pPr algn="just"/>
            <a:r>
              <a:rPr lang="ru-RU" sz="2800" b="1" dirty="0" smtClean="0">
                <a:solidFill>
                  <a:srgbClr val="00B0F0"/>
                </a:solidFill>
              </a:rPr>
              <a:t>Киберпанк</a:t>
            </a:r>
            <a:r>
              <a:rPr lang="ru-RU" sz="2800" b="1" dirty="0" smtClean="0"/>
              <a:t> </a:t>
            </a:r>
            <a:r>
              <a:rPr lang="ru-RU" sz="2600" dirty="0" smtClean="0"/>
              <a:t>– </a:t>
            </a:r>
            <a:r>
              <a:rPr lang="ru-RU" sz="2600" dirty="0"/>
              <a:t>это не просто жанр научной фантастики, появившийся в 80-х годах 20 века. Киберпанк – это феномен, оказавший влияние на всю социокультурную среду. Это одновременно страх и влечение перед развитием искусственного интеллекта, глобальных информационных сетей, виртуальной реальности, биотехнологий. Это и протест против бездушного бизнеса с его </a:t>
            </a:r>
            <a:r>
              <a:rPr lang="ru-RU" sz="2600" dirty="0" err="1"/>
              <a:t>мегакорпорациями</a:t>
            </a:r>
            <a:r>
              <a:rPr lang="ru-RU" sz="2600" dirty="0"/>
              <a:t>, против технологического прогресса, где человеку с его чувствами и слабостями отводится второстепенное значение. </a:t>
            </a:r>
            <a:r>
              <a:rPr lang="ru-RU" sz="2600" dirty="0" err="1"/>
              <a:t>Cyberpunk</a:t>
            </a:r>
            <a:r>
              <a:rPr lang="ru-RU" sz="2600" dirty="0"/>
              <a:t> – это грань, где соприкасаются жестокое будущее и человеческие инстинкты.</a:t>
            </a:r>
          </a:p>
        </p:txBody>
      </p:sp>
    </p:spTree>
    <p:extLst>
      <p:ext uri="{BB962C8B-B14F-4D97-AF65-F5344CB8AC3E}">
        <p14:creationId xmlns:p14="http://schemas.microsoft.com/office/powerpoint/2010/main" val="3244471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dirty="0" smtClean="0"/>
              <a:t>Процессор</a:t>
            </a:r>
          </a:p>
        </p:txBody>
      </p:sp>
      <p:sp>
        <p:nvSpPr>
          <p:cNvPr id="30722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1522413" cy="639762"/>
          </a:xfrm>
        </p:spPr>
        <p:txBody>
          <a:bodyPr/>
          <a:lstStyle/>
          <a:p>
            <a:r>
              <a:rPr lang="ru-RU" altLang="ru-RU" sz="6000" smtClean="0"/>
              <a:t>123</a:t>
            </a:r>
          </a:p>
        </p:txBody>
      </p:sp>
      <p:pic>
        <p:nvPicPr>
          <p:cNvPr id="30723" name="Объект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" y="2803525"/>
            <a:ext cx="3422650" cy="2281238"/>
          </a:xfrm>
        </p:spPr>
      </p:pic>
      <p:sp>
        <p:nvSpPr>
          <p:cNvPr id="30724" name="Текст 4"/>
          <p:cNvSpPr>
            <a:spLocks noGrp="1"/>
          </p:cNvSpPr>
          <p:nvPr>
            <p:ph type="body" sz="quarter" idx="3"/>
          </p:nvPr>
        </p:nvSpPr>
        <p:spPr>
          <a:xfrm>
            <a:off x="3995738" y="1535113"/>
            <a:ext cx="4691062" cy="639762"/>
          </a:xfrm>
        </p:spPr>
        <p:txBody>
          <a:bodyPr/>
          <a:lstStyle/>
          <a:p>
            <a:r>
              <a:rPr lang="ru-RU" altLang="ru-RU" sz="6000" smtClean="0"/>
              <a:t>12		С	</a:t>
            </a:r>
          </a:p>
        </p:txBody>
      </p:sp>
      <p:pic>
        <p:nvPicPr>
          <p:cNvPr id="30725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24300" y="2276475"/>
            <a:ext cx="1219200" cy="1157288"/>
          </a:xfrm>
        </p:spPr>
      </p:pic>
      <p:pic>
        <p:nvPicPr>
          <p:cNvPr id="30726" name="Picture 4" descr="C:\Users\1\Desktop\Для викторины\Процессор\Сорока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1763" y="1989138"/>
            <a:ext cx="3732212" cy="280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7" name="Текст 2"/>
          <p:cNvSpPr txBox="1">
            <a:spLocks/>
          </p:cNvSpPr>
          <p:nvPr/>
        </p:nvSpPr>
        <p:spPr bwMode="auto">
          <a:xfrm>
            <a:off x="7308850" y="1484313"/>
            <a:ext cx="1522413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>
              <a:spcBef>
                <a:spcPct val="20000"/>
              </a:spcBef>
              <a:buFont typeface="Arial" charset="0"/>
              <a:buNone/>
            </a:pPr>
            <a:r>
              <a:rPr lang="ru-RU" altLang="ru-RU" sz="6000" b="1"/>
              <a:t>123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>
          <a:xfrm>
            <a:off x="395536" y="274638"/>
            <a:ext cx="8424936" cy="1143000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ru-RU" altLang="ru-RU" sz="5400" dirty="0" smtClean="0">
                <a:latin typeface="Arial" panose="020B0604020202020204" pitchFamily="34" charset="0"/>
                <a:cs typeface="Arial" panose="020B0604020202020204" pitchFamily="34" charset="0"/>
              </a:rPr>
              <a:t>Логические </a:t>
            </a:r>
            <a:r>
              <a:rPr lang="ru-RU" altLang="ru-RU" sz="5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Кибер</a:t>
            </a:r>
            <a:r>
              <a:rPr lang="ru-RU" altLang="ru-RU" sz="5400" dirty="0" smtClean="0">
                <a:latin typeface="Arial" panose="020B0604020202020204" pitchFamily="34" charset="0"/>
                <a:cs typeface="Arial" panose="020B0604020202020204" pitchFamily="34" charset="0"/>
              </a:rPr>
              <a:t>-задачи</a:t>
            </a:r>
            <a:endParaRPr lang="ru-RU" altLang="ru-RU" sz="5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1600200"/>
            <a:ext cx="8363272" cy="4525963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 smtClean="0"/>
              <a:t>Задачи решаются одним из способов, наиболее удобным для Вас:</a:t>
            </a:r>
          </a:p>
          <a:p>
            <a:pPr marL="1968500" indent="-712788" eaLnBrk="1" hangingPunct="1">
              <a:buFontTx/>
              <a:buAutoNum type="arabicPeriod"/>
            </a:pPr>
            <a:r>
              <a:rPr lang="ru-RU" altLang="ru-RU" dirty="0" smtClean="0"/>
              <a:t>С помощью рассуждений.</a:t>
            </a:r>
          </a:p>
          <a:p>
            <a:pPr marL="1968500" indent="-712788" eaLnBrk="1" hangingPunct="1">
              <a:buFontTx/>
              <a:buAutoNum type="arabicPeriod"/>
            </a:pPr>
            <a:r>
              <a:rPr lang="ru-RU" altLang="ru-RU" dirty="0" smtClean="0"/>
              <a:t>Табличным.</a:t>
            </a:r>
          </a:p>
          <a:p>
            <a:pPr marL="1968500" indent="-712788" eaLnBrk="1" hangingPunct="1">
              <a:buFontTx/>
              <a:buAutoNum type="arabicPeriod"/>
            </a:pPr>
            <a:r>
              <a:rPr lang="ru-RU" altLang="ru-RU" dirty="0" smtClean="0"/>
              <a:t>Средствами алгебры логики.</a:t>
            </a:r>
          </a:p>
          <a:p>
            <a:pPr marL="0" indent="0" algn="just">
              <a:buNone/>
            </a:pPr>
            <a:r>
              <a:rPr lang="ru-RU" dirty="0" smtClean="0"/>
              <a:t>Требуется не только дать правильный ответ, но и пояснить, как Вы решали задачу.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animBg="1"/>
      <p:bldP spid="2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00B0F0"/>
                </a:solidFill>
              </a:rPr>
              <a:t>А знаете ли Вы, что…</a:t>
            </a:r>
            <a:endParaRPr lang="ru-RU" b="1" i="1" dirty="0">
              <a:solidFill>
                <a:srgbClr val="00B0F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600200"/>
            <a:ext cx="8712968" cy="4853136"/>
          </a:xfrm>
        </p:spPr>
        <p:txBody>
          <a:bodyPr/>
          <a:lstStyle/>
          <a:p>
            <a:pPr algn="just"/>
            <a:r>
              <a:rPr lang="ru-RU" sz="2800" b="1" dirty="0">
                <a:solidFill>
                  <a:srgbClr val="00B0F0"/>
                </a:solidFill>
              </a:rPr>
              <a:t>Киберпространство</a:t>
            </a:r>
            <a:r>
              <a:rPr lang="ru-RU" sz="2800" dirty="0"/>
              <a:t> (англ. </a:t>
            </a:r>
            <a:r>
              <a:rPr lang="ru-RU" sz="2800" dirty="0" err="1"/>
              <a:t>cyberspace</a:t>
            </a:r>
            <a:r>
              <a:rPr lang="ru-RU" sz="2800" dirty="0"/>
              <a:t>) — метафорическая абстракция, используемая в философии и в компьютерных технологиях и являющаяся виртуальной реальностью, — второй мир как «внутри» компьютеров, так и «внутри» компьютерных сетей. Слово «</a:t>
            </a:r>
            <a:r>
              <a:rPr lang="ru-RU" sz="2800" b="1" dirty="0"/>
              <a:t>киберпространство</a:t>
            </a:r>
            <a:r>
              <a:rPr lang="ru-RU" sz="2800" dirty="0"/>
              <a:t>» (от </a:t>
            </a:r>
            <a:r>
              <a:rPr lang="ru-RU" sz="2800" dirty="0" err="1"/>
              <a:t>кибер-нетика</a:t>
            </a:r>
            <a:r>
              <a:rPr lang="ru-RU" sz="2800" dirty="0"/>
              <a:t> и пространство) впервые было введено Уильямом </a:t>
            </a:r>
            <a:r>
              <a:rPr lang="ru-RU" sz="2800" dirty="0" err="1"/>
              <a:t>Гибсоном</a:t>
            </a:r>
            <a:r>
              <a:rPr lang="ru-RU" sz="2800" dirty="0"/>
              <a:t>, канадским писателем-фантастом, в 1982 в его новелле «Сожжение Хром» в журнале </a:t>
            </a:r>
            <a:r>
              <a:rPr lang="ru-RU" sz="2800" dirty="0" err="1"/>
              <a:t>Омни</a:t>
            </a:r>
            <a:r>
              <a:rPr lang="ru-RU" sz="2800" dirty="0"/>
              <a:t>. Позже оно было популяризировано в «</a:t>
            </a:r>
            <a:r>
              <a:rPr lang="ru-RU" sz="2800" dirty="0" err="1"/>
              <a:t>Нейроманте</a:t>
            </a:r>
            <a:r>
              <a:rPr lang="ru-RU" sz="2800" dirty="0"/>
              <a:t>».</a:t>
            </a:r>
          </a:p>
        </p:txBody>
      </p:sp>
    </p:spTree>
    <p:extLst>
      <p:ext uri="{BB962C8B-B14F-4D97-AF65-F5344CB8AC3E}">
        <p14:creationId xmlns:p14="http://schemas.microsoft.com/office/powerpoint/2010/main" val="3628715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i="1" dirty="0" err="1" smtClean="0">
                <a:solidFill>
                  <a:srgbClr val="00B0F0"/>
                </a:solidFill>
                <a:latin typeface="Arial" charset="0"/>
              </a:rPr>
              <a:t>Кибер</a:t>
            </a:r>
            <a:r>
              <a:rPr lang="ru-RU" altLang="ru-RU" b="1" i="1" dirty="0" smtClean="0">
                <a:solidFill>
                  <a:srgbClr val="00B0F0"/>
                </a:solidFill>
                <a:latin typeface="Arial" charset="0"/>
              </a:rPr>
              <a:t>-Задача </a:t>
            </a:r>
            <a:r>
              <a:rPr lang="ru-RU" altLang="ru-RU" b="1" i="1" dirty="0" smtClean="0">
                <a:solidFill>
                  <a:srgbClr val="00B0F0"/>
                </a:solidFill>
                <a:latin typeface="Arial" charset="0"/>
              </a:rPr>
              <a:t>1</a:t>
            </a:r>
            <a:endParaRPr lang="ru-RU" b="1" i="1" dirty="0">
              <a:solidFill>
                <a:srgbClr val="00B0F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</p:spPr>
        <p:txBody>
          <a:bodyPr/>
          <a:lstStyle/>
          <a:p>
            <a:pPr marL="0" indent="0" algn="just">
              <a:buNone/>
            </a:pPr>
            <a:r>
              <a:rPr lang="ru-RU" altLang="ru-RU" dirty="0" smtClean="0"/>
              <a:t>На перекрёстке трёх улиц (Красной, Жёлтой и Зелёной) стоят три светофора. Переходя Жёлтую улицу, пешеход заметил, что сейчас цвета на светофоре не соответствуют названиям улиц.</a:t>
            </a:r>
          </a:p>
          <a:p>
            <a:pPr marL="0" indent="0" algn="just">
              <a:buNone/>
            </a:pPr>
            <a:r>
              <a:rPr lang="ru-RU" dirty="0" smtClean="0"/>
              <a:t>Какой сейчас свет горит на каждом светофоре и на какой </a:t>
            </a:r>
            <a:r>
              <a:rPr lang="ru-RU" dirty="0" smtClean="0"/>
              <a:t>улице?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87093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00B0F0"/>
                </a:solidFill>
              </a:rPr>
              <a:t>Ответ:</a:t>
            </a:r>
            <a:endParaRPr lang="ru-RU" b="1" i="1" dirty="0">
              <a:solidFill>
                <a:srgbClr val="00B0F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На Красной улице – жёлтый свет, на Жёлтой улице  - зелёный свет, на Зелёной улице – красный свет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35467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00B0F0"/>
                </a:solidFill>
              </a:rPr>
              <a:t>А знаете ли Вы, что…</a:t>
            </a:r>
            <a:endParaRPr lang="ru-RU" b="1" i="1" dirty="0">
              <a:solidFill>
                <a:srgbClr val="00B0F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600200"/>
            <a:ext cx="8784976" cy="5069160"/>
          </a:xfrm>
        </p:spPr>
        <p:txBody>
          <a:bodyPr/>
          <a:lstStyle/>
          <a:p>
            <a:pPr algn="just"/>
            <a:r>
              <a:rPr lang="ru-RU" sz="2800" b="1" dirty="0" err="1" smtClean="0">
                <a:solidFill>
                  <a:srgbClr val="00B0F0"/>
                </a:solidFill>
              </a:rPr>
              <a:t>Киберспорт</a:t>
            </a:r>
            <a:r>
              <a:rPr lang="ru-RU" sz="2800" dirty="0" smtClean="0"/>
              <a:t> — командное или индивидуальное соревнование на основе видеоигр. В России признан официальным видом спорта. Все </a:t>
            </a:r>
            <a:r>
              <a:rPr lang="ru-RU" sz="2800" dirty="0" err="1" smtClean="0"/>
              <a:t>киберспортивные</a:t>
            </a:r>
            <a:r>
              <a:rPr lang="ru-RU" sz="2800" dirty="0" smtClean="0"/>
              <a:t> дисциплины делятся на несколько основных классов, различаемых свойствами пространств, моделей, игровой задачей и развиваемыми игровыми навыками </a:t>
            </a:r>
            <a:r>
              <a:rPr lang="ru-RU" sz="2800" dirty="0" err="1" smtClean="0"/>
              <a:t>киберспортсменов</a:t>
            </a:r>
            <a:r>
              <a:rPr lang="ru-RU" sz="2800" dirty="0" smtClean="0"/>
              <a:t>: </a:t>
            </a:r>
            <a:r>
              <a:rPr lang="ru-RU" sz="2800" dirty="0" err="1" smtClean="0"/>
              <a:t>шутеры</a:t>
            </a:r>
            <a:r>
              <a:rPr lang="ru-RU" sz="2800" dirty="0" smtClean="0"/>
              <a:t> от первого лица, стратегии в реальном времени, спортивные симуляторы, </a:t>
            </a:r>
            <a:r>
              <a:rPr lang="ru-RU" sz="2800" dirty="0" err="1" smtClean="0"/>
              <a:t>автосимуляторы</a:t>
            </a:r>
            <a:r>
              <a:rPr lang="ru-RU" sz="2800" dirty="0" smtClean="0"/>
              <a:t>, </a:t>
            </a:r>
            <a:r>
              <a:rPr lang="ru-RU" sz="2800" dirty="0" err="1" smtClean="0"/>
              <a:t>авиасимуляторы</a:t>
            </a:r>
            <a:r>
              <a:rPr lang="ru-RU" sz="2800" dirty="0" smtClean="0"/>
              <a:t>, </a:t>
            </a:r>
            <a:r>
              <a:rPr lang="ru-RU" sz="2800" dirty="0" err="1" smtClean="0"/>
              <a:t>файтинги</a:t>
            </a:r>
            <a:r>
              <a:rPr lang="ru-RU" sz="2800" dirty="0" smtClean="0"/>
              <a:t>, командные ролевые игры с элементами тактико-стратегической игры и т. д.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135492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9056"/>
            <a:ext cx="8229600" cy="1143000"/>
          </a:xfrm>
        </p:spPr>
        <p:txBody>
          <a:bodyPr/>
          <a:lstStyle/>
          <a:p>
            <a:r>
              <a:rPr lang="ru-RU" altLang="ru-RU" b="1" i="1" dirty="0" err="1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Кибер</a:t>
            </a:r>
            <a:r>
              <a:rPr lang="ru-RU" altLang="ru-RU" b="1" i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ru-RU" b="1" i="1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Задача </a:t>
            </a:r>
            <a:r>
              <a:rPr lang="ru-RU" b="1" i="1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ru-RU" b="1" i="1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38436"/>
            <a:ext cx="8229600" cy="5630924"/>
          </a:xfrm>
        </p:spPr>
        <p:txBody>
          <a:bodyPr/>
          <a:lstStyle/>
          <a:p>
            <a:pPr marL="0" indent="0" algn="just">
              <a:buNone/>
            </a:pPr>
            <a:r>
              <a:rPr lang="ru-RU" sz="3000" dirty="0" smtClean="0"/>
              <a:t>Николай, Борис, Владимир </a:t>
            </a:r>
            <a:r>
              <a:rPr lang="ru-RU" sz="3000" dirty="0"/>
              <a:t>и </a:t>
            </a:r>
            <a:r>
              <a:rPr lang="ru-RU" sz="3000" dirty="0" smtClean="0"/>
              <a:t>Юрий </a:t>
            </a:r>
            <a:r>
              <a:rPr lang="ru-RU" sz="3000" dirty="0"/>
              <a:t>заняли первые четыре места в спортивном соревновании. На вопрос, какие места они заняли, они ответили: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3000" dirty="0" smtClean="0"/>
              <a:t>«Николай </a:t>
            </a:r>
            <a:r>
              <a:rPr lang="ru-RU" sz="3000" dirty="0"/>
              <a:t>не занял ни первое, ни четвертое </a:t>
            </a:r>
            <a:r>
              <a:rPr lang="ru-RU" sz="3000" dirty="0" smtClean="0"/>
              <a:t>места».</a:t>
            </a:r>
            <a:endParaRPr lang="ru-RU" sz="3000" dirty="0"/>
          </a:p>
          <a:p>
            <a:pPr marL="514350" indent="-514350" algn="just">
              <a:buFont typeface="+mj-lt"/>
              <a:buAutoNum type="arabicPeriod"/>
            </a:pPr>
            <a:r>
              <a:rPr lang="ru-RU" sz="3000" dirty="0" smtClean="0"/>
              <a:t>«Борис </a:t>
            </a:r>
            <a:r>
              <a:rPr lang="ru-RU" sz="3000" dirty="0"/>
              <a:t>занял второе место».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000" dirty="0" smtClean="0"/>
              <a:t>«Владимир </a:t>
            </a:r>
            <a:r>
              <a:rPr lang="ru-RU" sz="3000" dirty="0"/>
              <a:t>не был последним</a:t>
            </a:r>
            <a:r>
              <a:rPr lang="ru-RU" sz="3000" dirty="0" smtClean="0"/>
              <a:t>».</a:t>
            </a:r>
          </a:p>
          <a:p>
            <a:pPr marL="0" indent="0">
              <a:buNone/>
            </a:pPr>
            <a:r>
              <a:rPr lang="ru-RU" sz="3000" dirty="0" smtClean="0"/>
              <a:t>Какое </a:t>
            </a:r>
            <a:r>
              <a:rPr lang="ru-RU" sz="3000" dirty="0"/>
              <a:t>место занял каждый </a:t>
            </a:r>
            <a:r>
              <a:rPr lang="ru-RU" sz="3000" dirty="0" smtClean="0"/>
              <a:t>юноша</a:t>
            </a:r>
            <a:r>
              <a:rPr lang="ru-RU" sz="3000" dirty="0" smtClean="0"/>
              <a:t>?</a:t>
            </a:r>
            <a:endParaRPr lang="ru-RU" sz="3000" dirty="0" smtClean="0"/>
          </a:p>
        </p:txBody>
      </p:sp>
    </p:spTree>
    <p:extLst>
      <p:ext uri="{BB962C8B-B14F-4D97-AF65-F5344CB8AC3E}">
        <p14:creationId xmlns:p14="http://schemas.microsoft.com/office/powerpoint/2010/main" val="2183656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00B0F0"/>
                </a:solidFill>
              </a:rPr>
              <a:t>Ответ:</a:t>
            </a:r>
            <a:endParaRPr lang="ru-RU" b="1" i="1" dirty="0">
              <a:solidFill>
                <a:srgbClr val="00B0F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Первое место - Владимир, второе - Борис, третье- Николай, четвертое – Юрий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75413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00B0F0"/>
                </a:solidFill>
              </a:rPr>
              <a:t>А знаете ли Вы, что…</a:t>
            </a:r>
            <a:endParaRPr lang="ru-RU" b="1" i="1" dirty="0">
              <a:solidFill>
                <a:srgbClr val="00B0F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600200"/>
            <a:ext cx="8784976" cy="5141168"/>
          </a:xfrm>
        </p:spPr>
        <p:txBody>
          <a:bodyPr/>
          <a:lstStyle/>
          <a:p>
            <a:pPr algn="just"/>
            <a:r>
              <a:rPr lang="ru-RU" sz="2000" dirty="0"/>
              <a:t>Киберпанк — своеобразный жанр, рамки которого довольно трудно определить. А с киберпанковской музыкой все ещё сложнее. </a:t>
            </a:r>
            <a:r>
              <a:rPr lang="ru-RU" sz="2000" dirty="0" smtClean="0"/>
              <a:t>К примеру, проект </a:t>
            </a:r>
            <a:r>
              <a:rPr lang="en-US" sz="2000" b="1" dirty="0" smtClean="0"/>
              <a:t>PYLOT</a:t>
            </a:r>
            <a:r>
              <a:rPr lang="ru-RU" sz="2000" dirty="0" smtClean="0"/>
              <a:t>:</a:t>
            </a:r>
          </a:p>
          <a:p>
            <a:pPr algn="just"/>
            <a:r>
              <a:rPr lang="ru-RU" sz="2000" dirty="0"/>
              <a:t>Человек просыпается в номере мотеля и не помнит ничего, даже собственного имени. В кармане он находит ключи, а во дворе стоит мотоцикл, на номерном знаке которого написано PYLOT. Так теперь будет называть себя этот загадочный персонаж, пока не узнает своё настоящее имя. Какие тайны и опасности ждут его в дождливом городе неоновых огней, мы будем узнавать по мере выхода альбомов.</a:t>
            </a:r>
          </a:p>
          <a:p>
            <a:pPr algn="just"/>
            <a:r>
              <a:rPr lang="ru-RU" sz="2000" dirty="0" err="1">
                <a:hlinkClick r:id="rId2"/>
              </a:rPr>
              <a:t>Ретровейв</a:t>
            </a:r>
            <a:r>
              <a:rPr lang="ru-RU" sz="2000" dirty="0"/>
              <a:t> — идеальная музыка киберпанка. Но PYLOT выделяется из толпы аналогичных проектов интригующей концепцией. Историю таинственного мотоциклиста слушатели узнают вместе с героем, раскрывая тайны, которые встречаются ему на пути, и читая его рукописные дневники. Анонимный создатель проекта предлагает слушателям поддерживать его </a:t>
            </a:r>
            <a:r>
              <a:rPr lang="ru-RU" sz="2000" dirty="0">
                <a:hlinkClick r:id="rId3"/>
              </a:rPr>
              <a:t>на </a:t>
            </a:r>
            <a:r>
              <a:rPr lang="ru-RU" sz="2000" dirty="0" err="1">
                <a:hlinkClick r:id="rId3"/>
              </a:rPr>
              <a:t>Patreon</a:t>
            </a:r>
            <a:r>
              <a:rPr lang="ru-RU" sz="2000" dirty="0"/>
              <a:t>, вместе разгадывать загадки </a:t>
            </a:r>
            <a:r>
              <a:rPr lang="ru-RU" sz="2000" dirty="0">
                <a:hlinkClick r:id="rId4"/>
              </a:rPr>
              <a:t>на </a:t>
            </a:r>
            <a:r>
              <a:rPr lang="ru-RU" sz="2000" dirty="0" err="1">
                <a:hlinkClick r:id="rId4"/>
              </a:rPr>
              <a:t>Facebook</a:t>
            </a:r>
            <a:r>
              <a:rPr lang="ru-RU" sz="2000" dirty="0"/>
              <a:t> и читать дневники Пилота </a:t>
            </a:r>
            <a:r>
              <a:rPr lang="ru-RU" sz="2000" dirty="0">
                <a:hlinkClick r:id="rId5"/>
              </a:rPr>
              <a:t>на официальном сайте</a:t>
            </a:r>
            <a:r>
              <a:rPr lang="ru-RU" sz="2000" dirty="0"/>
              <a:t>.</a:t>
            </a:r>
          </a:p>
          <a:p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592715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4624"/>
            <a:ext cx="8229600" cy="1143000"/>
          </a:xfrm>
        </p:spPr>
        <p:txBody>
          <a:bodyPr/>
          <a:lstStyle/>
          <a:p>
            <a:r>
              <a:rPr lang="ru-RU" altLang="ru-RU" b="1" i="1" dirty="0" err="1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Кибер</a:t>
            </a:r>
            <a:r>
              <a:rPr lang="ru-RU" altLang="ru-RU" b="1" i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ru-RU" b="1" i="1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Задача </a:t>
            </a:r>
            <a:r>
              <a:rPr lang="ru-RU" b="1" i="1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ru-RU" b="1" i="1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908720"/>
            <a:ext cx="8229600" cy="5688632"/>
          </a:xfrm>
        </p:spPr>
        <p:txBody>
          <a:bodyPr/>
          <a:lstStyle/>
          <a:p>
            <a:pPr marL="0" indent="0">
              <a:buNone/>
            </a:pPr>
            <a:r>
              <a:rPr lang="ru-RU" sz="2700" dirty="0"/>
              <a:t>В симфонический оркестр приняли на работу трех музыкантов – Брауна, </a:t>
            </a:r>
            <a:r>
              <a:rPr lang="ru-RU" sz="2700" dirty="0" smtClean="0"/>
              <a:t>Грея </a:t>
            </a:r>
            <a:r>
              <a:rPr lang="ru-RU" sz="2700" dirty="0"/>
              <a:t>и </a:t>
            </a:r>
            <a:r>
              <a:rPr lang="ru-RU" sz="2700" dirty="0" smtClean="0"/>
              <a:t>Рэда, </a:t>
            </a:r>
            <a:r>
              <a:rPr lang="ru-RU" sz="2700" dirty="0"/>
              <a:t>умеющих играть на скрипке, флейте, альте, кларнете, гобое и трубе. Известно, </a:t>
            </a:r>
            <a:r>
              <a:rPr lang="ru-RU" sz="2700" dirty="0" smtClean="0"/>
              <a:t>что: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700" dirty="0" smtClean="0"/>
              <a:t>Грей </a:t>
            </a:r>
            <a:r>
              <a:rPr lang="ru-RU" sz="2700" dirty="0"/>
              <a:t>- самый высокий;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700" dirty="0" smtClean="0"/>
              <a:t>играющий </a:t>
            </a:r>
            <a:r>
              <a:rPr lang="ru-RU" sz="2700" dirty="0"/>
              <a:t>на скрипке меньше ростом играющего на флейте;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700" dirty="0" smtClean="0"/>
              <a:t>играющие </a:t>
            </a:r>
            <a:r>
              <a:rPr lang="ru-RU" sz="2700" dirty="0"/>
              <a:t>на скрипке и флейте и Браун любят пиццу;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700" dirty="0" smtClean="0"/>
              <a:t>когда </a:t>
            </a:r>
            <a:r>
              <a:rPr lang="ru-RU" sz="2700" dirty="0"/>
              <a:t>между альтистом и трубачом возникает ссора, </a:t>
            </a:r>
            <a:r>
              <a:rPr lang="ru-RU" sz="2700" dirty="0" smtClean="0"/>
              <a:t>Грей </a:t>
            </a:r>
            <a:r>
              <a:rPr lang="ru-RU" sz="2700" dirty="0"/>
              <a:t>мирит </a:t>
            </a:r>
            <a:r>
              <a:rPr lang="ru-RU" sz="2700" dirty="0" smtClean="0"/>
              <a:t>их;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2700" dirty="0" smtClean="0"/>
              <a:t>Браун </a:t>
            </a:r>
            <a:r>
              <a:rPr lang="ru-RU" sz="2700" dirty="0"/>
              <a:t>не умеет играть ни на трубе, ни на гобое.</a:t>
            </a:r>
          </a:p>
          <a:p>
            <a:pPr marL="0" indent="0">
              <a:buNone/>
            </a:pPr>
            <a:endParaRPr lang="ru-RU" sz="2700" dirty="0" smtClean="0"/>
          </a:p>
        </p:txBody>
      </p:sp>
    </p:spTree>
    <p:extLst>
      <p:ext uri="{BB962C8B-B14F-4D97-AF65-F5344CB8AC3E}">
        <p14:creationId xmlns:p14="http://schemas.microsoft.com/office/powerpoint/2010/main" val="3208623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492896"/>
            <a:ext cx="8229600" cy="1143000"/>
          </a:xfrm>
        </p:spPr>
        <p:txBody>
          <a:bodyPr/>
          <a:lstStyle/>
          <a:p>
            <a:r>
              <a:rPr lang="ru-RU" sz="9600" b="1" i="1" dirty="0" err="1" smtClean="0">
                <a:solidFill>
                  <a:srgbClr val="00B0F0"/>
                </a:solidFill>
              </a:rPr>
              <a:t>Кибер</a:t>
            </a:r>
            <a:r>
              <a:rPr lang="ru-RU" sz="9600" b="1" i="1" dirty="0" smtClean="0">
                <a:solidFill>
                  <a:srgbClr val="00B0F0"/>
                </a:solidFill>
              </a:rPr>
              <a:t>-викторина</a:t>
            </a:r>
            <a:endParaRPr lang="ru-RU" sz="9600" b="1" i="1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8453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332656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На каких инструментах играет каждый из музыкантов, если каждый владеет двумя </a:t>
            </a:r>
            <a:r>
              <a:rPr lang="ru-RU" dirty="0" smtClean="0"/>
              <a:t>инструментами?</a:t>
            </a:r>
            <a:endParaRPr lang="ru-RU" dirty="0" smtClean="0"/>
          </a:p>
        </p:txBody>
      </p:sp>
      <p:pic>
        <p:nvPicPr>
          <p:cNvPr id="4098" name="Picture 2" descr="C:\Users\1\Desktop\Для викторины\16644644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3501008"/>
            <a:ext cx="1684491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1726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00B0F0"/>
                </a:solidFill>
              </a:rPr>
              <a:t>Ответ:</a:t>
            </a:r>
            <a:endParaRPr lang="ru-RU" b="1" i="1" dirty="0">
              <a:solidFill>
                <a:srgbClr val="00B0F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Браун играет на альте и кларнете, Грей - на флейте и гобое, Рэд - на скрипке и трубе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04936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00B0F0"/>
                </a:solidFill>
              </a:rPr>
              <a:t>А знаете ли Вы, что…</a:t>
            </a:r>
            <a:endParaRPr lang="ru-RU" b="1" i="1" dirty="0">
              <a:solidFill>
                <a:srgbClr val="00B0F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412776"/>
            <a:ext cx="8784976" cy="5328592"/>
          </a:xfrm>
        </p:spPr>
        <p:txBody>
          <a:bodyPr/>
          <a:lstStyle/>
          <a:p>
            <a:pPr algn="just"/>
            <a:r>
              <a:rPr lang="ru-RU" sz="1300" b="1" dirty="0" err="1">
                <a:solidFill>
                  <a:srgbClr val="00B0F0"/>
                </a:solidFill>
              </a:rPr>
              <a:t>Кибербезопасность</a:t>
            </a:r>
            <a:r>
              <a:rPr lang="ru-RU" sz="1300" dirty="0"/>
              <a:t> (ее иногда называют компьютерной безопасностью) – это совокупность методов и практик защиты от атак злоумышленников для компьютеров, серверов, мобильных устройств, электронных систем, сетей и данных. </a:t>
            </a:r>
            <a:r>
              <a:rPr lang="ru-RU" sz="1300" dirty="0" err="1"/>
              <a:t>Кибербезопасность</a:t>
            </a:r>
            <a:r>
              <a:rPr lang="ru-RU" sz="1300" dirty="0"/>
              <a:t> находит применение в самых разных областях, от бизнес-сферы до мобильных технологий. В этом направлении можно выделить несколько основных категорий.</a:t>
            </a:r>
          </a:p>
          <a:p>
            <a:pPr algn="just"/>
            <a:r>
              <a:rPr lang="ru-RU" sz="1300" b="1" dirty="0">
                <a:solidFill>
                  <a:srgbClr val="00B0F0"/>
                </a:solidFill>
              </a:rPr>
              <a:t>Безопасность </a:t>
            </a:r>
            <a:r>
              <a:rPr lang="ru-RU" sz="1300" b="1" dirty="0" smtClean="0">
                <a:solidFill>
                  <a:srgbClr val="00B0F0"/>
                </a:solidFill>
              </a:rPr>
              <a:t>сетей </a:t>
            </a:r>
            <a:r>
              <a:rPr lang="ru-RU" sz="1300" dirty="0" smtClean="0"/>
              <a:t>– </a:t>
            </a:r>
            <a:r>
              <a:rPr lang="ru-RU" sz="1300" dirty="0"/>
              <a:t>действия по защите компьютерных сетей от различных угроз, например целевых атак или вредоносных программ.</a:t>
            </a:r>
          </a:p>
          <a:p>
            <a:pPr algn="just"/>
            <a:r>
              <a:rPr lang="ru-RU" sz="1300" b="1" dirty="0">
                <a:solidFill>
                  <a:srgbClr val="00B0F0"/>
                </a:solidFill>
              </a:rPr>
              <a:t>Безопасность </a:t>
            </a:r>
            <a:r>
              <a:rPr lang="ru-RU" sz="1300" b="1" dirty="0" smtClean="0">
                <a:solidFill>
                  <a:srgbClr val="00B0F0"/>
                </a:solidFill>
              </a:rPr>
              <a:t>приложений</a:t>
            </a:r>
            <a:r>
              <a:rPr lang="ru-RU" sz="1300" b="1" dirty="0" smtClean="0"/>
              <a:t> </a:t>
            </a:r>
            <a:r>
              <a:rPr lang="ru-RU" sz="1300" dirty="0" smtClean="0"/>
              <a:t>– </a:t>
            </a:r>
            <a:r>
              <a:rPr lang="ru-RU" sz="1300" dirty="0"/>
              <a:t>защита устройств от угроз, которые преступники могут спрятать в программах. Зараженное приложение может открыть злоумышленнику доступ к данным, которые оно должно защищать. Безопасность приложения обеспечивается еще на стадии разработки, задолго до его появления в открытых источниках.</a:t>
            </a:r>
          </a:p>
          <a:p>
            <a:pPr algn="just"/>
            <a:r>
              <a:rPr lang="ru-RU" sz="1300" b="1" dirty="0">
                <a:solidFill>
                  <a:srgbClr val="00B0F0"/>
                </a:solidFill>
              </a:rPr>
              <a:t>Безопасность </a:t>
            </a:r>
            <a:r>
              <a:rPr lang="ru-RU" sz="1300" b="1" dirty="0" smtClean="0">
                <a:solidFill>
                  <a:srgbClr val="00B0F0"/>
                </a:solidFill>
              </a:rPr>
              <a:t>информации</a:t>
            </a:r>
            <a:r>
              <a:rPr lang="ru-RU" sz="1300" b="1" dirty="0" smtClean="0"/>
              <a:t> </a:t>
            </a:r>
            <a:r>
              <a:rPr lang="ru-RU" sz="1300" dirty="0" smtClean="0"/>
              <a:t>– </a:t>
            </a:r>
            <a:r>
              <a:rPr lang="ru-RU" sz="1300" dirty="0"/>
              <a:t>обеспечение целостности и приватности данных как во время хранения, так и при передаче.</a:t>
            </a:r>
          </a:p>
          <a:p>
            <a:pPr algn="just"/>
            <a:r>
              <a:rPr lang="ru-RU" sz="1300" b="1" dirty="0">
                <a:solidFill>
                  <a:srgbClr val="00B0F0"/>
                </a:solidFill>
              </a:rPr>
              <a:t>Операционная </a:t>
            </a:r>
            <a:r>
              <a:rPr lang="ru-RU" sz="1300" b="1" dirty="0" smtClean="0">
                <a:solidFill>
                  <a:srgbClr val="00B0F0"/>
                </a:solidFill>
              </a:rPr>
              <a:t>безопасность</a:t>
            </a:r>
            <a:r>
              <a:rPr lang="ru-RU" sz="1300" b="1" dirty="0" smtClean="0"/>
              <a:t> </a:t>
            </a:r>
            <a:r>
              <a:rPr lang="ru-RU" sz="1300" dirty="0" smtClean="0"/>
              <a:t>– </a:t>
            </a:r>
            <a:r>
              <a:rPr lang="ru-RU" sz="1300" dirty="0"/>
              <a:t>обращение с информационными активами и их защита. К этой категории относится, например, управление разрешениями для доступа к сети или правилами, которые определяют, где и каким образом данные могут храниться и передаваться.</a:t>
            </a:r>
          </a:p>
          <a:p>
            <a:pPr algn="just"/>
            <a:r>
              <a:rPr lang="ru-RU" sz="1300" b="1" dirty="0">
                <a:solidFill>
                  <a:srgbClr val="00B0F0"/>
                </a:solidFill>
              </a:rPr>
              <a:t>Аварийное восстановление и непрерывность бизнеса</a:t>
            </a:r>
            <a:r>
              <a:rPr lang="ru-RU" sz="1300" dirty="0"/>
              <a:t> – реагирование на инцидент безопасности (действия злоумышленников) и любое другое событие, которое может нарушить работу систем или привести к потере данных. Аварийное восстановление – набор правил, описывающих то, как организация будет бороться с последствиями атаки и восстанавливать рабочие процессы. Непрерывность бизнеса – план действий на случай, если организация теряет доступ к определенным ресурсам из-за атаки злоумышленников.</a:t>
            </a:r>
          </a:p>
          <a:p>
            <a:pPr algn="just"/>
            <a:r>
              <a:rPr lang="ru-RU" sz="1300" b="1" dirty="0">
                <a:solidFill>
                  <a:srgbClr val="00B0F0"/>
                </a:solidFill>
              </a:rPr>
              <a:t>Повышение </a:t>
            </a:r>
            <a:r>
              <a:rPr lang="ru-RU" sz="1300" b="1" dirty="0" smtClean="0">
                <a:solidFill>
                  <a:srgbClr val="00B0F0"/>
                </a:solidFill>
              </a:rPr>
              <a:t>осведомленности</a:t>
            </a:r>
            <a:r>
              <a:rPr lang="ru-RU" sz="1300" b="1" dirty="0" smtClean="0"/>
              <a:t> </a:t>
            </a:r>
            <a:r>
              <a:rPr lang="ru-RU" sz="1300" dirty="0" smtClean="0"/>
              <a:t>– </a:t>
            </a:r>
            <a:r>
              <a:rPr lang="ru-RU" sz="1300" dirty="0"/>
              <a:t>обучение пользователей. Это направление помогает снизить влияние самого непредсказуемого фактора в области </a:t>
            </a:r>
            <a:r>
              <a:rPr lang="ru-RU" sz="1300" dirty="0" err="1"/>
              <a:t>кибербезопасности</a:t>
            </a:r>
            <a:r>
              <a:rPr lang="ru-RU" sz="1300" dirty="0"/>
              <a:t> – человеческого. Даже самая защищенная система может подвергнуться атаке из-за чьей-то ошибки или незнания. Поэтому каждая организация должна проводить тренинги для сотрудников и рассказывать им о главных правилах: например, что не нужно открывать подозрительные вложения в электронной почте или подключать сомнительные USB-устройства</a:t>
            </a:r>
            <a:r>
              <a:rPr lang="ru-RU" sz="1300" dirty="0" smtClean="0"/>
              <a:t>.</a:t>
            </a:r>
            <a:endParaRPr lang="ru-RU" sz="1300" dirty="0"/>
          </a:p>
        </p:txBody>
      </p:sp>
    </p:spTree>
    <p:extLst>
      <p:ext uri="{BB962C8B-B14F-4D97-AF65-F5344CB8AC3E}">
        <p14:creationId xmlns:p14="http://schemas.microsoft.com/office/powerpoint/2010/main" val="4148455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40396"/>
            <a:ext cx="8229600" cy="1143000"/>
          </a:xfrm>
        </p:spPr>
        <p:txBody>
          <a:bodyPr/>
          <a:lstStyle/>
          <a:p>
            <a:r>
              <a:rPr lang="ru-RU" altLang="ru-RU" b="1" i="1" dirty="0" err="1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Кибер</a:t>
            </a:r>
            <a:r>
              <a:rPr lang="ru-RU" altLang="ru-RU" b="1" i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ru-RU" b="1" i="1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Задача </a:t>
            </a:r>
            <a:r>
              <a:rPr lang="ru-RU" b="1" i="1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ru-RU" b="1" i="1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400600"/>
          </a:xfrm>
        </p:spPr>
        <p:txBody>
          <a:bodyPr>
            <a:normAutofit fontScale="77500" lnSpcReduction="20000"/>
          </a:bodyPr>
          <a:lstStyle/>
          <a:p>
            <a:pPr marL="0" indent="0" algn="just">
              <a:buNone/>
            </a:pPr>
            <a:r>
              <a:rPr lang="ru-RU" dirty="0"/>
              <a:t>Молодой специалист технического отдела Иванов получил своё первое самостоятельное задание: установить на новый компьютер директора драйвера от периферийных устройств. Отправляясь на задание, Иванов в качестве проверки получил от своих опытных коллег по работе советы в «зашифрованном» виде, где лишь половина является правдой, а остальное – сознательная ложь.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/>
              <a:t>Первым можно установить только сканер, а внешний жёсткий диск – предпоследним.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/>
              <a:t>Монитор устанавливать обязательно вторым, сканер – третьим.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/>
              <a:t>Никогда не ставить третьим принтер, не ставить последней клавиатуру.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/>
              <a:t>Клавиатуру ставить первой, а вторым – принтер.</a:t>
            </a:r>
          </a:p>
          <a:p>
            <a:pPr marL="0" indent="0" algn="just">
              <a:buNone/>
            </a:pPr>
            <a:r>
              <a:rPr lang="ru-RU" dirty="0"/>
              <a:t>Помогите Иванову восстановить точную последовательность установки драйверов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3074" name="Picture 2" descr="C:\Users\1\Desktop\Для викторины\f07855f0d4cfc4c3dc50a27b4f8a21a6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9046" y="116416"/>
            <a:ext cx="1098395" cy="864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9745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i="1" dirty="0">
                <a:solidFill>
                  <a:srgbClr val="00B0F0"/>
                </a:solidFill>
              </a:rPr>
              <a:t>Ответ: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/>
              <a:t>Монитор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/>
              <a:t>Принтер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/>
              <a:t>Сканер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/>
              <a:t>Внешний жёсткий диск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dirty="0"/>
              <a:t>Клавиатура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2050" name="Picture 2" descr="C:\Users\1\Desktop\Для викторины\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1165" y="0"/>
            <a:ext cx="5184576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065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i="1" dirty="0" err="1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Кибер</a:t>
            </a:r>
            <a:r>
              <a:rPr lang="ru-RU" altLang="ru-RU" b="1" i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ru-RU" b="1" i="1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Задача </a:t>
            </a:r>
            <a:r>
              <a:rPr lang="ru-RU" b="1" i="1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ru-RU" b="1" i="1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340768"/>
            <a:ext cx="8229600" cy="4997152"/>
          </a:xfrm>
        </p:spPr>
        <p:txBody>
          <a:bodyPr/>
          <a:lstStyle/>
          <a:p>
            <a:pPr marL="0" indent="0" algn="just">
              <a:buNone/>
            </a:pPr>
            <a:r>
              <a:rPr lang="ru-RU" sz="2800" dirty="0"/>
              <a:t>Трое друзей, болельщиков автогонок "Формула-1", спорили о результатах предстоящего этапа гонок.</a:t>
            </a:r>
          </a:p>
          <a:p>
            <a:pPr marL="0" indent="0" algn="just">
              <a:buNone/>
            </a:pPr>
            <a:r>
              <a:rPr lang="ru-RU" sz="2800" dirty="0"/>
              <a:t>– Вот увидишь, Шумахер не придет первым, – сказал Дмитрий. Первым будет Хилл.</a:t>
            </a:r>
          </a:p>
          <a:p>
            <a:pPr marL="0" indent="0" algn="just">
              <a:buNone/>
            </a:pPr>
            <a:r>
              <a:rPr lang="ru-RU" sz="2800" dirty="0"/>
              <a:t>– Да нет же, победителем будет, как всегда, Шумахер, – воскликнул Николай. – А об </a:t>
            </a:r>
            <a:r>
              <a:rPr lang="ru-RU" sz="2800" dirty="0" err="1"/>
              <a:t>Алези</a:t>
            </a:r>
            <a:r>
              <a:rPr lang="ru-RU" sz="2800" dirty="0"/>
              <a:t> и говорить нечего, ему не быть первым.</a:t>
            </a:r>
          </a:p>
          <a:p>
            <a:pPr marL="0" indent="0" algn="just">
              <a:buNone/>
            </a:pPr>
            <a:r>
              <a:rPr lang="ru-RU" sz="2800" dirty="0"/>
              <a:t>Пётр, к которому обратился Николай, возмутился</a:t>
            </a:r>
            <a:r>
              <a:rPr lang="ru-RU" sz="2800" dirty="0" smtClean="0"/>
              <a:t>:</a:t>
            </a:r>
          </a:p>
          <a:p>
            <a:pPr marL="0" indent="0" algn="just">
              <a:buNone/>
            </a:pPr>
            <a:r>
              <a:rPr lang="ru-RU" sz="2800" dirty="0"/>
              <a:t>– </a:t>
            </a:r>
            <a:r>
              <a:rPr lang="ru-RU" sz="2800" dirty="0" smtClean="0"/>
              <a:t>Хиллу </a:t>
            </a:r>
            <a:r>
              <a:rPr lang="ru-RU" sz="2800" dirty="0"/>
              <a:t>не видать первого места, а вот </a:t>
            </a:r>
            <a:r>
              <a:rPr lang="ru-RU" sz="2800" dirty="0" err="1"/>
              <a:t>Алези</a:t>
            </a:r>
            <a:r>
              <a:rPr lang="ru-RU" sz="2800" dirty="0"/>
              <a:t> пилотирует самую мощную машину.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Picture 2" descr="C:\Users\1\Desktop\Для викторины\30hwow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0"/>
            <a:ext cx="1979712" cy="1317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6942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dirty="0" smtClean="0"/>
              <a:t>По </a:t>
            </a:r>
            <a:r>
              <a:rPr lang="ru-RU" dirty="0"/>
              <a:t>завершении этапа гонок оказалось, что каждое из двух предположений двоих друзей подтвердилось, а оба предположения третьего из друзей оказались неверны. Кто выиграл этап </a:t>
            </a:r>
            <a:r>
              <a:rPr lang="ru-RU" dirty="0" smtClean="0"/>
              <a:t>гонки?</a:t>
            </a:r>
            <a:endParaRPr lang="ru-RU" dirty="0"/>
          </a:p>
        </p:txBody>
      </p:sp>
      <p:pic>
        <p:nvPicPr>
          <p:cNvPr id="1027" name="Picture 3" descr="C:\Users\1\Desktop\Для викторины\hami_mcla_mont_20102-941x52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3021" y="4725145"/>
            <a:ext cx="3793983" cy="2132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6942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00B0F0"/>
                </a:solidFill>
              </a:rPr>
              <a:t>Ответ:</a:t>
            </a:r>
            <a:endParaRPr lang="ru-RU" b="1" i="1" dirty="0">
              <a:solidFill>
                <a:srgbClr val="00B0F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Победителем стал Шумахер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36737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00B0F0"/>
                </a:solidFill>
              </a:rPr>
              <a:t>А знаете ли Вы, что…</a:t>
            </a:r>
            <a:endParaRPr lang="ru-RU" b="1" i="1" dirty="0">
              <a:solidFill>
                <a:srgbClr val="00B0F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268760"/>
            <a:ext cx="8856984" cy="5472608"/>
          </a:xfrm>
        </p:spPr>
        <p:txBody>
          <a:bodyPr/>
          <a:lstStyle/>
          <a:p>
            <a:pPr algn="just"/>
            <a:r>
              <a:rPr lang="ru-RU" sz="1500" dirty="0" smtClean="0"/>
              <a:t>Киберпанк</a:t>
            </a:r>
            <a:r>
              <a:rPr lang="ru-RU" sz="1500" dirty="0"/>
              <a:t>, как один из видов научной фантастики, предполагает </a:t>
            </a:r>
            <a:r>
              <a:rPr lang="ru-RU" sz="1500" b="1" dirty="0"/>
              <a:t>возведение в </a:t>
            </a:r>
            <a:r>
              <a:rPr lang="ru-RU" sz="1500" b="1" dirty="0" err="1"/>
              <a:t>абсолют</a:t>
            </a:r>
            <a:r>
              <a:rPr lang="ru-RU" sz="1500" b="1" dirty="0"/>
              <a:t> информационных технологий на контрасте с нерешенными социальными и экономическими проблемами</a:t>
            </a:r>
            <a:r>
              <a:rPr lang="ru-RU" sz="1500" dirty="0"/>
              <a:t>. Отсюда проистекает главный девиз киберпанка: </a:t>
            </a:r>
            <a:r>
              <a:rPr lang="ru-RU" sz="1500" b="1" dirty="0"/>
              <a:t>«</a:t>
            </a:r>
            <a:r>
              <a:rPr lang="ru-RU" sz="1500" b="1" dirty="0" err="1"/>
              <a:t>High</a:t>
            </a:r>
            <a:r>
              <a:rPr lang="ru-RU" sz="1500" b="1" dirty="0"/>
              <a:t> </a:t>
            </a:r>
            <a:r>
              <a:rPr lang="ru-RU" sz="1500" b="1" dirty="0" err="1"/>
              <a:t>tech</a:t>
            </a:r>
            <a:r>
              <a:rPr lang="ru-RU" sz="1500" b="1" dirty="0"/>
              <a:t>. </a:t>
            </a:r>
            <a:r>
              <a:rPr lang="ru-RU" sz="1500" b="1" dirty="0" err="1"/>
              <a:t>Low</a:t>
            </a:r>
            <a:r>
              <a:rPr lang="ru-RU" sz="1500" b="1" dirty="0"/>
              <a:t> </a:t>
            </a:r>
            <a:r>
              <a:rPr lang="ru-RU" sz="1500" b="1" dirty="0" err="1"/>
              <a:t>life</a:t>
            </a:r>
            <a:r>
              <a:rPr lang="ru-RU" sz="1500" b="1" dirty="0"/>
              <a:t>» («Высокие технологии, низкий уровень жизни</a:t>
            </a:r>
            <a:r>
              <a:rPr lang="ru-RU" sz="1500" b="1" dirty="0" smtClean="0"/>
              <a:t>»)</a:t>
            </a:r>
            <a:r>
              <a:rPr lang="ru-RU" sz="1500" dirty="0" smtClean="0"/>
              <a:t>. </a:t>
            </a:r>
            <a:r>
              <a:rPr lang="ru-RU" sz="1500" b="1" dirty="0" smtClean="0"/>
              <a:t>Вкупе </a:t>
            </a:r>
            <a:r>
              <a:rPr lang="ru-RU" sz="1500" b="1" dirty="0"/>
              <a:t>с этим развитие ЭВМ и информационных технологий подсказывало творцам в какую </a:t>
            </a:r>
            <a:r>
              <a:rPr lang="ru-RU" sz="1500" b="1" dirty="0" smtClean="0"/>
              <a:t>сторону </a:t>
            </a:r>
            <a:r>
              <a:rPr lang="ru-RU" sz="1500" b="1" dirty="0"/>
              <a:t>обратить свои взоры</a:t>
            </a:r>
            <a:r>
              <a:rPr lang="ru-RU" sz="1500" b="1" dirty="0" smtClean="0"/>
              <a:t>.</a:t>
            </a:r>
          </a:p>
          <a:p>
            <a:pPr algn="just"/>
            <a:r>
              <a:rPr lang="ru-RU" sz="1500" b="1" dirty="0">
                <a:solidFill>
                  <a:srgbClr val="00B0F0"/>
                </a:solidFill>
              </a:rPr>
              <a:t>Кино</a:t>
            </a:r>
            <a:r>
              <a:rPr lang="ru-RU" sz="1500" dirty="0"/>
              <a:t> всегда отстает от произведений литературы, поэтому </a:t>
            </a:r>
            <a:r>
              <a:rPr lang="ru-RU" sz="1500" b="1" dirty="0"/>
              <a:t>«Бегущий по лезвию» </a:t>
            </a:r>
            <a:r>
              <a:rPr lang="ru-RU" sz="1500" b="1" dirty="0" err="1"/>
              <a:t>Ридли</a:t>
            </a:r>
            <a:r>
              <a:rPr lang="ru-RU" sz="1500" b="1" dirty="0"/>
              <a:t> Скотта вышел только в 1982 году</a:t>
            </a:r>
            <a:r>
              <a:rPr lang="ru-RU" sz="1500" dirty="0"/>
              <a:t>. Фильм стал культовым благодаря версии с открытым финалом без хэппи-энда и заложил основы того, как должен выглядеть </a:t>
            </a:r>
            <a:r>
              <a:rPr lang="ru-RU" sz="1500" b="1" dirty="0">
                <a:solidFill>
                  <a:srgbClr val="00B0F0"/>
                </a:solidFill>
              </a:rPr>
              <a:t>картина в жанре киберпанка</a:t>
            </a:r>
            <a:r>
              <a:rPr lang="ru-RU" sz="1500" dirty="0"/>
              <a:t>. В тот же год был выпущен </a:t>
            </a:r>
            <a:r>
              <a:rPr lang="ru-RU" sz="1500" b="1" dirty="0"/>
              <a:t>«Трон»</a:t>
            </a:r>
            <a:r>
              <a:rPr lang="ru-RU" sz="1500" dirty="0"/>
              <a:t>, показавший, как легко управлять «оцифрованными» людьми с помощью виртуальной реальности.</a:t>
            </a:r>
          </a:p>
          <a:p>
            <a:pPr algn="just"/>
            <a:r>
              <a:rPr lang="ru-RU" sz="1500" dirty="0"/>
              <a:t>1990-е расцвели творениями в данном жанре.</a:t>
            </a:r>
            <a:r>
              <a:rPr lang="ru-RU" sz="1500" b="1" dirty="0"/>
              <a:t> «Джонни-Мнемоник», «Отель “Новая роза”» </a:t>
            </a:r>
            <a:r>
              <a:rPr lang="ru-RU" sz="1500" dirty="0"/>
              <a:t>заняли свое место в истории </a:t>
            </a:r>
            <a:r>
              <a:rPr lang="ru-RU" sz="1500" b="1" dirty="0">
                <a:solidFill>
                  <a:srgbClr val="00B0F0"/>
                </a:solidFill>
              </a:rPr>
              <a:t>кинематографа</a:t>
            </a:r>
            <a:r>
              <a:rPr lang="ru-RU" sz="1500" dirty="0"/>
              <a:t>. Их идеи о засилье корпораций, определяющих политику, падении ценности человеческого ресурса, социального расслоения и преступности окончательно установили законы жанра. </a:t>
            </a:r>
            <a:r>
              <a:rPr lang="ru-RU" sz="1500" b="1" dirty="0"/>
              <a:t>Элементы данного жанра причудливо переплелись с научной фантастикой и </a:t>
            </a:r>
            <a:r>
              <a:rPr lang="ru-RU" sz="1500" b="1" dirty="0" err="1"/>
              <a:t>постапокалиптикой</a:t>
            </a:r>
            <a:r>
              <a:rPr lang="ru-RU" sz="1500" b="1" dirty="0"/>
              <a:t> в фильме «Матрица».</a:t>
            </a:r>
            <a:endParaRPr lang="ru-RU" sz="1500" dirty="0"/>
          </a:p>
          <a:p>
            <a:pPr algn="just"/>
            <a:r>
              <a:rPr lang="ru-RU" sz="1500" dirty="0"/>
              <a:t>В 2000-х интерес к киберпанку значительно снизился. </a:t>
            </a:r>
            <a:r>
              <a:rPr lang="ru-RU" sz="1500" b="1" dirty="0"/>
              <a:t>Информационные технологии проникли в жизнь людей, но их влияние оказалось не таким страшным, как представлялось ранее.</a:t>
            </a:r>
            <a:r>
              <a:rPr lang="ru-RU" sz="1500" dirty="0"/>
              <a:t> Даже наоборот, отрицать полезность компьютеров и интернета сейчас будет только безумец.</a:t>
            </a:r>
          </a:p>
          <a:p>
            <a:pPr algn="just"/>
            <a:r>
              <a:rPr lang="ru-RU" sz="1500" dirty="0"/>
              <a:t>В связи с этим </a:t>
            </a:r>
            <a:r>
              <a:rPr lang="ru-RU" sz="1500" dirty="0">
                <a:solidFill>
                  <a:srgbClr val="00B0F0"/>
                </a:solidFill>
              </a:rPr>
              <a:t>классический киберпанк выродился в </a:t>
            </a:r>
            <a:r>
              <a:rPr lang="ru-RU" sz="1500" dirty="0" err="1">
                <a:solidFill>
                  <a:srgbClr val="00B0F0"/>
                </a:solidFill>
              </a:rPr>
              <a:t>посткиберпанк</a:t>
            </a:r>
            <a:r>
              <a:rPr lang="ru-RU" sz="1500" dirty="0"/>
              <a:t>, где главный герой не страдает от Системы, не борется с ней, а старается улучшить. Антиутопия с беззаконием и нищетой превратилась в </a:t>
            </a:r>
            <a:r>
              <a:rPr lang="ru-RU" sz="1500" dirty="0" err="1"/>
              <a:t>практопию</a:t>
            </a:r>
            <a:r>
              <a:rPr lang="ru-RU" sz="1500" dirty="0"/>
              <a:t>. Несовершенство общества осознается, крайности сглаживаются, не допуская абсурда и чернухи. </a:t>
            </a:r>
            <a:r>
              <a:rPr lang="ru-RU" sz="1500" b="1" dirty="0"/>
              <a:t>К типичным произведениям можно отнести «Особое мнение» 2002 года и «Назад в будущее 2» 1989 года</a:t>
            </a:r>
            <a:r>
              <a:rPr lang="ru-RU" sz="1500" b="1" dirty="0" smtClean="0"/>
              <a:t>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99" y="116632"/>
            <a:ext cx="863170" cy="10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16632"/>
            <a:ext cx="701492" cy="10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2921" y="134632"/>
            <a:ext cx="1903578" cy="9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14864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i="1" dirty="0" err="1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Кибер</a:t>
            </a:r>
            <a:r>
              <a:rPr lang="ru-RU" altLang="ru-RU" b="1" i="1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ru-RU" b="1" i="1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Задача </a:t>
            </a:r>
            <a:r>
              <a:rPr lang="ru-RU" b="1" i="1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ru-RU" b="1" i="1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500" dirty="0"/>
              <a:t>Алексей, Алла и Ирина решили пойти в кино. Каждый из них высказал свои пожелания по поводу выбора фильма.</a:t>
            </a:r>
          </a:p>
          <a:p>
            <a:pPr algn="just"/>
            <a:r>
              <a:rPr lang="ru-RU" sz="2500" dirty="0"/>
              <a:t>Алексей сказал: «Я хочу посмотреть французский боевик».</a:t>
            </a:r>
          </a:p>
          <a:p>
            <a:pPr algn="just"/>
            <a:r>
              <a:rPr lang="ru-RU" sz="2500" dirty="0"/>
              <a:t>Ирина сказала: «Я не хочу смотреть французскую комедию».</a:t>
            </a:r>
          </a:p>
          <a:p>
            <a:pPr algn="just"/>
            <a:r>
              <a:rPr lang="ru-RU" sz="2500" dirty="0"/>
              <a:t>Алла сказала: «Я хочу посмотреть американскую мелодраму».</a:t>
            </a:r>
          </a:p>
          <a:p>
            <a:pPr marL="0" indent="0" algn="just">
              <a:buNone/>
            </a:pPr>
            <a:r>
              <a:rPr lang="ru-RU" sz="2500" dirty="0"/>
              <a:t>Каждый из них слукавил в одном из двух пожеланий. На какой фильм пошли </a:t>
            </a:r>
            <a:r>
              <a:rPr lang="ru-RU" sz="2500" dirty="0" smtClean="0"/>
              <a:t>ребята?</a:t>
            </a:r>
            <a:endParaRPr lang="ru-RU" sz="2500" dirty="0"/>
          </a:p>
        </p:txBody>
      </p:sp>
      <p:pic>
        <p:nvPicPr>
          <p:cNvPr id="1026" name="Picture 2" descr="C:\Users\1\Desktop\Для викторины\cf674bf0f5674f1bd16f10a178acf26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3696" y="0"/>
            <a:ext cx="1980304" cy="16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35742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ru-RU" sz="4800" dirty="0"/>
              <a:t>Правила </a:t>
            </a:r>
            <a:r>
              <a:rPr lang="ru-RU" sz="4800" dirty="0" err="1" smtClean="0"/>
              <a:t>Кибер</a:t>
            </a:r>
            <a:r>
              <a:rPr lang="ru-RU" sz="4800" dirty="0" smtClean="0"/>
              <a:t>-викторины</a:t>
            </a:r>
            <a:r>
              <a:rPr lang="ru-RU" sz="4800" dirty="0"/>
              <a:t>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 algn="just">
              <a:buFont typeface="Wingdings" panose="05000000000000000000" pitchFamily="2" charset="2"/>
              <a:buChar char="Ø"/>
            </a:pPr>
            <a:r>
              <a:rPr lang="ru-RU" dirty="0"/>
              <a:t>Ответы оцениваются в баллах по степени сложности задач (от 1 до 3).</a:t>
            </a:r>
            <a:endParaRPr lang="ru-RU" sz="2400" dirty="0"/>
          </a:p>
          <a:p>
            <a:pPr lvl="1" algn="just">
              <a:buFont typeface="Wingdings" panose="05000000000000000000" pitchFamily="2" charset="2"/>
              <a:buChar char="Ø"/>
            </a:pPr>
            <a:r>
              <a:rPr lang="ru-RU" dirty="0"/>
              <a:t>Команда, давшая первой правильный и полный ответ, получает максимальное количество баллов.</a:t>
            </a:r>
            <a:endParaRPr lang="ru-RU" sz="2400" dirty="0"/>
          </a:p>
          <a:p>
            <a:pPr lvl="1" algn="just">
              <a:buFont typeface="Wingdings" panose="05000000000000000000" pitchFamily="2" charset="2"/>
              <a:buChar char="Ø"/>
            </a:pPr>
            <a:r>
              <a:rPr lang="ru-RU" dirty="0"/>
              <a:t>Далее баллы начисляются по системе «минус один балл</a:t>
            </a:r>
            <a:r>
              <a:rPr lang="ru-RU" dirty="0" smtClean="0"/>
              <a:t>».</a:t>
            </a:r>
          </a:p>
          <a:p>
            <a:pPr lvl="1" algn="just">
              <a:buFont typeface="Wingdings" panose="05000000000000000000" pitchFamily="2" charset="2"/>
              <a:buChar char="Ø"/>
            </a:pPr>
            <a:r>
              <a:rPr lang="ru-RU" dirty="0" smtClean="0"/>
              <a:t>Правильный ответ открывается только после того, как свои версии выдвинут все участники викторины.</a:t>
            </a:r>
          </a:p>
          <a:p>
            <a:pPr lvl="1"/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373215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00B0F0"/>
                </a:solidFill>
              </a:rPr>
              <a:t>Ответ:</a:t>
            </a:r>
            <a:endParaRPr lang="ru-RU" b="1" i="1" dirty="0">
              <a:solidFill>
                <a:srgbClr val="00B0F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Американский боевик.</a:t>
            </a:r>
          </a:p>
        </p:txBody>
      </p:sp>
    </p:spTree>
    <p:extLst>
      <p:ext uri="{BB962C8B-B14F-4D97-AF65-F5344CB8AC3E}">
        <p14:creationId xmlns:p14="http://schemas.microsoft.com/office/powerpoint/2010/main" val="3575506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2304256"/>
          </a:xfrm>
        </p:spPr>
        <p:txBody>
          <a:bodyPr/>
          <a:lstStyle/>
          <a:p>
            <a:r>
              <a:rPr lang="ru-RU" b="1" i="1" dirty="0">
                <a:solidFill>
                  <a:srgbClr val="00B0F0"/>
                </a:solidFill>
              </a:rPr>
              <a:t>«Будущее уже наступило. Просто оно еще неравномерно распределено»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19872" y="2924944"/>
            <a:ext cx="5482952" cy="3456384"/>
          </a:xfrm>
        </p:spPr>
        <p:txBody>
          <a:bodyPr/>
          <a:lstStyle/>
          <a:p>
            <a:pPr algn="just"/>
            <a:r>
              <a:rPr lang="ru-RU" b="1" dirty="0" smtClean="0"/>
              <a:t>Уильям </a:t>
            </a:r>
            <a:r>
              <a:rPr lang="ru-RU" b="1" dirty="0"/>
              <a:t>Форд </a:t>
            </a:r>
            <a:r>
              <a:rPr lang="ru-RU" b="1" dirty="0" err="1" smtClean="0"/>
              <a:t>Гибсон</a:t>
            </a:r>
            <a:r>
              <a:rPr lang="ru-RU" dirty="0" smtClean="0"/>
              <a:t> </a:t>
            </a:r>
            <a:r>
              <a:rPr lang="ru-RU" dirty="0"/>
              <a:t>(англ. </a:t>
            </a:r>
            <a:r>
              <a:rPr lang="ru-RU" i="1" dirty="0" err="1"/>
              <a:t>William</a:t>
            </a:r>
            <a:r>
              <a:rPr lang="ru-RU" i="1" dirty="0"/>
              <a:t> </a:t>
            </a:r>
            <a:r>
              <a:rPr lang="ru-RU" i="1" dirty="0" err="1"/>
              <a:t>Ford</a:t>
            </a:r>
            <a:r>
              <a:rPr lang="ru-RU" i="1" dirty="0"/>
              <a:t> </a:t>
            </a:r>
            <a:r>
              <a:rPr lang="ru-RU" i="1" dirty="0" err="1"/>
              <a:t>Gibson</a:t>
            </a:r>
            <a:r>
              <a:rPr lang="ru-RU" dirty="0"/>
              <a:t>; род. 17 марта 1948 года) — американский и канадский писатель-фантаст.</a:t>
            </a:r>
          </a:p>
        </p:txBody>
      </p:sp>
      <p:pic>
        <p:nvPicPr>
          <p:cNvPr id="3074" name="Picture 2" descr="https://upload.wikimedia.org/wikipedia/commons/thumb/f/ff/Gibson_expounds.jpg/800px-Gibson_expound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852936"/>
            <a:ext cx="2533729" cy="381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9204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sz="9600" b="1" i="1" dirty="0" smtClean="0">
                <a:solidFill>
                  <a:srgbClr val="00B0F0"/>
                </a:solidFill>
              </a:rPr>
              <a:t>Спасибо за внимание!</a:t>
            </a:r>
            <a:endParaRPr lang="ru-RU" sz="9600" b="1" i="1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0412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ru-RU" sz="4800" dirty="0"/>
              <a:t>Правила </a:t>
            </a:r>
            <a:r>
              <a:rPr lang="ru-RU" sz="4800" dirty="0" err="1" smtClean="0"/>
              <a:t>Кибер</a:t>
            </a:r>
            <a:r>
              <a:rPr lang="ru-RU" sz="4800" dirty="0" smtClean="0"/>
              <a:t>-викторины</a:t>
            </a:r>
            <a:r>
              <a:rPr lang="ru-RU" sz="4800" dirty="0"/>
              <a:t>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556792"/>
            <a:ext cx="8229600" cy="4896544"/>
          </a:xfrm>
        </p:spPr>
        <p:txBody>
          <a:bodyPr/>
          <a:lstStyle/>
          <a:p>
            <a:pPr lvl="1" algn="just">
              <a:buFont typeface="Wingdings" panose="05000000000000000000" pitchFamily="2" charset="2"/>
              <a:buChar char="Ø"/>
            </a:pPr>
            <a:r>
              <a:rPr lang="ru-RU" dirty="0" smtClean="0"/>
              <a:t>Не </a:t>
            </a:r>
            <a:r>
              <a:rPr lang="ru-RU" dirty="0"/>
              <a:t>принимаются выкрики с места. Для ответа необходимо поднять руку. Первым отвечает тот, кто первым поднял руку.</a:t>
            </a:r>
            <a:endParaRPr lang="ru-RU" sz="2400" dirty="0"/>
          </a:p>
          <a:p>
            <a:pPr lvl="1" algn="just">
              <a:buFont typeface="Wingdings" panose="05000000000000000000" pitchFamily="2" charset="2"/>
              <a:buChar char="Ø"/>
            </a:pPr>
            <a:r>
              <a:rPr lang="ru-RU" dirty="0"/>
              <a:t>Баллы даются в виде фишек. У каждого на столе закреплён номер группы в специальном «уголке». В этот конверт </a:t>
            </a:r>
            <a:r>
              <a:rPr lang="ru-RU" dirty="0" smtClean="0"/>
              <a:t>складываются заработанные </a:t>
            </a:r>
            <a:r>
              <a:rPr lang="ru-RU" dirty="0"/>
              <a:t>фишки. В конце викторины </a:t>
            </a:r>
            <a:r>
              <a:rPr lang="ru-RU" dirty="0" smtClean="0"/>
              <a:t>ведётся подсчёт количества </a:t>
            </a:r>
            <a:r>
              <a:rPr lang="ru-RU" dirty="0"/>
              <a:t>баллов и </a:t>
            </a:r>
            <a:r>
              <a:rPr lang="ru-RU" dirty="0" smtClean="0"/>
              <a:t>определяются призёры.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56870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564904"/>
            <a:ext cx="8229600" cy="1143000"/>
          </a:xfrm>
        </p:spPr>
        <p:txBody>
          <a:bodyPr/>
          <a:lstStyle/>
          <a:p>
            <a:r>
              <a:rPr lang="ru-RU" sz="9600" b="1" i="1" dirty="0" err="1" smtClean="0">
                <a:solidFill>
                  <a:srgbClr val="00B0F0"/>
                </a:solidFill>
              </a:rPr>
              <a:t>Кибер</a:t>
            </a:r>
            <a:r>
              <a:rPr lang="ru-RU" sz="9600" b="1" i="1" dirty="0" smtClean="0">
                <a:solidFill>
                  <a:srgbClr val="00B0F0"/>
                </a:solidFill>
              </a:rPr>
              <a:t>-Кроссворд</a:t>
            </a:r>
            <a:endParaRPr lang="ru-RU" sz="9600" b="1" i="1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0046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Стрелка вправо 61"/>
          <p:cNvSpPr/>
          <p:nvPr/>
        </p:nvSpPr>
        <p:spPr>
          <a:xfrm>
            <a:off x="1861029" y="2061151"/>
            <a:ext cx="648072" cy="242316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63" name="Скругленный прямоугольник 62"/>
          <p:cNvSpPr/>
          <p:nvPr/>
        </p:nvSpPr>
        <p:spPr>
          <a:xfrm>
            <a:off x="2564733" y="1949551"/>
            <a:ext cx="410344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</a:t>
            </a:r>
            <a:endParaRPr lang="ru-RU" dirty="0"/>
          </a:p>
        </p:txBody>
      </p:sp>
      <p:sp>
        <p:nvSpPr>
          <p:cNvPr id="64" name="Скругленный прямоугольник 63"/>
          <p:cNvSpPr/>
          <p:nvPr/>
        </p:nvSpPr>
        <p:spPr>
          <a:xfrm>
            <a:off x="3068789" y="1944222"/>
            <a:ext cx="410344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</a:t>
            </a:r>
            <a:endParaRPr lang="ru-RU" dirty="0"/>
          </a:p>
        </p:txBody>
      </p:sp>
      <p:sp>
        <p:nvSpPr>
          <p:cNvPr id="65" name="Скругленный прямоугольник 64"/>
          <p:cNvSpPr/>
          <p:nvPr/>
        </p:nvSpPr>
        <p:spPr>
          <a:xfrm>
            <a:off x="4076901" y="1944222"/>
            <a:ext cx="410344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</a:t>
            </a:r>
            <a:endParaRPr lang="ru-RU" dirty="0"/>
          </a:p>
        </p:txBody>
      </p:sp>
      <p:sp>
        <p:nvSpPr>
          <p:cNvPr id="66" name="Скругленный прямоугольник 65"/>
          <p:cNvSpPr/>
          <p:nvPr/>
        </p:nvSpPr>
        <p:spPr>
          <a:xfrm>
            <a:off x="3572845" y="1944222"/>
            <a:ext cx="410344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</a:t>
            </a:r>
            <a:endParaRPr lang="ru-RU" dirty="0"/>
          </a:p>
        </p:txBody>
      </p:sp>
      <p:sp>
        <p:nvSpPr>
          <p:cNvPr id="69" name="Скругленный прямоугольник 68"/>
          <p:cNvSpPr/>
          <p:nvPr/>
        </p:nvSpPr>
        <p:spPr>
          <a:xfrm>
            <a:off x="4588680" y="1953709"/>
            <a:ext cx="410344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у</a:t>
            </a:r>
            <a:endParaRPr lang="ru-RU" dirty="0"/>
          </a:p>
        </p:txBody>
      </p:sp>
      <p:sp>
        <p:nvSpPr>
          <p:cNvPr id="70" name="Скругленный прямоугольник 69"/>
          <p:cNvSpPr/>
          <p:nvPr/>
        </p:nvSpPr>
        <p:spPr>
          <a:xfrm>
            <a:off x="5085013" y="1951630"/>
            <a:ext cx="410344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</a:t>
            </a:r>
            <a:endParaRPr lang="ru-RU" dirty="0"/>
          </a:p>
        </p:txBody>
      </p:sp>
      <p:sp>
        <p:nvSpPr>
          <p:cNvPr id="71" name="Скругленный прямоугольник 70"/>
          <p:cNvSpPr/>
          <p:nvPr/>
        </p:nvSpPr>
        <p:spPr>
          <a:xfrm>
            <a:off x="1553326" y="2482951"/>
            <a:ext cx="410344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</a:t>
            </a:r>
            <a:endParaRPr lang="ru-RU" dirty="0"/>
          </a:p>
        </p:txBody>
      </p:sp>
      <p:sp>
        <p:nvSpPr>
          <p:cNvPr id="72" name="Скругленный прямоугольник 71"/>
          <p:cNvSpPr/>
          <p:nvPr/>
        </p:nvSpPr>
        <p:spPr>
          <a:xfrm>
            <a:off x="2051855" y="2481893"/>
            <a:ext cx="410344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</a:t>
            </a:r>
            <a:endParaRPr lang="ru-RU" dirty="0"/>
          </a:p>
        </p:txBody>
      </p:sp>
      <p:sp>
        <p:nvSpPr>
          <p:cNvPr id="73" name="Скругленный прямоугольник 72"/>
          <p:cNvSpPr/>
          <p:nvPr/>
        </p:nvSpPr>
        <p:spPr>
          <a:xfrm>
            <a:off x="2564733" y="2482951"/>
            <a:ext cx="410344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</a:t>
            </a:r>
            <a:endParaRPr lang="ru-RU" dirty="0"/>
          </a:p>
        </p:txBody>
      </p:sp>
      <p:sp>
        <p:nvSpPr>
          <p:cNvPr id="74" name="Скругленный прямоугольник 73"/>
          <p:cNvSpPr/>
          <p:nvPr/>
        </p:nvSpPr>
        <p:spPr>
          <a:xfrm>
            <a:off x="3068789" y="2481893"/>
            <a:ext cx="410344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ц</a:t>
            </a:r>
            <a:endParaRPr lang="ru-RU" dirty="0"/>
          </a:p>
        </p:txBody>
      </p:sp>
      <p:sp>
        <p:nvSpPr>
          <p:cNvPr id="75" name="Скругленный прямоугольник 74"/>
          <p:cNvSpPr/>
          <p:nvPr/>
        </p:nvSpPr>
        <p:spPr>
          <a:xfrm>
            <a:off x="3584677" y="2482951"/>
            <a:ext cx="410344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е</a:t>
            </a:r>
            <a:endParaRPr lang="ru-RU" dirty="0"/>
          </a:p>
        </p:txBody>
      </p:sp>
      <p:sp>
        <p:nvSpPr>
          <p:cNvPr id="76" name="Скругленный прямоугольник 75"/>
          <p:cNvSpPr/>
          <p:nvPr/>
        </p:nvSpPr>
        <p:spPr>
          <a:xfrm>
            <a:off x="4076901" y="2482951"/>
            <a:ext cx="410344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</a:t>
            </a:r>
            <a:endParaRPr lang="ru-RU" dirty="0"/>
          </a:p>
        </p:txBody>
      </p:sp>
      <p:sp>
        <p:nvSpPr>
          <p:cNvPr id="77" name="Скругленный прямоугольник 76"/>
          <p:cNvSpPr/>
          <p:nvPr/>
        </p:nvSpPr>
        <p:spPr>
          <a:xfrm>
            <a:off x="4588680" y="2482951"/>
            <a:ext cx="410344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</a:t>
            </a:r>
            <a:endParaRPr lang="ru-RU" dirty="0"/>
          </a:p>
        </p:txBody>
      </p:sp>
      <p:sp>
        <p:nvSpPr>
          <p:cNvPr id="78" name="Скругленный прямоугольник 77"/>
          <p:cNvSpPr/>
          <p:nvPr/>
        </p:nvSpPr>
        <p:spPr>
          <a:xfrm>
            <a:off x="5085013" y="2482951"/>
            <a:ext cx="410344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</a:t>
            </a:r>
            <a:endParaRPr lang="ru-RU" dirty="0"/>
          </a:p>
        </p:txBody>
      </p:sp>
      <p:sp>
        <p:nvSpPr>
          <p:cNvPr id="79" name="Скругленный прямоугольник 78"/>
          <p:cNvSpPr/>
          <p:nvPr/>
        </p:nvSpPr>
        <p:spPr>
          <a:xfrm>
            <a:off x="5579930" y="2481893"/>
            <a:ext cx="410344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</a:t>
            </a:r>
            <a:endParaRPr lang="ru-RU" dirty="0"/>
          </a:p>
        </p:txBody>
      </p:sp>
      <p:sp>
        <p:nvSpPr>
          <p:cNvPr id="80" name="Стрелка вправо 79"/>
          <p:cNvSpPr/>
          <p:nvPr/>
        </p:nvSpPr>
        <p:spPr>
          <a:xfrm>
            <a:off x="1861029" y="3131201"/>
            <a:ext cx="648072" cy="242316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81" name="Скругленный прямоугольник 80"/>
          <p:cNvSpPr/>
          <p:nvPr/>
        </p:nvSpPr>
        <p:spPr>
          <a:xfrm>
            <a:off x="2564733" y="3023759"/>
            <a:ext cx="410344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</a:t>
            </a:r>
            <a:endParaRPr lang="ru-RU" dirty="0"/>
          </a:p>
        </p:txBody>
      </p:sp>
      <p:sp>
        <p:nvSpPr>
          <p:cNvPr id="82" name="Скругленный прямоугольник 81"/>
          <p:cNvSpPr/>
          <p:nvPr/>
        </p:nvSpPr>
        <p:spPr>
          <a:xfrm>
            <a:off x="3088757" y="3016351"/>
            <a:ext cx="410344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</a:t>
            </a:r>
            <a:endParaRPr lang="ru-RU" dirty="0"/>
          </a:p>
        </p:txBody>
      </p:sp>
      <p:sp>
        <p:nvSpPr>
          <p:cNvPr id="83" name="Скругленный прямоугольник 82"/>
          <p:cNvSpPr/>
          <p:nvPr/>
        </p:nvSpPr>
        <p:spPr>
          <a:xfrm>
            <a:off x="3563457" y="3016351"/>
            <a:ext cx="410344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</a:t>
            </a:r>
            <a:endParaRPr lang="ru-RU" dirty="0"/>
          </a:p>
        </p:txBody>
      </p:sp>
      <p:sp>
        <p:nvSpPr>
          <p:cNvPr id="84" name="Скругленный прямоугольник 83"/>
          <p:cNvSpPr/>
          <p:nvPr/>
        </p:nvSpPr>
        <p:spPr>
          <a:xfrm>
            <a:off x="4076488" y="3016351"/>
            <a:ext cx="410344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е</a:t>
            </a:r>
            <a:endParaRPr lang="ru-RU" dirty="0"/>
          </a:p>
        </p:txBody>
      </p:sp>
      <p:sp>
        <p:nvSpPr>
          <p:cNvPr id="85" name="Скругленный прямоугольник 84"/>
          <p:cNvSpPr/>
          <p:nvPr/>
        </p:nvSpPr>
        <p:spPr>
          <a:xfrm>
            <a:off x="4588680" y="3023759"/>
            <a:ext cx="410344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</a:t>
            </a:r>
            <a:endParaRPr lang="ru-RU" dirty="0"/>
          </a:p>
        </p:txBody>
      </p:sp>
      <p:sp>
        <p:nvSpPr>
          <p:cNvPr id="86" name="Стрелка вправо 85"/>
          <p:cNvSpPr/>
          <p:nvPr/>
        </p:nvSpPr>
        <p:spPr>
          <a:xfrm>
            <a:off x="869651" y="2626927"/>
            <a:ext cx="648072" cy="242316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87" name="Скругленный прямоугольник 86"/>
          <p:cNvSpPr/>
          <p:nvPr/>
        </p:nvSpPr>
        <p:spPr>
          <a:xfrm>
            <a:off x="2564733" y="3555580"/>
            <a:ext cx="410344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</a:t>
            </a:r>
            <a:endParaRPr lang="ru-RU" dirty="0"/>
          </a:p>
        </p:txBody>
      </p:sp>
      <p:sp>
        <p:nvSpPr>
          <p:cNvPr id="88" name="Скругленный прямоугольник 87"/>
          <p:cNvSpPr/>
          <p:nvPr/>
        </p:nvSpPr>
        <p:spPr>
          <a:xfrm>
            <a:off x="3088757" y="3555580"/>
            <a:ext cx="410344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л</a:t>
            </a:r>
            <a:endParaRPr lang="ru-RU" dirty="0"/>
          </a:p>
        </p:txBody>
      </p:sp>
      <p:sp>
        <p:nvSpPr>
          <p:cNvPr id="89" name="Скругленный прямоугольник 88"/>
          <p:cNvSpPr/>
          <p:nvPr/>
        </p:nvSpPr>
        <p:spPr>
          <a:xfrm>
            <a:off x="3583850" y="3555580"/>
            <a:ext cx="410344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</a:t>
            </a:r>
            <a:endParaRPr lang="ru-RU" dirty="0"/>
          </a:p>
        </p:txBody>
      </p:sp>
      <p:sp>
        <p:nvSpPr>
          <p:cNvPr id="90" name="Скругленный прямоугольник 89"/>
          <p:cNvSpPr/>
          <p:nvPr/>
        </p:nvSpPr>
        <p:spPr>
          <a:xfrm>
            <a:off x="4076488" y="3555580"/>
            <a:ext cx="410344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</a:t>
            </a:r>
            <a:endParaRPr lang="ru-RU" dirty="0"/>
          </a:p>
        </p:txBody>
      </p:sp>
      <p:sp>
        <p:nvSpPr>
          <p:cNvPr id="91" name="Скругленный прямоугольник 90"/>
          <p:cNvSpPr/>
          <p:nvPr/>
        </p:nvSpPr>
        <p:spPr>
          <a:xfrm>
            <a:off x="4588680" y="3555580"/>
            <a:ext cx="410344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</a:t>
            </a:r>
            <a:endParaRPr lang="ru-RU" dirty="0"/>
          </a:p>
        </p:txBody>
      </p:sp>
      <p:sp>
        <p:nvSpPr>
          <p:cNvPr id="92" name="Скругленный прямоугольник 91"/>
          <p:cNvSpPr/>
          <p:nvPr/>
        </p:nvSpPr>
        <p:spPr>
          <a:xfrm>
            <a:off x="2564733" y="4077479"/>
            <a:ext cx="410344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ь</a:t>
            </a:r>
            <a:endParaRPr lang="ru-RU" dirty="0"/>
          </a:p>
        </p:txBody>
      </p:sp>
      <p:sp>
        <p:nvSpPr>
          <p:cNvPr id="93" name="Скругленный прямоугольник 92"/>
          <p:cNvSpPr/>
          <p:nvPr/>
        </p:nvSpPr>
        <p:spPr>
          <a:xfrm>
            <a:off x="2564733" y="4635700"/>
            <a:ext cx="410344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ю</a:t>
            </a:r>
            <a:endParaRPr lang="ru-RU" dirty="0"/>
          </a:p>
        </p:txBody>
      </p:sp>
      <p:sp>
        <p:nvSpPr>
          <p:cNvPr id="94" name="Скругленный прямоугольник 93"/>
          <p:cNvSpPr/>
          <p:nvPr/>
        </p:nvSpPr>
        <p:spPr>
          <a:xfrm>
            <a:off x="2564733" y="5139756"/>
            <a:ext cx="410344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</a:t>
            </a:r>
            <a:endParaRPr lang="ru-RU" dirty="0"/>
          </a:p>
        </p:txBody>
      </p:sp>
      <p:sp>
        <p:nvSpPr>
          <p:cNvPr id="95" name="Скругленный прямоугольник 94"/>
          <p:cNvSpPr/>
          <p:nvPr/>
        </p:nvSpPr>
        <p:spPr>
          <a:xfrm>
            <a:off x="2564733" y="5677216"/>
            <a:ext cx="410344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е</a:t>
            </a:r>
            <a:endParaRPr lang="ru-RU" dirty="0"/>
          </a:p>
        </p:txBody>
      </p:sp>
      <p:sp>
        <p:nvSpPr>
          <p:cNvPr id="96" name="Скругленный прямоугольник 95"/>
          <p:cNvSpPr/>
          <p:nvPr/>
        </p:nvSpPr>
        <p:spPr>
          <a:xfrm>
            <a:off x="2564733" y="6253280"/>
            <a:ext cx="410344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</a:t>
            </a:r>
            <a:endParaRPr lang="ru-RU" dirty="0"/>
          </a:p>
        </p:txBody>
      </p:sp>
      <p:sp>
        <p:nvSpPr>
          <p:cNvPr id="97" name="Скругленный прямоугольник 96"/>
          <p:cNvSpPr/>
          <p:nvPr/>
        </p:nvSpPr>
        <p:spPr>
          <a:xfrm>
            <a:off x="3572845" y="4077479"/>
            <a:ext cx="410344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</a:t>
            </a:r>
            <a:endParaRPr lang="ru-RU" dirty="0"/>
          </a:p>
        </p:txBody>
      </p:sp>
      <p:sp>
        <p:nvSpPr>
          <p:cNvPr id="98" name="Скругленный прямоугольник 97"/>
          <p:cNvSpPr/>
          <p:nvPr/>
        </p:nvSpPr>
        <p:spPr>
          <a:xfrm>
            <a:off x="3563457" y="4635700"/>
            <a:ext cx="410344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</a:t>
            </a:r>
            <a:endParaRPr lang="ru-RU" dirty="0"/>
          </a:p>
        </p:txBody>
      </p:sp>
      <p:sp>
        <p:nvSpPr>
          <p:cNvPr id="99" name="Скругленный прямоугольник 98"/>
          <p:cNvSpPr/>
          <p:nvPr/>
        </p:nvSpPr>
        <p:spPr>
          <a:xfrm>
            <a:off x="3563457" y="5139756"/>
            <a:ext cx="410344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</a:t>
            </a:r>
            <a:endParaRPr lang="ru-RU" dirty="0"/>
          </a:p>
        </p:txBody>
      </p:sp>
      <p:sp>
        <p:nvSpPr>
          <p:cNvPr id="100" name="Скругленный прямоугольник 99"/>
          <p:cNvSpPr/>
          <p:nvPr/>
        </p:nvSpPr>
        <p:spPr>
          <a:xfrm>
            <a:off x="3563457" y="5677216"/>
            <a:ext cx="410344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</a:t>
            </a:r>
            <a:endParaRPr lang="ru-RU" dirty="0"/>
          </a:p>
        </p:txBody>
      </p:sp>
      <p:sp>
        <p:nvSpPr>
          <p:cNvPr id="101" name="Скругленный прямоугольник 100"/>
          <p:cNvSpPr/>
          <p:nvPr/>
        </p:nvSpPr>
        <p:spPr>
          <a:xfrm>
            <a:off x="4073264" y="847000"/>
            <a:ext cx="410344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ч</a:t>
            </a:r>
            <a:endParaRPr lang="ru-RU" dirty="0"/>
          </a:p>
        </p:txBody>
      </p:sp>
      <p:sp>
        <p:nvSpPr>
          <p:cNvPr id="102" name="Скругленный прямоугольник 101"/>
          <p:cNvSpPr/>
          <p:nvPr/>
        </p:nvSpPr>
        <p:spPr>
          <a:xfrm>
            <a:off x="4076901" y="1412452"/>
            <a:ext cx="410344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</a:t>
            </a:r>
            <a:endParaRPr lang="ru-RU" dirty="0"/>
          </a:p>
        </p:txBody>
      </p:sp>
      <p:sp>
        <p:nvSpPr>
          <p:cNvPr id="103" name="Стрелка вправо 102"/>
          <p:cNvSpPr/>
          <p:nvPr/>
        </p:nvSpPr>
        <p:spPr>
          <a:xfrm>
            <a:off x="1861029" y="3663022"/>
            <a:ext cx="648072" cy="242316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45" name="Стрелка вниз 44"/>
          <p:cNvSpPr/>
          <p:nvPr/>
        </p:nvSpPr>
        <p:spPr>
          <a:xfrm>
            <a:off x="2648747" y="1413659"/>
            <a:ext cx="242316" cy="489204"/>
          </a:xfrm>
          <a:prstGeom prst="down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107" name="Стрелка вниз 106"/>
          <p:cNvSpPr/>
          <p:nvPr/>
        </p:nvSpPr>
        <p:spPr>
          <a:xfrm>
            <a:off x="3647471" y="1397081"/>
            <a:ext cx="242316" cy="489204"/>
          </a:xfrm>
          <a:prstGeom prst="down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6</a:t>
            </a:r>
            <a:endParaRPr lang="ru-RU" dirty="0"/>
          </a:p>
        </p:txBody>
      </p:sp>
      <p:sp>
        <p:nvSpPr>
          <p:cNvPr id="108" name="Стрелка вниз 107"/>
          <p:cNvSpPr/>
          <p:nvPr/>
        </p:nvSpPr>
        <p:spPr>
          <a:xfrm>
            <a:off x="4160915" y="357796"/>
            <a:ext cx="242316" cy="489204"/>
          </a:xfrm>
          <a:prstGeom prst="down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7</a:t>
            </a:r>
            <a:endParaRPr lang="ru-RU" dirty="0"/>
          </a:p>
        </p:txBody>
      </p:sp>
      <p:sp>
        <p:nvSpPr>
          <p:cNvPr id="109" name="Скругленный прямоугольник 108"/>
          <p:cNvSpPr/>
          <p:nvPr/>
        </p:nvSpPr>
        <p:spPr>
          <a:xfrm>
            <a:off x="5579930" y="3009809"/>
            <a:ext cx="410344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е</a:t>
            </a:r>
            <a:endParaRPr lang="ru-RU" dirty="0"/>
          </a:p>
        </p:txBody>
      </p:sp>
      <p:sp>
        <p:nvSpPr>
          <p:cNvPr id="110" name="Скругленный прямоугольник 109"/>
          <p:cNvSpPr/>
          <p:nvPr/>
        </p:nvSpPr>
        <p:spPr>
          <a:xfrm>
            <a:off x="5579930" y="3555580"/>
            <a:ext cx="410344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г</a:t>
            </a:r>
            <a:endParaRPr lang="ru-RU" dirty="0"/>
          </a:p>
        </p:txBody>
      </p:sp>
      <p:sp>
        <p:nvSpPr>
          <p:cNvPr id="112" name="Скругленный прямоугольник 111"/>
          <p:cNvSpPr/>
          <p:nvPr/>
        </p:nvSpPr>
        <p:spPr>
          <a:xfrm>
            <a:off x="5579930" y="4077479"/>
            <a:ext cx="410344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</a:t>
            </a:r>
            <a:endParaRPr lang="ru-RU" dirty="0"/>
          </a:p>
        </p:txBody>
      </p:sp>
      <p:sp>
        <p:nvSpPr>
          <p:cNvPr id="113" name="Скругленный прямоугольник 112"/>
          <p:cNvSpPr/>
          <p:nvPr/>
        </p:nvSpPr>
        <p:spPr>
          <a:xfrm>
            <a:off x="5579930" y="4635700"/>
            <a:ext cx="410344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</a:t>
            </a:r>
            <a:endParaRPr lang="ru-RU" dirty="0"/>
          </a:p>
        </p:txBody>
      </p:sp>
      <p:sp>
        <p:nvSpPr>
          <p:cNvPr id="114" name="Скругленный прямоугольник 113"/>
          <p:cNvSpPr/>
          <p:nvPr/>
        </p:nvSpPr>
        <p:spPr>
          <a:xfrm>
            <a:off x="5579930" y="5139756"/>
            <a:ext cx="410344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</a:t>
            </a:r>
            <a:endParaRPr lang="ru-RU" dirty="0"/>
          </a:p>
        </p:txBody>
      </p:sp>
      <p:sp>
        <p:nvSpPr>
          <p:cNvPr id="115" name="Скругленный прямоугольник 114"/>
          <p:cNvSpPr/>
          <p:nvPr/>
        </p:nvSpPr>
        <p:spPr>
          <a:xfrm>
            <a:off x="5579930" y="5677216"/>
            <a:ext cx="410344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</a:t>
            </a:r>
            <a:endParaRPr lang="ru-RU" dirty="0"/>
          </a:p>
        </p:txBody>
      </p:sp>
      <p:sp>
        <p:nvSpPr>
          <p:cNvPr id="116" name="Стрелка вниз 115"/>
          <p:cNvSpPr/>
          <p:nvPr/>
        </p:nvSpPr>
        <p:spPr>
          <a:xfrm>
            <a:off x="5663944" y="1937707"/>
            <a:ext cx="242316" cy="489204"/>
          </a:xfrm>
          <a:prstGeom prst="down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8</a:t>
            </a:r>
            <a:endParaRPr lang="ru-RU" dirty="0"/>
          </a:p>
        </p:txBody>
      </p:sp>
      <p:sp>
        <p:nvSpPr>
          <p:cNvPr id="117" name="Скругленный прямоугольник 116"/>
          <p:cNvSpPr/>
          <p:nvPr/>
        </p:nvSpPr>
        <p:spPr>
          <a:xfrm>
            <a:off x="5085013" y="5678120"/>
            <a:ext cx="410344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</a:t>
            </a:r>
            <a:endParaRPr lang="ru-RU" dirty="0"/>
          </a:p>
        </p:txBody>
      </p:sp>
      <p:sp>
        <p:nvSpPr>
          <p:cNvPr id="118" name="Скругленный прямоугольник 117"/>
          <p:cNvSpPr/>
          <p:nvPr/>
        </p:nvSpPr>
        <p:spPr>
          <a:xfrm>
            <a:off x="6080809" y="5678120"/>
            <a:ext cx="410344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</a:t>
            </a:r>
            <a:endParaRPr lang="ru-RU" dirty="0"/>
          </a:p>
        </p:txBody>
      </p:sp>
      <p:sp>
        <p:nvSpPr>
          <p:cNvPr id="119" name="Скругленный прямоугольник 118"/>
          <p:cNvSpPr/>
          <p:nvPr/>
        </p:nvSpPr>
        <p:spPr>
          <a:xfrm>
            <a:off x="6584865" y="5678120"/>
            <a:ext cx="410344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у</a:t>
            </a:r>
            <a:endParaRPr lang="ru-RU" dirty="0"/>
          </a:p>
        </p:txBody>
      </p:sp>
      <p:sp>
        <p:nvSpPr>
          <p:cNvPr id="120" name="Скругленный прямоугольник 119"/>
          <p:cNvSpPr/>
          <p:nvPr/>
        </p:nvSpPr>
        <p:spPr>
          <a:xfrm>
            <a:off x="7088921" y="5678120"/>
            <a:ext cx="410344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</a:t>
            </a:r>
            <a:endParaRPr lang="ru-RU" dirty="0"/>
          </a:p>
        </p:txBody>
      </p:sp>
      <p:sp>
        <p:nvSpPr>
          <p:cNvPr id="121" name="Скругленный прямоугольник 120"/>
          <p:cNvSpPr/>
          <p:nvPr/>
        </p:nvSpPr>
        <p:spPr>
          <a:xfrm>
            <a:off x="7592977" y="5678120"/>
            <a:ext cx="410344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е</a:t>
            </a:r>
            <a:endParaRPr lang="ru-RU" dirty="0"/>
          </a:p>
        </p:txBody>
      </p:sp>
      <p:sp>
        <p:nvSpPr>
          <p:cNvPr id="122" name="Скругленный прямоугольник 121"/>
          <p:cNvSpPr/>
          <p:nvPr/>
        </p:nvSpPr>
        <p:spPr>
          <a:xfrm>
            <a:off x="8097033" y="5677216"/>
            <a:ext cx="410344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</a:t>
            </a:r>
            <a:endParaRPr lang="ru-RU" dirty="0"/>
          </a:p>
        </p:txBody>
      </p:sp>
      <p:sp>
        <p:nvSpPr>
          <p:cNvPr id="123" name="Стрелка вправо 122"/>
          <p:cNvSpPr/>
          <p:nvPr/>
        </p:nvSpPr>
        <p:spPr>
          <a:xfrm>
            <a:off x="4403231" y="5785562"/>
            <a:ext cx="648072" cy="242316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9</a:t>
            </a:r>
            <a:endParaRPr lang="ru-RU" dirty="0"/>
          </a:p>
        </p:txBody>
      </p:sp>
      <p:sp>
        <p:nvSpPr>
          <p:cNvPr id="124" name="Скругленный прямоугольник 123"/>
          <p:cNvSpPr/>
          <p:nvPr/>
        </p:nvSpPr>
        <p:spPr>
          <a:xfrm>
            <a:off x="7088921" y="4635700"/>
            <a:ext cx="410344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</a:t>
            </a:r>
            <a:endParaRPr lang="ru-RU" dirty="0"/>
          </a:p>
        </p:txBody>
      </p:sp>
      <p:sp>
        <p:nvSpPr>
          <p:cNvPr id="125" name="Скругленный прямоугольник 124"/>
          <p:cNvSpPr/>
          <p:nvPr/>
        </p:nvSpPr>
        <p:spPr>
          <a:xfrm>
            <a:off x="7088921" y="5139756"/>
            <a:ext cx="410344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</a:t>
            </a:r>
            <a:endParaRPr lang="ru-RU" dirty="0"/>
          </a:p>
        </p:txBody>
      </p:sp>
      <p:sp>
        <p:nvSpPr>
          <p:cNvPr id="126" name="Скругленный прямоугольник 125"/>
          <p:cNvSpPr/>
          <p:nvPr/>
        </p:nvSpPr>
        <p:spPr>
          <a:xfrm>
            <a:off x="7088921" y="6242005"/>
            <a:ext cx="410344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</a:t>
            </a:r>
            <a:endParaRPr lang="ru-RU" dirty="0"/>
          </a:p>
        </p:txBody>
      </p:sp>
      <p:sp>
        <p:nvSpPr>
          <p:cNvPr id="133" name="Стрелка вниз 132"/>
          <p:cNvSpPr/>
          <p:nvPr/>
        </p:nvSpPr>
        <p:spPr>
          <a:xfrm>
            <a:off x="7172935" y="4110706"/>
            <a:ext cx="242316" cy="489204"/>
          </a:xfrm>
          <a:prstGeom prst="down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10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39605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1000"/>
                                        <p:tgtEl>
                                          <p:spTgt spid="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1000"/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1000"/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1000"/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1000"/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1000"/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5" dur="1000" fill="hold"/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0" fill="hold"/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1000"/>
                                        <p:tgtEl>
                                          <p:spTgt spid="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" dur="1000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9" dur="10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0" fill="hold"/>
                                        <p:tgtEl>
                                          <p:spTgt spid="1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5" dur="1000"/>
                                        <p:tgtEl>
                                          <p:spTgt spid="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6" dur="1000" fill="hold"/>
                                        <p:tgtEl>
                                          <p:spTgt spid="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1000" fill="hold"/>
                                        <p:tgtEl>
                                          <p:spTgt spid="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" dur="1000"/>
                                        <p:tgtEl>
                                          <p:spTgt spid="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3" dur="1000" fill="hold"/>
                                        <p:tgtEl>
                                          <p:spTgt spid="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1000" fill="hold"/>
                                        <p:tgtEl>
                                          <p:spTgt spid="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9" dur="1000"/>
                                        <p:tgtEl>
                                          <p:spTgt spid="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0" dur="1000" fill="hold"/>
                                        <p:tgtEl>
                                          <p:spTgt spid="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1000" fill="hold"/>
                                        <p:tgtEl>
                                          <p:spTgt spid="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2" fill="hold">
                      <p:stCondLst>
                        <p:cond delay="indefinite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6" dur="1000"/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7" dur="1000" fill="hold"/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1000" fill="hold"/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3" dur="1000"/>
                                        <p:tgtEl>
                                          <p:spTgt spid="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4" dur="1000" fill="hold"/>
                                        <p:tgtEl>
                                          <p:spTgt spid="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1000" fill="hold"/>
                                        <p:tgtEl>
                                          <p:spTgt spid="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6" fill="hold">
                      <p:stCondLst>
                        <p:cond delay="indefinite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0" dur="1000"/>
                                        <p:tgtEl>
                                          <p:spTgt spid="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1" dur="1000" fill="hold"/>
                                        <p:tgtEl>
                                          <p:spTgt spid="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1000" fill="hold"/>
                                        <p:tgtEl>
                                          <p:spTgt spid="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7" dur="1000"/>
                                        <p:tgtEl>
                                          <p:spTgt spid="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8" dur="1000" fill="hold"/>
                                        <p:tgtEl>
                                          <p:spTgt spid="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1000" fill="hold"/>
                                        <p:tgtEl>
                                          <p:spTgt spid="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0" fill="hold">
                      <p:stCondLst>
                        <p:cond delay="indefinite"/>
                      </p:stCondLst>
                      <p:childTnLst>
                        <p:par>
                          <p:cTn id="291" fill="hold">
                            <p:stCondLst>
                              <p:cond delay="0"/>
                            </p:stCondLst>
                            <p:childTnLst>
                              <p:par>
                                <p:cTn id="29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4" dur="1000"/>
                                        <p:tgtEl>
                                          <p:spTgt spid="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5" dur="1000" fill="hold"/>
                                        <p:tgtEl>
                                          <p:spTgt spid="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1000" fill="hold"/>
                                        <p:tgtEl>
                                          <p:spTgt spid="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7" fill="hold">
                      <p:stCondLst>
                        <p:cond delay="indefinite"/>
                      </p:stCondLst>
                      <p:childTnLst>
                        <p:par>
                          <p:cTn id="298" fill="hold">
                            <p:stCondLst>
                              <p:cond delay="0"/>
                            </p:stCondLst>
                            <p:childTnLst>
                              <p:par>
                                <p:cTn id="29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1" dur="1000"/>
                                        <p:tgtEl>
                                          <p:spTgt spid="1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2" dur="1000" fill="hold"/>
                                        <p:tgtEl>
                                          <p:spTgt spid="1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1000" fill="hold"/>
                                        <p:tgtEl>
                                          <p:spTgt spid="1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4" fill="hold">
                      <p:stCondLst>
                        <p:cond delay="indefinite"/>
                      </p:stCondLst>
                      <p:childTnLst>
                        <p:par>
                          <p:cTn id="305" fill="hold">
                            <p:stCondLst>
                              <p:cond delay="0"/>
                            </p:stCondLst>
                            <p:childTnLst>
                              <p:par>
                                <p:cTn id="30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8" dur="1000"/>
                                        <p:tgtEl>
                                          <p:spTgt spid="1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9" dur="1000" fill="hold"/>
                                        <p:tgtEl>
                                          <p:spTgt spid="1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1000" fill="hold"/>
                                        <p:tgtEl>
                                          <p:spTgt spid="1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1" fill="hold">
                      <p:stCondLst>
                        <p:cond delay="indefinite"/>
                      </p:stCondLst>
                      <p:childTnLst>
                        <p:par>
                          <p:cTn id="312" fill="hold">
                            <p:stCondLst>
                              <p:cond delay="0"/>
                            </p:stCondLst>
                            <p:childTnLst>
                              <p:par>
                                <p:cTn id="3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5" dur="1000"/>
                                        <p:tgtEl>
                                          <p:spTgt spid="1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6" dur="1000" fill="hold"/>
                                        <p:tgtEl>
                                          <p:spTgt spid="1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1000" fill="hold"/>
                                        <p:tgtEl>
                                          <p:spTgt spid="1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8" fill="hold">
                      <p:stCondLst>
                        <p:cond delay="indefinite"/>
                      </p:stCondLst>
                      <p:childTnLst>
                        <p:par>
                          <p:cTn id="319" fill="hold">
                            <p:stCondLst>
                              <p:cond delay="0"/>
                            </p:stCondLst>
                            <p:childTnLst>
                              <p:par>
                                <p:cTn id="3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2" dur="1000"/>
                                        <p:tgtEl>
                                          <p:spTgt spid="1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3" dur="1000" fill="hold"/>
                                        <p:tgtEl>
                                          <p:spTgt spid="1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4" dur="1000" fill="hold"/>
                                        <p:tgtEl>
                                          <p:spTgt spid="1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5" fill="hold">
                      <p:stCondLst>
                        <p:cond delay="indefinite"/>
                      </p:stCondLst>
                      <p:childTnLst>
                        <p:par>
                          <p:cTn id="326" fill="hold">
                            <p:stCondLst>
                              <p:cond delay="0"/>
                            </p:stCondLst>
                            <p:childTnLst>
                              <p:par>
                                <p:cTn id="3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9" dur="1000"/>
                                        <p:tgtEl>
                                          <p:spTgt spid="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0" dur="1000" fill="hold"/>
                                        <p:tgtEl>
                                          <p:spTgt spid="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" dur="1000" fill="hold"/>
                                        <p:tgtEl>
                                          <p:spTgt spid="1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2" fill="hold">
                      <p:stCondLst>
                        <p:cond delay="indefinite"/>
                      </p:stCondLst>
                      <p:childTnLst>
                        <p:par>
                          <p:cTn id="333" fill="hold">
                            <p:stCondLst>
                              <p:cond delay="0"/>
                            </p:stCondLst>
                            <p:childTnLst>
                              <p:par>
                                <p:cTn id="3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6" dur="1000"/>
                                        <p:tgtEl>
                                          <p:spTgt spid="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7" dur="1000" fill="hold"/>
                                        <p:tgtEl>
                                          <p:spTgt spid="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1000" fill="hold"/>
                                        <p:tgtEl>
                                          <p:spTgt spid="1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9" fill="hold">
                      <p:stCondLst>
                        <p:cond delay="indefinite"/>
                      </p:stCondLst>
                      <p:childTnLst>
                        <p:par>
                          <p:cTn id="340" fill="hold">
                            <p:stCondLst>
                              <p:cond delay="0"/>
                            </p:stCondLst>
                            <p:childTnLst>
                              <p:par>
                                <p:cTn id="3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3" dur="1000"/>
                                        <p:tgtEl>
                                          <p:spTgt spid="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4" dur="1000" fill="hold"/>
                                        <p:tgtEl>
                                          <p:spTgt spid="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1000" fill="hold"/>
                                        <p:tgtEl>
                                          <p:spTgt spid="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6" fill="hold">
                      <p:stCondLst>
                        <p:cond delay="indefinite"/>
                      </p:stCondLst>
                      <p:childTnLst>
                        <p:par>
                          <p:cTn id="347" fill="hold">
                            <p:stCondLst>
                              <p:cond delay="0"/>
                            </p:stCondLst>
                            <p:childTnLst>
                              <p:par>
                                <p:cTn id="34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0" dur="1000"/>
                                        <p:tgtEl>
                                          <p:spTgt spid="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1" dur="1000" fill="hold"/>
                                        <p:tgtEl>
                                          <p:spTgt spid="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1000" fill="hold"/>
                                        <p:tgtEl>
                                          <p:spTgt spid="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3" fill="hold">
                      <p:stCondLst>
                        <p:cond delay="indefinite"/>
                      </p:stCondLst>
                      <p:childTnLst>
                        <p:par>
                          <p:cTn id="354" fill="hold">
                            <p:stCondLst>
                              <p:cond delay="0"/>
                            </p:stCondLst>
                            <p:childTnLst>
                              <p:par>
                                <p:cTn id="35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7" dur="1000"/>
                                        <p:tgtEl>
                                          <p:spTgt spid="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8" dur="1000" fill="hold"/>
                                        <p:tgtEl>
                                          <p:spTgt spid="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9" dur="1000" fill="hold"/>
                                        <p:tgtEl>
                                          <p:spTgt spid="1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8000" dirty="0" err="1" smtClean="0"/>
              <a:t>Кибер</a:t>
            </a:r>
            <a:r>
              <a:rPr lang="ru-RU" sz="8000" dirty="0" smtClean="0"/>
              <a:t>-Ребусы</a:t>
            </a:r>
            <a:endParaRPr lang="ru-RU" sz="8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5400" b="1" dirty="0"/>
              <a:t>Ребус</a:t>
            </a:r>
            <a:r>
              <a:rPr lang="ru-RU" sz="5400" dirty="0"/>
              <a:t> - вид загадки, в которой разгадываемые слова даны в виде рисунков в сочетании с буквами или цифрами.</a:t>
            </a:r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ru-RU" altLang="ru-RU" dirty="0" smtClean="0"/>
              <a:t>Правила разгадывания</a:t>
            </a:r>
          </a:p>
        </p:txBody>
      </p:sp>
      <p:sp>
        <p:nvSpPr>
          <p:cNvPr id="15362" name="Объект 2"/>
          <p:cNvSpPr>
            <a:spLocks noGrp="1"/>
          </p:cNvSpPr>
          <p:nvPr>
            <p:ph idx="1"/>
          </p:nvPr>
        </p:nvSpPr>
        <p:spPr>
          <a:xfrm>
            <a:off x="457200" y="1196975"/>
            <a:ext cx="8229600" cy="5256213"/>
          </a:xfrm>
        </p:spPr>
        <p:txBody>
          <a:bodyPr/>
          <a:lstStyle/>
          <a:p>
            <a:pPr marL="742950" indent="-742950">
              <a:buFont typeface="Arial" charset="0"/>
              <a:buAutoNum type="arabicPeriod"/>
            </a:pPr>
            <a:r>
              <a:rPr lang="ru-RU" altLang="ru-RU" dirty="0" smtClean="0"/>
              <a:t>Запятые перед картинкой обозначают, сколько букв нужно убрать в начале загаданного слова.</a:t>
            </a:r>
          </a:p>
          <a:p>
            <a:pPr marL="742950" indent="-742950">
              <a:buFont typeface="Arial" charset="0"/>
              <a:buAutoNum type="arabicPeriod"/>
            </a:pPr>
            <a:r>
              <a:rPr lang="ru-RU" altLang="ru-RU" dirty="0" smtClean="0"/>
              <a:t>Запятые в конце рисунка обозначают, сколько букв нужно убрать с конца слова.</a:t>
            </a:r>
          </a:p>
          <a:p>
            <a:pPr marL="742950" indent="-742950">
              <a:buFont typeface="Arial" charset="0"/>
              <a:buAutoNum type="arabicPeriod"/>
            </a:pPr>
            <a:r>
              <a:rPr lang="ru-RU" altLang="ru-RU" dirty="0" smtClean="0"/>
              <a:t>Если стоит знак равенства, значит, одну букву нужно заменить на другую.</a:t>
            </a:r>
          </a:p>
          <a:p>
            <a:pPr marL="742950" indent="-742950">
              <a:buFont typeface="Arial" charset="0"/>
              <a:buAutoNum type="arabicPeriod"/>
            </a:pPr>
            <a:r>
              <a:rPr lang="ru-RU" altLang="ru-RU" dirty="0" smtClean="0"/>
              <a:t>Если стоит одна буква в начале, середине или конце слова, то её нужно добавить в зависимости от места расположения.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3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53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3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3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3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1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857</TotalTime>
  <Words>1541</Words>
  <Application>Microsoft Office PowerPoint</Application>
  <PresentationFormat>Экран (4:3)</PresentationFormat>
  <Paragraphs>197</Paragraphs>
  <Slides>42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42</vt:i4>
      </vt:variant>
    </vt:vector>
  </HeadingPairs>
  <TitlesOfParts>
    <vt:vector size="43" baseType="lpstr">
      <vt:lpstr>Тема Office</vt:lpstr>
      <vt:lpstr>Кибер-лагерь «Зимняя смена»</vt:lpstr>
      <vt:lpstr>А знаете ли Вы, что…</vt:lpstr>
      <vt:lpstr>Кибер-викторина</vt:lpstr>
      <vt:lpstr>Правила Кибер-викторины:</vt:lpstr>
      <vt:lpstr>Правила Кибер-викторины:</vt:lpstr>
      <vt:lpstr>Кибер-Кроссворд</vt:lpstr>
      <vt:lpstr>Презентация PowerPoint</vt:lpstr>
      <vt:lpstr>Кибер-Ребусы</vt:lpstr>
      <vt:lpstr>Правила разгадывания</vt:lpstr>
      <vt:lpstr>Интернет</vt:lpstr>
      <vt:lpstr>Логика</vt:lpstr>
      <vt:lpstr>Ресурс</vt:lpstr>
      <vt:lpstr>Хакер</vt:lpstr>
      <vt:lpstr>Алгол</vt:lpstr>
      <vt:lpstr>Алгоритм</vt:lpstr>
      <vt:lpstr>База</vt:lpstr>
      <vt:lpstr>Браузер</vt:lpstr>
      <vt:lpstr>Команда</vt:lpstr>
      <vt:lpstr>Пароль</vt:lpstr>
      <vt:lpstr>Процессор</vt:lpstr>
      <vt:lpstr>Логические Кибер-задачи</vt:lpstr>
      <vt:lpstr>А знаете ли Вы, что…</vt:lpstr>
      <vt:lpstr>Кибер-Задача 1</vt:lpstr>
      <vt:lpstr>Ответ:</vt:lpstr>
      <vt:lpstr>А знаете ли Вы, что…</vt:lpstr>
      <vt:lpstr>Кибер-Задача 2</vt:lpstr>
      <vt:lpstr>Ответ:</vt:lpstr>
      <vt:lpstr>А знаете ли Вы, что…</vt:lpstr>
      <vt:lpstr>Кибер-Задача 3</vt:lpstr>
      <vt:lpstr>Презентация PowerPoint</vt:lpstr>
      <vt:lpstr>Ответ:</vt:lpstr>
      <vt:lpstr>А знаете ли Вы, что…</vt:lpstr>
      <vt:lpstr>Кибер-Задача 4</vt:lpstr>
      <vt:lpstr>Презентация PowerPoint</vt:lpstr>
      <vt:lpstr>Кибер-Задача 5</vt:lpstr>
      <vt:lpstr>Презентация PowerPoint</vt:lpstr>
      <vt:lpstr>Ответ:</vt:lpstr>
      <vt:lpstr>А знаете ли Вы, что…</vt:lpstr>
      <vt:lpstr>Кибер-Задача 6</vt:lpstr>
      <vt:lpstr>Ответ:</vt:lpstr>
      <vt:lpstr>«Будущее уже наступило. Просто оно еще неравномерно распределено»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Викторина</dc:title>
  <dc:creator>1</dc:creator>
  <cp:lastModifiedBy>Семья</cp:lastModifiedBy>
  <cp:revision>81</cp:revision>
  <dcterms:created xsi:type="dcterms:W3CDTF">2017-03-28T10:06:47Z</dcterms:created>
  <dcterms:modified xsi:type="dcterms:W3CDTF">2022-01-03T20:48:07Z</dcterms:modified>
</cp:coreProperties>
</file>