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84" r:id="rId5"/>
    <p:sldId id="285" r:id="rId6"/>
    <p:sldId id="261" r:id="rId7"/>
    <p:sldId id="260" r:id="rId8"/>
    <p:sldId id="262" r:id="rId9"/>
    <p:sldId id="259" r:id="rId10"/>
    <p:sldId id="263" r:id="rId11"/>
    <p:sldId id="264" r:id="rId12"/>
    <p:sldId id="265" r:id="rId13"/>
    <p:sldId id="283" r:id="rId14"/>
    <p:sldId id="266" r:id="rId15"/>
    <p:sldId id="267" r:id="rId16"/>
    <p:sldId id="269" r:id="rId17"/>
    <p:sldId id="286" r:id="rId18"/>
    <p:sldId id="270" r:id="rId19"/>
    <p:sldId id="271" r:id="rId20"/>
    <p:sldId id="279" r:id="rId21"/>
    <p:sldId id="273" r:id="rId22"/>
    <p:sldId id="274" r:id="rId23"/>
    <p:sldId id="275" r:id="rId24"/>
    <p:sldId id="276" r:id="rId25"/>
    <p:sldId id="277" r:id="rId26"/>
    <p:sldId id="282" r:id="rId27"/>
  </p:sldIdLst>
  <p:sldSz cx="9753600" cy="73152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Open Sans" panose="020B0604020202020204" charset="0"/>
      <p:regular r:id="rId32"/>
    </p:embeddedFont>
    <p:embeddedFont>
      <p:font typeface="Open Sans Bold" panose="020B0604020202020204" charset="0"/>
      <p:regular r:id="rId33"/>
    </p:embeddedFont>
    <p:embeddedFont>
      <p:font typeface="Poppins Bold" panose="020B0604020202020204" charset="0"/>
      <p:regular r:id="rId34"/>
    </p:embeddedFont>
    <p:embeddedFont>
      <p:font typeface="Poppins Light" panose="020B0604020202020204" charset="0"/>
      <p:regular r:id="rId35"/>
    </p:embeddedFont>
    <p:embeddedFont>
      <p:font typeface="Poppins Light Bold" panose="020B0604020202020204" charset="0"/>
      <p:regular r:id="rId36"/>
    </p:embeddedFont>
    <p:embeddedFont>
      <p:font typeface="Poppins Medium" panose="020B0604020202020204" charset="0"/>
      <p:regular r:id="rId37"/>
    </p:embeddedFont>
    <p:embeddedFont>
      <p:font typeface="Poppins Medium Bold" panose="020B0604020202020204" charset="0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svg"/><Relationship Id="rId7" Type="http://schemas.openxmlformats.org/officeDocument/2006/relationships/image" Target="../media/image1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svg"/><Relationship Id="rId10" Type="http://schemas.openxmlformats.org/officeDocument/2006/relationships/image" Target="../media/image23.wmf"/><Relationship Id="rId4" Type="http://schemas.openxmlformats.org/officeDocument/2006/relationships/image" Target="../media/image13.png"/><Relationship Id="rId9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4.svg"/><Relationship Id="rId7" Type="http://schemas.openxmlformats.org/officeDocument/2006/relationships/image" Target="../media/image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27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4.svg"/><Relationship Id="rId5" Type="http://schemas.openxmlformats.org/officeDocument/2006/relationships/image" Target="../media/image14.svg"/><Relationship Id="rId10" Type="http://schemas.openxmlformats.org/officeDocument/2006/relationships/image" Target="../media/image3.png"/><Relationship Id="rId4" Type="http://schemas.openxmlformats.org/officeDocument/2006/relationships/image" Target="../media/image13.png"/><Relationship Id="rId9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14.svg"/><Relationship Id="rId7" Type="http://schemas.openxmlformats.org/officeDocument/2006/relationships/image" Target="../media/image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svg"/><Relationship Id="rId7" Type="http://schemas.openxmlformats.org/officeDocument/2006/relationships/image" Target="../media/image1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svg"/><Relationship Id="rId10" Type="http://schemas.openxmlformats.org/officeDocument/2006/relationships/image" Target="../media/image30.png"/><Relationship Id="rId4" Type="http://schemas.openxmlformats.org/officeDocument/2006/relationships/image" Target="../media/image13.png"/><Relationship Id="rId9" Type="http://schemas.openxmlformats.org/officeDocument/2006/relationships/image" Target="../media/image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8.png"/><Relationship Id="rId7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openxmlformats.org/officeDocument/2006/relationships/image" Target="../media/image4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101705" y="-3624059"/>
            <a:ext cx="6587510" cy="779587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32611">
            <a:off x="6029677" y="266378"/>
            <a:ext cx="2560890" cy="2816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2374826" y="3121024"/>
            <a:ext cx="6263971" cy="741298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66660" y="512445"/>
            <a:ext cx="3195349" cy="394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en-US" sz="2400" spc="120">
                <a:solidFill>
                  <a:srgbClr val="FBF4FD"/>
                </a:solidFill>
                <a:latin typeface="Poppins Medium Bold"/>
              </a:rPr>
              <a:t>МКОУ "СОШ №6"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25739" y="2069421"/>
            <a:ext cx="6702123" cy="220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ru-RU" sz="7200" spc="-71" dirty="0">
                <a:solidFill>
                  <a:srgbClr val="FBF4FD"/>
                </a:solidFill>
                <a:latin typeface="Poppins Bold Bold Italics"/>
              </a:rPr>
              <a:t>Как устроен человек</a:t>
            </a:r>
            <a:endParaRPr lang="en-US" sz="7200" spc="-71" dirty="0">
              <a:solidFill>
                <a:srgbClr val="FBF4FD"/>
              </a:solidFill>
              <a:latin typeface="Poppins Bold Bold Itali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101705" y="5324038"/>
            <a:ext cx="3110875" cy="1459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340"/>
              </a:lnSpc>
            </a:pPr>
            <a:r>
              <a:rPr lang="en-US" sz="1800" spc="252">
                <a:solidFill>
                  <a:srgbClr val="FBF4FD"/>
                </a:solidFill>
                <a:latin typeface="Poppins Light"/>
              </a:rPr>
              <a:t> ВЫПОЛНИЛИ УЧЕНИЦЫ 10 КЛАССА:</a:t>
            </a:r>
          </a:p>
          <a:p>
            <a:pPr algn="r">
              <a:lnSpc>
                <a:spcPts val="2340"/>
              </a:lnSpc>
            </a:pPr>
            <a:r>
              <a:rPr lang="en-US" sz="1800" spc="252">
                <a:solidFill>
                  <a:srgbClr val="FBF4FD"/>
                </a:solidFill>
                <a:latin typeface="Poppins Light"/>
              </a:rPr>
              <a:t>ПОПОВА ВИКТОРИЯ</a:t>
            </a:r>
          </a:p>
          <a:p>
            <a:pPr algn="r">
              <a:lnSpc>
                <a:spcPts val="2340"/>
              </a:lnSpc>
            </a:pPr>
            <a:r>
              <a:rPr lang="en-US" sz="1800" spc="252">
                <a:solidFill>
                  <a:srgbClr val="FBF4FD"/>
                </a:solidFill>
                <a:latin typeface="Poppins Light"/>
              </a:rPr>
              <a:t>ХУБЕЦОВА АЛЬБИНА</a:t>
            </a:r>
          </a:p>
          <a:p>
            <a:pPr algn="r">
              <a:lnSpc>
                <a:spcPts val="2340"/>
              </a:lnSpc>
            </a:pPr>
            <a:r>
              <a:rPr lang="en-US" sz="1800" spc="252">
                <a:solidFill>
                  <a:srgbClr val="FBF4FD"/>
                </a:solidFill>
                <a:latin typeface="Poppins Light"/>
              </a:rPr>
              <a:t>БЕРЕЗУЦКАЯ НАСТЯ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-1091215" y="7174351"/>
            <a:ext cx="2560890" cy="2816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32611">
            <a:off x="8388114" y="3845303"/>
            <a:ext cx="2560890" cy="28169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140619" flipV="1">
            <a:off x="-1032177" y="-1953458"/>
            <a:ext cx="4803094" cy="46590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20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126784">
            <a:off x="-1168121" y="4529098"/>
            <a:ext cx="5074982" cy="6005896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484312" y="1836904"/>
            <a:ext cx="4392488" cy="3145887"/>
            <a:chOff x="0" y="0"/>
            <a:chExt cx="5116318" cy="4194516"/>
          </a:xfrm>
        </p:grpSpPr>
        <p:sp>
          <p:nvSpPr>
            <p:cNvPr id="5" name="TextBox 5"/>
            <p:cNvSpPr txBox="1"/>
            <p:nvPr/>
          </p:nvSpPr>
          <p:spPr>
            <a:xfrm>
              <a:off x="2668" y="0"/>
              <a:ext cx="5110981" cy="8509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40"/>
                </a:lnSpc>
              </a:pPr>
              <a:r>
                <a:rPr lang="en-US" sz="4200" spc="-42" dirty="0" err="1">
                  <a:solidFill>
                    <a:srgbClr val="CC66FF"/>
                  </a:solidFill>
                  <a:latin typeface="Poppins Light Bold Italics"/>
                </a:rPr>
                <a:t>Лёгкие</a:t>
              </a:r>
              <a:endParaRPr lang="en-US" sz="4200" spc="-42" dirty="0">
                <a:solidFill>
                  <a:srgbClr val="CC66FF"/>
                </a:solidFill>
                <a:latin typeface="Poppins Light Bold Itali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186804"/>
              <a:ext cx="5114539" cy="4876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79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779" y="1924664"/>
              <a:ext cx="5114539" cy="22698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99"/>
                </a:lnSpc>
              </a:pPr>
              <a:r>
                <a:rPr lang="en-US" sz="2999" spc="29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Похожи</a:t>
              </a:r>
              <a:r>
                <a:rPr lang="en-US" sz="2999" spc="29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 </a:t>
              </a:r>
              <a:r>
                <a:rPr lang="en-US" sz="2999" spc="29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на</a:t>
              </a:r>
              <a:r>
                <a:rPr lang="en-US" sz="2999" spc="29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 </a:t>
              </a:r>
              <a:r>
                <a:rPr lang="en-US" sz="2999" spc="29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две</a:t>
              </a:r>
              <a:r>
                <a:rPr lang="en-US" sz="2999" spc="29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 </a:t>
              </a:r>
              <a:r>
                <a:rPr lang="en-US" sz="2999" spc="29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розовые</a:t>
              </a:r>
              <a:r>
                <a:rPr lang="en-US" sz="2999" spc="29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 </a:t>
              </a:r>
              <a:r>
                <a:rPr lang="en-US" sz="2999" spc="29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губки</a:t>
              </a:r>
              <a:r>
                <a:rPr lang="en-US" sz="2999" spc="29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. </a:t>
              </a:r>
              <a:r>
                <a:rPr lang="ru-RU" sz="2999" spc="15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Благодаря им </a:t>
              </a:r>
              <a:r>
                <a:rPr lang="en-US" sz="2999" spc="15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человек</a:t>
              </a:r>
              <a:r>
                <a:rPr lang="en-US" sz="2999" spc="15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 </a:t>
              </a:r>
              <a:r>
                <a:rPr lang="en-US" sz="2999" spc="15" dirty="0" err="1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дышит</a:t>
              </a:r>
              <a:r>
                <a:rPr lang="en-US" sz="2999" spc="15" dirty="0">
                  <a:solidFill>
                    <a:srgbClr val="CC66FF"/>
                  </a:solidFill>
                  <a:latin typeface="Poppins Bold" charset="0"/>
                  <a:cs typeface="Poppins Bold" charset="0"/>
                </a:rPr>
                <a:t>.</a:t>
              </a: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324852">
            <a:off x="8128907" y="538906"/>
            <a:ext cx="1457239" cy="145723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100000">
            <a:off x="8473155" y="5768831"/>
            <a:ext cx="2560890" cy="28169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100000">
            <a:off x="4601362" y="235193"/>
            <a:ext cx="2560890" cy="28169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700000">
            <a:off x="-1230395" y="7174039"/>
            <a:ext cx="2560890" cy="281698"/>
          </a:xfrm>
          <a:prstGeom prst="rect">
            <a:avLst/>
          </a:prstGeom>
        </p:spPr>
      </p:pic>
      <p:pic>
        <p:nvPicPr>
          <p:cNvPr id="13" name="Picture 4" descr="MCj04261700000[1]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33989" y="1713384"/>
            <a:ext cx="3827465" cy="361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5484697" y="4866827"/>
            <a:ext cx="3708806" cy="438912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087029">
            <a:off x="-2633869" y="-293833"/>
            <a:ext cx="7902866" cy="79028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100000">
            <a:off x="621579" y="221822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100000">
            <a:off x="1132025" y="6920538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7267730" y="-1705352"/>
            <a:ext cx="3708806" cy="438912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940697" y="1405871"/>
            <a:ext cx="5561438" cy="7070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15"/>
              </a:lnSpc>
            </a:pPr>
            <a:r>
              <a:rPr lang="en-US" sz="3877" spc="38" dirty="0" err="1">
                <a:solidFill>
                  <a:srgbClr val="CC66FF"/>
                </a:solidFill>
                <a:latin typeface="Poppins Light Bold"/>
              </a:rPr>
              <a:t>Сердце</a:t>
            </a:r>
            <a:endParaRPr lang="en-US" sz="3877" spc="38" dirty="0">
              <a:solidFill>
                <a:srgbClr val="CC66FF"/>
              </a:solidFill>
              <a:latin typeface="Poppins Ligh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940696" y="2659250"/>
            <a:ext cx="5812904" cy="27930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99"/>
              </a:lnSpc>
            </a:pP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«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Неутомимый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мотор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». </a:t>
            </a:r>
          </a:p>
          <a:p>
            <a:pPr algn="ctr">
              <a:lnSpc>
                <a:spcPts val="4399"/>
              </a:lnSpc>
            </a:pP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Всё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время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попеременно сокращается и расслабляется, прокачивая кровь по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сосуды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         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и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заставля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я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её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обегать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всё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тело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.</a:t>
            </a:r>
          </a:p>
        </p:txBody>
      </p:sp>
      <p:pic>
        <p:nvPicPr>
          <p:cNvPr id="9" name="Picture 4" descr="MCj0423561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47710" y="2014526"/>
            <a:ext cx="2447925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140619" flipV="1">
            <a:off x="-1032177" y="-1953458"/>
            <a:ext cx="4803094" cy="46590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20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126784">
            <a:off x="-1168121" y="4529098"/>
            <a:ext cx="5074982" cy="600589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0" y="1061961"/>
            <a:ext cx="4961521" cy="63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spc="-42" dirty="0" err="1">
                <a:solidFill>
                  <a:srgbClr val="CC66FF"/>
                </a:solidFill>
                <a:latin typeface="Poppins Light Bold Italics"/>
              </a:rPr>
              <a:t>Желудок</a:t>
            </a:r>
            <a:endParaRPr lang="en-US" sz="4200" spc="-42" dirty="0">
              <a:solidFill>
                <a:srgbClr val="CC66FF"/>
              </a:solidFill>
              <a:latin typeface="Poppins Light Bold Itali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1777" y="1854033"/>
            <a:ext cx="5124012" cy="39562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99"/>
              </a:lnSpc>
            </a:pP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Главное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отделение</a:t>
            </a:r>
            <a:r>
              <a:rPr lang="ru-RU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«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внутренней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кухни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». </a:t>
            </a:r>
          </a:p>
          <a:p>
            <a:pPr algn="ctr">
              <a:lnSpc>
                <a:spcPts val="4499"/>
              </a:lnSpc>
            </a:pP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В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нём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пища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смешивается         с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желудочным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соком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            и перемешивается -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переваривается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.</a:t>
            </a:r>
          </a:p>
          <a:p>
            <a:pPr algn="ctr">
              <a:lnSpc>
                <a:spcPts val="4499"/>
              </a:lnSpc>
            </a:pPr>
            <a:endParaRPr dirty="0">
              <a:solidFill>
                <a:srgbClr val="CC66FF"/>
              </a:solidFill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365546">
            <a:off x="4480379" y="1635717"/>
            <a:ext cx="5348078" cy="449238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6324852">
            <a:off x="8210799" y="1593319"/>
            <a:ext cx="1343649" cy="134364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8100000">
            <a:off x="8473155" y="5768831"/>
            <a:ext cx="2560890" cy="2816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8100000">
            <a:off x="4601362" y="235193"/>
            <a:ext cx="2560890" cy="28169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700000">
            <a:off x="-1230395" y="7174039"/>
            <a:ext cx="2560890" cy="281698"/>
          </a:xfrm>
          <a:prstGeom prst="rect">
            <a:avLst/>
          </a:prstGeom>
        </p:spPr>
      </p:pic>
      <p:pic>
        <p:nvPicPr>
          <p:cNvPr id="11" name="Picture 5" descr="MCj04263320000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97306" y="2001732"/>
            <a:ext cx="4098470" cy="3378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8097"/>
            <a:ext cx="5254015" cy="669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8100000">
            <a:off x="-1828059" y="864157"/>
            <a:ext cx="2560890" cy="281698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5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18394">
            <a:off x="5484697" y="4866827"/>
            <a:ext cx="3708806" cy="43891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8100000">
            <a:off x="-970802" y="6736336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18394">
            <a:off x="7400010" y="-1660893"/>
            <a:ext cx="3708806" cy="438912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514364" y="758257"/>
            <a:ext cx="3649471" cy="707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5"/>
              </a:lnSpc>
            </a:pPr>
            <a:r>
              <a:rPr lang="ru-RU" sz="3877" spc="38" dirty="0">
                <a:solidFill>
                  <a:srgbClr val="CC66FF"/>
                </a:solidFill>
                <a:latin typeface="Poppins Light Bold"/>
              </a:rPr>
              <a:t>Кишечник</a:t>
            </a:r>
            <a:endParaRPr lang="en-US" sz="3877" spc="38" dirty="0">
              <a:solidFill>
                <a:srgbClr val="CC66FF"/>
              </a:solidFill>
              <a:latin typeface="Poppins Ligh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86388" y="1785392"/>
            <a:ext cx="4367212" cy="48751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3200" dirty="0">
                <a:solidFill>
                  <a:srgbClr val="CC66FF"/>
                </a:solidFill>
                <a:latin typeface="Times New Roman" pitchFamily="18" charset="0"/>
                <a:cs typeface="Times New Roman" pitchFamily="18" charset="0"/>
              </a:rPr>
              <a:t>Похож  на  извилистый лабиринт и достигает длины 8 метров.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3200" dirty="0">
                <a:solidFill>
                  <a:srgbClr val="CC66FF"/>
                </a:solidFill>
                <a:latin typeface="Times New Roman" pitchFamily="18" charset="0"/>
                <a:cs typeface="Times New Roman" pitchFamily="18" charset="0"/>
              </a:rPr>
              <a:t>В  нём  пища  окончательно  переваривается,                       а получившиеся питательные вещества     всасываются в кровь               и разносятся по всему организму.</a:t>
            </a: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5484697" y="4866827"/>
            <a:ext cx="3708806" cy="438912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087029">
            <a:off x="-2633869" y="-293833"/>
            <a:ext cx="7902866" cy="79028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100000">
            <a:off x="621579" y="221822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100000">
            <a:off x="1132025" y="6920538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7263471" y="-1682931"/>
            <a:ext cx="3708806" cy="438912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340831" y="1014151"/>
            <a:ext cx="3649471" cy="707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15"/>
              </a:lnSpc>
            </a:pPr>
            <a:r>
              <a:rPr lang="en-US" sz="3877" spc="38" dirty="0" err="1">
                <a:solidFill>
                  <a:srgbClr val="CC66FF"/>
                </a:solidFill>
                <a:latin typeface="Poppins Light Bold"/>
              </a:rPr>
              <a:t>Печень</a:t>
            </a:r>
            <a:endParaRPr lang="en-US" sz="3877" spc="38" dirty="0">
              <a:solidFill>
                <a:srgbClr val="CC66FF"/>
              </a:solidFill>
              <a:latin typeface="Poppins Light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876800" y="2262809"/>
            <a:ext cx="4577535" cy="3921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99"/>
              </a:lnSpc>
            </a:pP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Необыкновенная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соседка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желудка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,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находящаяся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            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с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правой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стороны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ru-RU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                 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от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него</a:t>
            </a:r>
            <a:r>
              <a:rPr lang="en-US" sz="2932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. </a:t>
            </a:r>
            <a:r>
              <a:rPr lang="en-US" sz="2932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Помогает</a:t>
            </a:r>
            <a:r>
              <a:rPr lang="en-US" sz="2932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перевари</a:t>
            </a:r>
            <a:r>
              <a:rPr lang="ru-RU" sz="2932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ва</a:t>
            </a:r>
            <a:r>
              <a:rPr lang="en-US" sz="2932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ть</a:t>
            </a:r>
            <a:r>
              <a:rPr lang="en-US" sz="2932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32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жиры</a:t>
            </a:r>
            <a:r>
              <a:rPr lang="ru-RU" sz="2932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                 и очищает организм                     от вредных веществ</a:t>
            </a:r>
            <a:r>
              <a:rPr lang="en-US" sz="2932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.</a:t>
            </a:r>
          </a:p>
        </p:txBody>
      </p:sp>
      <p:pic>
        <p:nvPicPr>
          <p:cNvPr id="9" name="Picture 4" descr="MCHM00307_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3396" y="1871650"/>
            <a:ext cx="33845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9140619" flipV="1">
            <a:off x="-817162" y="-1994689"/>
            <a:ext cx="4803094" cy="46590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20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126784">
            <a:off x="-1168121" y="4529098"/>
            <a:ext cx="5074982" cy="600589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55146" y="988794"/>
            <a:ext cx="3835904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 spc="-42" dirty="0" err="1">
                <a:solidFill>
                  <a:srgbClr val="CC66FF"/>
                </a:solidFill>
                <a:latin typeface="Poppins Light Bold Italics"/>
              </a:rPr>
              <a:t>Головной</a:t>
            </a:r>
            <a:r>
              <a:rPr lang="en-US" sz="4200" spc="-42" dirty="0">
                <a:solidFill>
                  <a:srgbClr val="CC66FF"/>
                </a:solidFill>
                <a:latin typeface="Poppins Light Bold Italics"/>
              </a:rPr>
              <a:t> </a:t>
            </a:r>
            <a:r>
              <a:rPr lang="en-US" sz="4200" spc="-42" dirty="0" err="1">
                <a:solidFill>
                  <a:srgbClr val="CC66FF"/>
                </a:solidFill>
                <a:latin typeface="Poppins Light Bold Italics"/>
              </a:rPr>
              <a:t>мозг</a:t>
            </a:r>
            <a:endParaRPr lang="en-US" sz="4200" spc="-42" dirty="0">
              <a:solidFill>
                <a:srgbClr val="CC66FF"/>
              </a:solidFill>
              <a:latin typeface="Poppins Light Bold Itali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55145" y="2073424"/>
            <a:ext cx="3835904" cy="3433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99"/>
              </a:lnSpc>
            </a:pP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Управляет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нашими</a:t>
            </a:r>
            <a:r>
              <a:rPr lang="ru-RU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мыслями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, 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чувствами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, </a:t>
            </a: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движениями</a:t>
            </a:r>
            <a:r>
              <a:rPr lang="en-US" sz="2999" spc="29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,</a:t>
            </a:r>
          </a:p>
          <a:p>
            <a:pPr algn="ctr">
              <a:lnSpc>
                <a:spcPts val="4499"/>
              </a:lnSpc>
            </a:pPr>
            <a:r>
              <a:rPr lang="en-US" sz="2999" spc="29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С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ледит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за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работой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всех наших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внутренних</a:t>
            </a:r>
            <a:r>
              <a:rPr lang="ru-RU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2999" spc="12" dirty="0" err="1">
                <a:solidFill>
                  <a:srgbClr val="CC66FF"/>
                </a:solidFill>
                <a:latin typeface="Poppins Bold" charset="0"/>
                <a:cs typeface="Poppins Bold" charset="0"/>
              </a:rPr>
              <a:t>органов</a:t>
            </a:r>
            <a:r>
              <a:rPr lang="en-US" sz="2999" spc="12" dirty="0">
                <a:solidFill>
                  <a:srgbClr val="CC66FF"/>
                </a:solidFill>
                <a:latin typeface="Poppins Bold" charset="0"/>
                <a:cs typeface="Poppins Bold" charset="0"/>
              </a:rPr>
              <a:t>.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324852">
            <a:off x="8255549" y="154402"/>
            <a:ext cx="1343649" cy="134364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100000">
            <a:off x="8473155" y="5768831"/>
            <a:ext cx="2560890" cy="2816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100000">
            <a:off x="4601362" y="235193"/>
            <a:ext cx="2560890" cy="28169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700000">
            <a:off x="-1230395" y="7174039"/>
            <a:ext cx="2560890" cy="281698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45478" y="1941245"/>
            <a:ext cx="411724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0730" r="18439"/>
          <a:stretch>
            <a:fillRect/>
          </a:stretch>
        </p:blipFill>
        <p:spPr>
          <a:xfrm>
            <a:off x="559373" y="-99601"/>
            <a:ext cx="4510425" cy="741480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20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18394">
            <a:off x="7065621" y="-2731951"/>
            <a:ext cx="4510967" cy="533842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2700000">
            <a:off x="-3284662" y="5121722"/>
            <a:ext cx="5567557" cy="46767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8485564">
            <a:off x="5899439" y="78392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2243725">
            <a:off x="3434834" y="7174351"/>
            <a:ext cx="2560890" cy="28169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637897" y="3047612"/>
            <a:ext cx="3384183" cy="1500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3999" spc="39" dirty="0" err="1">
                <a:solidFill>
                  <a:srgbClr val="CC66FF"/>
                </a:solidFill>
                <a:latin typeface="Poppins Light"/>
              </a:rPr>
              <a:t>Кровеносная</a:t>
            </a:r>
            <a:r>
              <a:rPr lang="en-US" sz="3999" spc="39" dirty="0">
                <a:solidFill>
                  <a:srgbClr val="CC66FF"/>
                </a:solidFill>
                <a:latin typeface="Poppins Light"/>
              </a:rPr>
              <a:t> </a:t>
            </a:r>
            <a:r>
              <a:rPr lang="en-US" sz="3999" spc="39" dirty="0" err="1">
                <a:solidFill>
                  <a:srgbClr val="CC66FF"/>
                </a:solidFill>
                <a:latin typeface="Poppins Light"/>
              </a:rPr>
              <a:t>система</a:t>
            </a:r>
            <a:endParaRPr lang="en-US" sz="3999" spc="39" dirty="0">
              <a:solidFill>
                <a:srgbClr val="CC66FF"/>
              </a:solidFill>
              <a:latin typeface="Poppins Ligh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341136" y="1061070"/>
            <a:ext cx="1745279" cy="58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000000"/>
                </a:solidFill>
                <a:latin typeface="Open Sans"/>
              </a:rPr>
              <a:t>сердце</a:t>
            </a:r>
            <a:endParaRPr lang="en-US" sz="3399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4839" y="664845"/>
            <a:ext cx="1635617" cy="58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000000"/>
                </a:solidFill>
                <a:latin typeface="Open Sans"/>
              </a:rPr>
              <a:t>сосуды</a:t>
            </a:r>
            <a:endParaRPr lang="en-US" sz="3399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0" name="AutoShape 10"/>
          <p:cNvSpPr/>
          <p:nvPr/>
        </p:nvSpPr>
        <p:spPr>
          <a:xfrm rot="3302848">
            <a:off x="624177" y="1788806"/>
            <a:ext cx="1384492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1" name="AutoShape 11"/>
          <p:cNvSpPr/>
          <p:nvPr/>
        </p:nvSpPr>
        <p:spPr>
          <a:xfrm rot="10251233">
            <a:off x="2958763" y="1762353"/>
            <a:ext cx="1767753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100000">
            <a:off x="1102518" y="4978550"/>
            <a:ext cx="3560928" cy="34541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148917" y="-125806"/>
            <a:ext cx="1738249" cy="7617519"/>
          </a:xfrm>
          <a:prstGeom prst="rect">
            <a:avLst/>
          </a:prstGeom>
          <a:solidFill>
            <a:srgbClr val="FBF4FD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-621519" y="-1872556"/>
            <a:ext cx="4071593" cy="481845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35757">
            <a:off x="7243672" y="-2127662"/>
            <a:ext cx="3708806" cy="438912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 rot="-5400000">
            <a:off x="-1258186" y="4011723"/>
            <a:ext cx="4168005" cy="9759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ru-RU" sz="3200" spc="96" dirty="0">
                <a:solidFill>
                  <a:srgbClr val="CA90F4"/>
                </a:solidFill>
                <a:latin typeface="Poppins Medium"/>
              </a:rPr>
              <a:t>Как правильно измерить пульс?</a:t>
            </a:r>
            <a:endParaRPr lang="en-US" sz="3200" spc="96" dirty="0">
              <a:solidFill>
                <a:srgbClr val="CA90F4"/>
              </a:solidFill>
              <a:latin typeface="Poppins Medium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2F30759-C919-42EE-82A5-CB20665B30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463" y="2649488"/>
            <a:ext cx="7496275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127390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986019">
            <a:off x="2514474" y="5384417"/>
            <a:ext cx="3263023" cy="386156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303228">
            <a:off x="-610468" y="-1652930"/>
            <a:ext cx="3263023" cy="38615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-408788" y="7302061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3174559" y="-15396"/>
            <a:ext cx="2560890" cy="281698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3366124" y="-36249"/>
            <a:ext cx="7479159" cy="7479159"/>
            <a:chOff x="0" y="0"/>
            <a:chExt cx="1913890" cy="191389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FBF4FD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366124" y="497457"/>
            <a:ext cx="6293832" cy="6086223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79679" y="3073843"/>
            <a:ext cx="3222202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150">
                <a:solidFill>
                  <a:srgbClr val="FBF4FD"/>
                </a:solidFill>
                <a:latin typeface="Poppins Bold"/>
              </a:rPr>
              <a:t>ДЫХАТЕЛЬНАЯ СИСТЕМА</a:t>
            </a:r>
          </a:p>
        </p:txBody>
      </p: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100000">
            <a:off x="1102518" y="4978550"/>
            <a:ext cx="3560928" cy="34541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148917" y="-125806"/>
            <a:ext cx="1738249" cy="7617519"/>
          </a:xfrm>
          <a:prstGeom prst="rect">
            <a:avLst/>
          </a:prstGeom>
          <a:solidFill>
            <a:srgbClr val="FBF4FD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-621519" y="-1872556"/>
            <a:ext cx="4071593" cy="481845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35757">
            <a:off x="7243672" y="-2127662"/>
            <a:ext cx="3708806" cy="438912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031795" y="-62903"/>
            <a:ext cx="7491713" cy="7491713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 rot="-5400000">
            <a:off x="-1258186" y="4007234"/>
            <a:ext cx="4168005" cy="98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r>
              <a:rPr lang="en-US" sz="3200" spc="96">
                <a:solidFill>
                  <a:srgbClr val="CA90F4"/>
                </a:solidFill>
                <a:latin typeface="Poppins Medium"/>
              </a:rPr>
              <a:t>Пищеварительная система</a:t>
            </a: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8697" r="16302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5484697" y="4866827"/>
            <a:ext cx="3708806" cy="438912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621579" y="221822"/>
            <a:ext cx="2560890" cy="2816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7263471" y="-1682931"/>
            <a:ext cx="3708806" cy="43891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alphaModFix amt="68000"/>
          </a:blip>
          <a:srcRect/>
          <a:stretch>
            <a:fillRect/>
          </a:stretch>
        </p:blipFill>
        <p:spPr>
          <a:xfrm>
            <a:off x="-582098" y="1349988"/>
            <a:ext cx="6978256" cy="523369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1132025" y="6920538"/>
            <a:ext cx="2560890" cy="28169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627561" y="2574925"/>
            <a:ext cx="3874574" cy="208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CA90F4"/>
                </a:solidFill>
                <a:latin typeface="Open Sans Bold"/>
              </a:rPr>
              <a:t>В здоровом теле здоровый дух! </a:t>
            </a:r>
          </a:p>
        </p:txBody>
      </p: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409848">
            <a:off x="6004625" y="-3008288"/>
            <a:ext cx="5229162" cy="618835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8578388" y="-54958"/>
            <a:ext cx="2560890" cy="2816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9333359">
            <a:off x="-1369864" y="3242242"/>
            <a:ext cx="5879668" cy="69581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4405512" y="7050047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-799356" y="1288219"/>
            <a:ext cx="2560890" cy="2816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33462" y="1657336"/>
            <a:ext cx="685804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Poppins Bold" charset="0"/>
              </a:rPr>
              <a:t>1. Сколько всего систем в организме человека?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Poppins Bold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Poppins Bold" charset="0"/>
              </a:rPr>
              <a:t>а) 17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Poppins Bold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Poppins Bold" charset="0"/>
              </a:rPr>
              <a:t>к) 29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Poppins Bold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Poppins Bold" charset="0"/>
              </a:rPr>
              <a:t>м) 12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Poppins Bold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6986019">
            <a:off x="2514474" y="5384417"/>
            <a:ext cx="3263023" cy="386156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303228">
            <a:off x="-610468" y="-1652930"/>
            <a:ext cx="3263023" cy="386156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-408788" y="7302061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3174559" y="-15396"/>
            <a:ext cx="2560890" cy="281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6338" y="1300146"/>
            <a:ext cx="7429552" cy="5189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Какой орган называют центром управления организмом?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л) печень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о) мозг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к) сердце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631074">
            <a:off x="-731226" y="-2580079"/>
            <a:ext cx="4403259" cy="521095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190549">
            <a:off x="7015721" y="4240714"/>
            <a:ext cx="3935254" cy="465710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382736" y="-115449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8403669" y="4864284"/>
            <a:ext cx="2560890" cy="281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776" y="1276624"/>
            <a:ext cx="6858048" cy="603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4800" dirty="0">
                <a:solidFill>
                  <a:srgbClr val="CC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При помощи какого органа осуществляется дыхание? </a:t>
            </a:r>
            <a:endParaRPr lang="ru-RU" sz="4800" dirty="0">
              <a:solidFill>
                <a:srgbClr val="CC66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rgbClr val="CC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н) кишечник</a:t>
            </a:r>
            <a:endParaRPr lang="ru-RU" sz="4800" dirty="0">
              <a:solidFill>
                <a:srgbClr val="CC66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rgbClr val="CC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желудок</a:t>
            </a:r>
            <a:endParaRPr lang="ru-RU" sz="4800" dirty="0">
              <a:solidFill>
                <a:srgbClr val="CC66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rgbClr val="CC66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л) легкие</a:t>
            </a:r>
            <a:endParaRPr lang="ru-RU" sz="4800" dirty="0">
              <a:solidFill>
                <a:srgbClr val="CC66FF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sz="4800" dirty="0">
              <a:solidFill>
                <a:srgbClr val="CC66FF"/>
              </a:solidFill>
              <a:latin typeface="Calibri" pitchFamily="34" charset="0"/>
              <a:ea typeface="Calibri" pitchFamily="34" charset="0"/>
              <a:cs typeface="Poppins Bold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700000">
            <a:off x="3370598" y="5777363"/>
            <a:ext cx="3560928" cy="34541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31520" y="5623560"/>
            <a:ext cx="2036141" cy="960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2100" spc="105">
                <a:solidFill>
                  <a:srgbClr val="CA90F4"/>
                </a:solidFill>
                <a:latin typeface="Poppins Bold Italics"/>
              </a:rPr>
              <a:t>COLLEGE:</a:t>
            </a:r>
          </a:p>
          <a:p>
            <a:pPr>
              <a:lnSpc>
                <a:spcPts val="2520"/>
              </a:lnSpc>
            </a:pPr>
            <a:r>
              <a:rPr lang="en-US" sz="2100" spc="105">
                <a:solidFill>
                  <a:srgbClr val="CA90F4"/>
                </a:solidFill>
                <a:latin typeface="Poppins Bold Italics"/>
              </a:rPr>
              <a:t>A WORTHY INVESTMENT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18394">
            <a:off x="7350557" y="-1280160"/>
            <a:ext cx="3708806" cy="438912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100000">
            <a:off x="3666443" y="365750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100000">
            <a:off x="8606106" y="3197110"/>
            <a:ext cx="2560890" cy="28169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alphaModFix amt="8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700000">
            <a:off x="4696849" y="7296168"/>
            <a:ext cx="2560890" cy="2816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76338" y="1300146"/>
            <a:ext cx="7429552" cy="513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Какой орган размером с кулак, но заставляет кровь обегать всё тело?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ш) мозг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о) сердце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т) печень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100000">
            <a:off x="1102518" y="4978550"/>
            <a:ext cx="3560928" cy="34541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-621519" y="-1872556"/>
            <a:ext cx="4071593" cy="48184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35757">
            <a:off x="7243672" y="-2127662"/>
            <a:ext cx="3708806" cy="43891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6338" y="1300146"/>
            <a:ext cx="7429552" cy="513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Какие органы входят в систему пищеварения? 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д) желудок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ф) легкие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е) кишечник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48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ц) печень</a:t>
            </a:r>
            <a:endParaRPr lang="ru-RU" sz="4800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9333359">
            <a:off x="-891847" y="4348747"/>
            <a:ext cx="5013305" cy="593290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68852" y="3357562"/>
            <a:ext cx="5632038" cy="60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966" spc="-39" dirty="0" err="1">
                <a:solidFill>
                  <a:srgbClr val="FBF4FD"/>
                </a:solidFill>
                <a:latin typeface="Poppins Bold Bold Italics"/>
              </a:rPr>
              <a:t>Спасибо</a:t>
            </a:r>
            <a:r>
              <a:rPr lang="en-US" sz="3966" spc="-39" dirty="0">
                <a:solidFill>
                  <a:srgbClr val="FBF4FD"/>
                </a:solidFill>
                <a:latin typeface="Poppins Bold Bold Italics"/>
              </a:rPr>
              <a:t> </a:t>
            </a:r>
            <a:r>
              <a:rPr lang="en-US" sz="3966" spc="-39" dirty="0" err="1">
                <a:solidFill>
                  <a:srgbClr val="FBF4FD"/>
                </a:solidFill>
                <a:latin typeface="Poppins Bold Bold Italics"/>
              </a:rPr>
              <a:t>за</a:t>
            </a:r>
            <a:r>
              <a:rPr lang="en-US" sz="3966" spc="-39" dirty="0">
                <a:solidFill>
                  <a:srgbClr val="FBF4FD"/>
                </a:solidFill>
                <a:latin typeface="Poppins Bold Bold Italics"/>
              </a:rPr>
              <a:t> </a:t>
            </a:r>
            <a:r>
              <a:rPr lang="en-US" sz="3966" spc="-39" dirty="0" err="1">
                <a:solidFill>
                  <a:srgbClr val="FBF4FD"/>
                </a:solidFill>
                <a:latin typeface="Poppins Bold Bold Italics"/>
              </a:rPr>
              <a:t>внимание</a:t>
            </a:r>
            <a:r>
              <a:rPr lang="ru-RU" sz="3966" spc="-39" dirty="0">
                <a:solidFill>
                  <a:srgbClr val="FBF4FD"/>
                </a:solidFill>
                <a:latin typeface="Poppins Bold Bold Italics"/>
              </a:rPr>
              <a:t>!</a:t>
            </a:r>
            <a:endParaRPr lang="en-US" sz="3966" spc="-39" dirty="0">
              <a:solidFill>
                <a:srgbClr val="FBF4FD"/>
              </a:solidFill>
              <a:latin typeface="Poppins Bold Bold Italics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409848">
            <a:off x="5737940" y="-2498969"/>
            <a:ext cx="4888637" cy="578536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53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8735823" y="2608247"/>
            <a:ext cx="2560890" cy="28169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alphaModFix amt="5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485564">
            <a:off x="1302789" y="853733"/>
            <a:ext cx="2560890" cy="28169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alphaModFix amt="7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988407" y="6587827"/>
            <a:ext cx="2560890" cy="28169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0589" t="6756" r="19477"/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688BC4-AA09-4F78-B3E6-4DD84E973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2"/>
            <a:ext cx="9753600" cy="730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8276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19437A-9E8E-4253-94D7-6AFB0DD0B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808144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9069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700000">
            <a:off x="-2208978" y="349486"/>
            <a:ext cx="7565052" cy="756505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2726877"/>
            <a:ext cx="4752021" cy="2628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9"/>
              </a:lnSpc>
            </a:pPr>
            <a:r>
              <a:rPr lang="en-US" sz="3799" spc="-37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Анатомия</a:t>
            </a:r>
            <a:r>
              <a:rPr lang="en-US" sz="3799" spc="-37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– </a:t>
            </a:r>
            <a:r>
              <a:rPr lang="en-US" sz="3799" spc="-37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наука</a:t>
            </a:r>
            <a:r>
              <a:rPr lang="en-US" sz="3799" spc="-37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, </a:t>
            </a:r>
            <a:r>
              <a:rPr lang="en-US" sz="3799" spc="-37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изучающая</a:t>
            </a:r>
            <a:r>
              <a:rPr lang="en-US" sz="3799" spc="-37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3799" spc="-37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строение</a:t>
            </a:r>
            <a:r>
              <a:rPr lang="en-US" sz="3799" spc="-37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3799" spc="-37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организма</a:t>
            </a:r>
            <a:endParaRPr lang="en-US" sz="3799" spc="-37" dirty="0">
              <a:solidFill>
                <a:srgbClr val="FBF4FD"/>
              </a:solidFill>
              <a:latin typeface="Poppins Bold" charset="0"/>
              <a:cs typeface="Poppins Bold" charset="0"/>
            </a:endParaRPr>
          </a:p>
          <a:p>
            <a:pPr>
              <a:lnSpc>
                <a:spcPts val="4559"/>
              </a:lnSpc>
            </a:pPr>
            <a:endParaRPr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18394">
            <a:off x="6895111" y="-2505701"/>
            <a:ext cx="3708806" cy="438912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325740" y="355718"/>
            <a:ext cx="3890133" cy="28244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</a:pPr>
            <a:r>
              <a:rPr lang="ru-RU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Ф</a:t>
            </a:r>
            <a:r>
              <a:rPr lang="en-US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изиология</a:t>
            </a:r>
            <a:r>
              <a:rPr lang="en-US" sz="3299" spc="164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– </a:t>
            </a:r>
            <a:r>
              <a:rPr lang="en-US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наука</a:t>
            </a:r>
            <a:r>
              <a:rPr lang="en-US" sz="3299" spc="164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, </a:t>
            </a:r>
            <a:r>
              <a:rPr lang="en-US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изучающая</a:t>
            </a:r>
            <a:r>
              <a:rPr lang="en-US" sz="3299" spc="164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работу</a:t>
            </a:r>
            <a:r>
              <a:rPr lang="en-US" sz="3299" spc="164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органов</a:t>
            </a:r>
            <a:r>
              <a:rPr lang="en-US" sz="3299" spc="164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3299" spc="164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человека</a:t>
            </a:r>
            <a:endParaRPr lang="en-US" sz="3299" spc="164" dirty="0">
              <a:solidFill>
                <a:srgbClr val="FBF4FD"/>
              </a:solidFill>
              <a:latin typeface="Poppins Bold" charset="0"/>
              <a:cs typeface="Poppins Bold" charset="0"/>
            </a:endParaRPr>
          </a:p>
          <a:p>
            <a:pPr>
              <a:lnSpc>
                <a:spcPts val="4199"/>
              </a:lnSpc>
            </a:pPr>
            <a:endParaRPr dirty="0"/>
          </a:p>
        </p:txBody>
      </p:sp>
      <p:sp>
        <p:nvSpPr>
          <p:cNvPr id="6" name="TextBox 6"/>
          <p:cNvSpPr txBox="1"/>
          <p:nvPr/>
        </p:nvSpPr>
        <p:spPr>
          <a:xfrm>
            <a:off x="5045925" y="4722294"/>
            <a:ext cx="4048943" cy="1708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3199" spc="31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Гигиена</a:t>
            </a:r>
            <a:r>
              <a:rPr lang="en-US" sz="3199" spc="31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</a:t>
            </a:r>
            <a:r>
              <a:rPr lang="en-US" sz="3199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– </a:t>
            </a:r>
            <a:endParaRPr lang="ru-RU" sz="3199" dirty="0">
              <a:solidFill>
                <a:srgbClr val="FBF4FD"/>
              </a:solidFill>
              <a:latin typeface="Poppins Bold" charset="0"/>
              <a:cs typeface="Poppins Bold" charset="0"/>
            </a:endParaRPr>
          </a:p>
          <a:p>
            <a:pPr algn="ctr">
              <a:lnSpc>
                <a:spcPts val="4479"/>
              </a:lnSpc>
            </a:pPr>
            <a:r>
              <a:rPr lang="en-US" sz="3199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наука</a:t>
            </a:r>
            <a:r>
              <a:rPr lang="en-US" sz="3199" dirty="0">
                <a:solidFill>
                  <a:srgbClr val="FBF4FD"/>
                </a:solidFill>
                <a:latin typeface="Poppins Bold" charset="0"/>
                <a:cs typeface="Poppins Bold" charset="0"/>
              </a:rPr>
              <a:t> о </a:t>
            </a:r>
            <a:r>
              <a:rPr lang="en-US" sz="3199" dirty="0" err="1">
                <a:solidFill>
                  <a:srgbClr val="FBF4FD"/>
                </a:solidFill>
                <a:latin typeface="Poppins Bold" charset="0"/>
                <a:cs typeface="Poppins Bold" charset="0"/>
              </a:rPr>
              <a:t>здоровье</a:t>
            </a:r>
            <a:endParaRPr lang="en-US" sz="3199" dirty="0">
              <a:solidFill>
                <a:srgbClr val="FBF4FD"/>
              </a:solidFill>
              <a:latin typeface="Poppins Bold" charset="0"/>
              <a:cs typeface="Poppins Bold" charset="0"/>
            </a:endParaRPr>
          </a:p>
          <a:p>
            <a:pPr>
              <a:lnSpc>
                <a:spcPts val="4799"/>
              </a:lnSpc>
            </a:pPr>
            <a:endParaRPr dirty="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485564">
            <a:off x="3183887" y="456514"/>
            <a:ext cx="2560890" cy="28169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alphaModFix amt="9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485564">
            <a:off x="-834677" y="6894501"/>
            <a:ext cx="2560890" cy="28169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485564">
            <a:off x="8473155" y="5534327"/>
            <a:ext cx="2560890" cy="28169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877043">
            <a:off x="3790148" y="5749295"/>
            <a:ext cx="3708806" cy="43891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7636309" y="-2437287"/>
            <a:ext cx="3708806" cy="438912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alphaModFix amt="84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4601362" y="240428"/>
            <a:ext cx="2560890" cy="2816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-1187698" y="3379808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79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700000">
            <a:off x="6599415" y="6800730"/>
            <a:ext cx="2560890" cy="281698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127189" y="1640822"/>
            <a:ext cx="5499222" cy="1129367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A90F4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10949" y="3396297"/>
            <a:ext cx="3974347" cy="1129367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A90F4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340504" y="3396297"/>
            <a:ext cx="3974347" cy="1129367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A90F4"/>
            </a:solidFill>
          </p:spPr>
        </p:sp>
      </p:grpSp>
      <p:sp>
        <p:nvSpPr>
          <p:cNvPr id="12" name="AutoShape 12"/>
          <p:cNvSpPr/>
          <p:nvPr/>
        </p:nvSpPr>
        <p:spPr>
          <a:xfrm rot="8517625">
            <a:off x="2552525" y="3021406"/>
            <a:ext cx="1139486" cy="0"/>
          </a:xfrm>
          <a:prstGeom prst="line">
            <a:avLst/>
          </a:prstGeom>
          <a:ln w="47625" cap="rnd">
            <a:solidFill>
              <a:srgbClr val="CA90F4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3" name="AutoShape 13"/>
          <p:cNvSpPr/>
          <p:nvPr/>
        </p:nvSpPr>
        <p:spPr>
          <a:xfrm rot="2619273">
            <a:off x="5688829" y="3038994"/>
            <a:ext cx="1020544" cy="0"/>
          </a:xfrm>
          <a:prstGeom prst="line">
            <a:avLst/>
          </a:prstGeom>
          <a:ln w="47625" cap="rnd">
            <a:solidFill>
              <a:srgbClr val="CA90F4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4" name="AutoShape 14"/>
          <p:cNvSpPr/>
          <p:nvPr/>
        </p:nvSpPr>
        <p:spPr>
          <a:xfrm rot="5340017">
            <a:off x="1964188" y="4761714"/>
            <a:ext cx="519805" cy="0"/>
          </a:xfrm>
          <a:prstGeom prst="line">
            <a:avLst/>
          </a:prstGeom>
          <a:ln w="47625" cap="rnd">
            <a:solidFill>
              <a:srgbClr val="CA90F4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5" name="AutoShape 15"/>
          <p:cNvSpPr/>
          <p:nvPr/>
        </p:nvSpPr>
        <p:spPr>
          <a:xfrm rot="5340017">
            <a:off x="7120625" y="4761298"/>
            <a:ext cx="519805" cy="0"/>
          </a:xfrm>
          <a:prstGeom prst="line">
            <a:avLst/>
          </a:prstGeom>
          <a:ln w="47625" cap="rnd">
            <a:solidFill>
              <a:srgbClr val="CA90F4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6" name="TextBox 16"/>
          <p:cNvSpPr txBox="1"/>
          <p:nvPr/>
        </p:nvSpPr>
        <p:spPr>
          <a:xfrm>
            <a:off x="3207311" y="1789466"/>
            <a:ext cx="3338978" cy="981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40"/>
              </a:lnSpc>
              <a:spcBef>
                <a:spcPct val="0"/>
              </a:spcBef>
            </a:pPr>
            <a:r>
              <a:rPr lang="en-US" sz="3200" u="none" spc="160">
                <a:solidFill>
                  <a:srgbClr val="FBF4FD"/>
                </a:solidFill>
                <a:latin typeface="Poppins Bold Italics"/>
              </a:rPr>
              <a:t>СТРОЕНИЕ ТЕЛА ЧЕЛОВЕКА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2945" y="3708568"/>
            <a:ext cx="3338978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spc="160">
                <a:solidFill>
                  <a:srgbClr val="FBF4FD"/>
                </a:solidFill>
                <a:latin typeface="Poppins Bold Italics"/>
              </a:rPr>
              <a:t>ВНЕШНЕЕ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739382" y="3708568"/>
            <a:ext cx="3338978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spc="160">
                <a:solidFill>
                  <a:srgbClr val="FBF4FD"/>
                </a:solidFill>
                <a:latin typeface="Poppins Bold Italics"/>
              </a:rPr>
              <a:t>ВНУТРЕННЕЕ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54601" y="5238568"/>
            <a:ext cx="3338978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spc="160">
                <a:solidFill>
                  <a:srgbClr val="CA90F4"/>
                </a:solidFill>
                <a:latin typeface="Poppins Bold Italics"/>
              </a:rPr>
              <a:t>ЧАСТИ ТЕЛА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711038" y="5238568"/>
            <a:ext cx="3338978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en-US" sz="3200" spc="160">
                <a:solidFill>
                  <a:srgbClr val="CA90F4"/>
                </a:solidFill>
                <a:latin typeface="Poppins Bold Italics"/>
              </a:rPr>
              <a:t>ОРГАНЫ</a:t>
            </a: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9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 flipV="1">
            <a:off x="924328" y="1014352"/>
            <a:ext cx="580799" cy="40075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3666443" y="365750"/>
            <a:ext cx="2560890" cy="28169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alphaModFix amt="6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8173262" y="6450584"/>
            <a:ext cx="2560890" cy="281698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-148917" y="-138506"/>
            <a:ext cx="7240295" cy="7642919"/>
          </a:xfrm>
          <a:prstGeom prst="rect">
            <a:avLst/>
          </a:prstGeom>
          <a:solidFill>
            <a:srgbClr val="FBF4FD"/>
          </a:solidFill>
        </p:spPr>
      </p:sp>
      <p:sp>
        <p:nvSpPr>
          <p:cNvPr id="9" name="TextBox 9"/>
          <p:cNvSpPr txBox="1"/>
          <p:nvPr/>
        </p:nvSpPr>
        <p:spPr>
          <a:xfrm>
            <a:off x="7234254" y="942956"/>
            <a:ext cx="235745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150" dirty="0">
                <a:solidFill>
                  <a:schemeClr val="bg1"/>
                </a:solidFill>
                <a:latin typeface="Poppins Bold Bold Italics"/>
              </a:rPr>
              <a:t>ВНЕШНЕЕ СТРОЕНИЕ ЧЕЛОВЕКА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t="9847"/>
          <a:stretch>
            <a:fillRect/>
          </a:stretch>
        </p:blipFill>
        <p:spPr>
          <a:xfrm>
            <a:off x="-148959" y="728684"/>
            <a:ext cx="7240337" cy="5572164"/>
          </a:xfrm>
          <a:prstGeom prst="rect">
            <a:avLst/>
          </a:prstGeom>
        </p:spPr>
      </p:pic>
      <p:grpSp>
        <p:nvGrpSpPr>
          <p:cNvPr id="10" name="Group 7"/>
          <p:cNvGrpSpPr/>
          <p:nvPr/>
        </p:nvGrpSpPr>
        <p:grpSpPr>
          <a:xfrm>
            <a:off x="6376998" y="5443550"/>
            <a:ext cx="500066" cy="509968"/>
            <a:chOff x="0" y="0"/>
            <a:chExt cx="6350000" cy="6350000"/>
          </a:xfrm>
        </p:grpSpPr>
        <p:sp>
          <p:nvSpPr>
            <p:cNvPr id="11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BF4FD"/>
            </a:solidFill>
          </p:spPr>
        </p:sp>
      </p:grp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18394">
            <a:off x="5095849" y="4442387"/>
            <a:ext cx="4510967" cy="533842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715337" cy="73152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307</Words>
  <Application>Microsoft Office PowerPoint</Application>
  <PresentationFormat>Произвольный</PresentationFormat>
  <Paragraphs>63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Poppins Medium Bold</vt:lpstr>
      <vt:lpstr>Open Sans</vt:lpstr>
      <vt:lpstr>Open Sans Bold</vt:lpstr>
      <vt:lpstr>Poppins Light Bold Italics</vt:lpstr>
      <vt:lpstr>Arial</vt:lpstr>
      <vt:lpstr>Calibri</vt:lpstr>
      <vt:lpstr>Poppins Light Bold</vt:lpstr>
      <vt:lpstr>Poppins Medium</vt:lpstr>
      <vt:lpstr>Poppins Light</vt:lpstr>
      <vt:lpstr>Times New Roman</vt:lpstr>
      <vt:lpstr>Poppins Bold Bold Italics</vt:lpstr>
      <vt:lpstr>Poppins Bold</vt:lpstr>
      <vt:lpstr>Poppins Bold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 что у нас внутри?</dc:title>
  <cp:lastModifiedBy>Vasiliy</cp:lastModifiedBy>
  <cp:revision>15</cp:revision>
  <dcterms:created xsi:type="dcterms:W3CDTF">2006-08-16T00:00:00Z</dcterms:created>
  <dcterms:modified xsi:type="dcterms:W3CDTF">2022-04-12T17:20:08Z</dcterms:modified>
  <dc:identifier>DAE62WQJdLI</dc:identifier>
</cp:coreProperties>
</file>