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1" r:id="rId4"/>
    <p:sldId id="262" r:id="rId5"/>
    <p:sldId id="264" r:id="rId6"/>
    <p:sldId id="271" r:id="rId7"/>
    <p:sldId id="265" r:id="rId8"/>
    <p:sldId id="266" r:id="rId9"/>
    <p:sldId id="269" r:id="rId10"/>
    <p:sldId id="268" r:id="rId11"/>
    <p:sldId id="267" r:id="rId12"/>
    <p:sldId id="272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2D2B"/>
    <a:srgbClr val="0067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21BE0-BBEC-4237-AF79-AA6BDC6B3968}" type="datetimeFigureOut">
              <a:rPr lang="ru-RU" smtClean="0"/>
              <a:t>11.11.2022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C72FF7-BFBD-4205-B3EA-7037ACB17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615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72FF7-BFBD-4205-B3EA-7037ACB1716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377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72FF7-BFBD-4205-B3EA-7037ACB1716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159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72FF7-BFBD-4205-B3EA-7037ACB1716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614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C72FF7-BFBD-4205-B3EA-7037ACB1716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355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9552" y="1772816"/>
            <a:ext cx="806489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000" dirty="0">
                <a:solidFill>
                  <a:srgbClr val="C00000"/>
                </a:solidFill>
                <a:ea typeface="+mj-ea"/>
                <a:cs typeface="+mj-cs"/>
              </a:rPr>
              <a:t>Вместе – к знаниям!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211960" y="5278892"/>
            <a:ext cx="4051994" cy="57606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Конева Ольга Александровна</a:t>
            </a: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39AB5B-9F44-4FC1-95BF-B5EB8EB209C5}"/>
              </a:ext>
            </a:extLst>
          </p:cNvPr>
          <p:cNvSpPr txBox="1"/>
          <p:nvPr/>
        </p:nvSpPr>
        <p:spPr>
          <a:xfrm>
            <a:off x="2267744" y="908720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Урок русского языка, 6 класс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0A89C9F-6A2A-4E7A-A72D-AB2C8BC39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84731"/>
            <a:ext cx="1571625" cy="180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061CF9-9142-4B4B-9CCE-EE849C0EA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rgbClr val="C00000"/>
                </a:solidFill>
              </a:rPr>
              <a:t>Спишите предложения, </a:t>
            </a:r>
            <a:br>
              <a:rPr lang="ru-RU" sz="3200" dirty="0">
                <a:solidFill>
                  <a:srgbClr val="C00000"/>
                </a:solidFill>
              </a:rPr>
            </a:br>
            <a:r>
              <a:rPr lang="ru-RU" sz="3200" dirty="0">
                <a:solidFill>
                  <a:srgbClr val="C00000"/>
                </a:solidFill>
              </a:rPr>
              <a:t>объясните написание </a:t>
            </a:r>
            <a:r>
              <a:rPr lang="ru-RU" sz="3200" i="1" dirty="0">
                <a:solidFill>
                  <a:srgbClr val="C00000"/>
                </a:solidFill>
              </a:rPr>
              <a:t>не </a:t>
            </a:r>
            <a:r>
              <a:rPr lang="ru-RU" sz="3200" dirty="0">
                <a:solidFill>
                  <a:srgbClr val="C00000"/>
                </a:solidFill>
              </a:rPr>
              <a:t>с наречиями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335B84-2848-499C-B9DF-F1CB09E6E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860156"/>
            <a:ext cx="8229600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/>
              <a:t>       Она осторожно раздвинула руками заросли высокой травы, и ребята увидели…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E08AA27-AA35-48CD-A576-85A59B586633}"/>
              </a:ext>
            </a:extLst>
          </p:cNvPr>
          <p:cNvSpPr/>
          <p:nvPr/>
        </p:nvSpPr>
        <p:spPr>
          <a:xfrm>
            <a:off x="971600" y="1443847"/>
            <a:ext cx="792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solidFill>
                  <a:prstClr val="black"/>
                </a:solidFill>
              </a:rPr>
              <a:t> Мы отошли от города вовсе (не)далеко. 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EF9AAB0-6F0B-45C2-894A-B266BD26E528}"/>
              </a:ext>
            </a:extLst>
          </p:cNvPr>
          <p:cNvSpPr/>
          <p:nvPr/>
        </p:nvSpPr>
        <p:spPr>
          <a:xfrm>
            <a:off x="581627" y="1997845"/>
            <a:ext cx="77048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000" dirty="0">
                <a:solidFill>
                  <a:prstClr val="black"/>
                </a:solidFill>
              </a:rPr>
              <a:t>Место было (не)совсем знакомое.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9806AA5-2C25-4641-B560-B0D4A9710276}"/>
              </a:ext>
            </a:extLst>
          </p:cNvPr>
          <p:cNvSpPr/>
          <p:nvPr/>
        </p:nvSpPr>
        <p:spPr>
          <a:xfrm>
            <a:off x="367558" y="2989401"/>
            <a:ext cx="8319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000" dirty="0">
                <a:solidFill>
                  <a:prstClr val="black"/>
                </a:solidFill>
              </a:rPr>
              <a:t>- Здесь можно говорить (не)тихо, а громко! – прокричал Никита.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D5BE1D4-7E39-40FC-A0EC-D78CA0C7A2FB}"/>
              </a:ext>
            </a:extLst>
          </p:cNvPr>
          <p:cNvSpPr/>
          <p:nvPr/>
        </p:nvSpPr>
        <p:spPr>
          <a:xfrm>
            <a:off x="425489" y="3980957"/>
            <a:ext cx="81948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000" dirty="0">
                <a:solidFill>
                  <a:prstClr val="black"/>
                </a:solidFill>
              </a:rPr>
              <a:t>- Это будет выглядеть (не)вежливо по отношению к природе, - возразила Настя.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88FA114-30AF-419C-9A47-79088EA907D6}"/>
              </a:ext>
            </a:extLst>
          </p:cNvPr>
          <p:cNvSpPr/>
          <p:nvPr/>
        </p:nvSpPr>
        <p:spPr>
          <a:xfrm>
            <a:off x="581627" y="2493623"/>
            <a:ext cx="792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>
                <a:solidFill>
                  <a:prstClr val="black"/>
                </a:solidFill>
              </a:rPr>
              <a:t>Ребята (не)громко переговаривались. 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640F59-BA75-4632-BBF2-6322210966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77025"/>
            <a:ext cx="1571625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7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B6793C-7F1B-4914-822B-DCB3B3AFB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030" y="421320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Проверьте свои знания!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FCDB3B-4ABD-4945-9869-853529EA3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868" y="3861048"/>
            <a:ext cx="7931224" cy="1584176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Мне не очень хочется расставаться с вами!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044E598-45E4-4F2E-9782-2D0AE0EAF899}"/>
              </a:ext>
            </a:extLst>
          </p:cNvPr>
          <p:cNvSpPr/>
          <p:nvPr/>
        </p:nvSpPr>
        <p:spPr>
          <a:xfrm>
            <a:off x="560853" y="1772816"/>
            <a:ext cx="36599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Урок прошёл не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F92CBF8-B5E9-4B06-90EB-54C54F52C650}"/>
              </a:ext>
            </a:extLst>
          </p:cNvPr>
          <p:cNvSpPr/>
          <p:nvPr/>
        </p:nvSpPr>
        <p:spPr>
          <a:xfrm>
            <a:off x="4025331" y="1768203"/>
            <a:ext cx="19062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dirty="0">
                <a:solidFill>
                  <a:prstClr val="black"/>
                </a:solidFill>
              </a:rPr>
              <a:t> скучно.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A8B63A9-9904-4DD9-BDC5-FB8F8EA5CC77}"/>
              </a:ext>
            </a:extLst>
          </p:cNvPr>
          <p:cNvSpPr/>
          <p:nvPr/>
        </p:nvSpPr>
        <p:spPr>
          <a:xfrm>
            <a:off x="560853" y="2492896"/>
            <a:ext cx="4731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Он длился ничуть не 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B97E511-1D91-462B-A2E0-62AA2D740CE4}"/>
              </a:ext>
            </a:extLst>
          </p:cNvPr>
          <p:cNvSpPr/>
          <p:nvPr/>
        </p:nvSpPr>
        <p:spPr>
          <a:xfrm>
            <a:off x="5148064" y="2488283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долго. 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6812DE7-84D7-4072-B667-21900760FA5F}"/>
              </a:ext>
            </a:extLst>
          </p:cNvPr>
          <p:cNvSpPr/>
          <p:nvPr/>
        </p:nvSpPr>
        <p:spPr>
          <a:xfrm>
            <a:off x="580868" y="3139226"/>
            <a:ext cx="3855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Мы вели себя не 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9771B4D-E607-4369-BB79-B0C1DA67E172}"/>
              </a:ext>
            </a:extLst>
          </p:cNvPr>
          <p:cNvSpPr/>
          <p:nvPr/>
        </p:nvSpPr>
        <p:spPr>
          <a:xfrm>
            <a:off x="4355976" y="3139226"/>
            <a:ext cx="38042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600" dirty="0">
                <a:solidFill>
                  <a:prstClr val="black"/>
                </a:solidFill>
              </a:rPr>
              <a:t>плохо, а хорошо.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5901AB6-FF78-4DCA-A91E-078B7AC23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16" y="6677025"/>
            <a:ext cx="1571625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11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2B6DC2-C3DF-4313-B1B2-FCCD99123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Закрепите знания дома!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5817FC8-B584-401B-BD7B-BC374C6D1E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82452" y="1691680"/>
            <a:ext cx="6779096" cy="35590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0A6852E-2697-4945-86FF-6664CE3640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77025"/>
            <a:ext cx="1571625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238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E1D7B0F-8197-48BE-AD09-8054855589C6}"/>
              </a:ext>
            </a:extLst>
          </p:cNvPr>
          <p:cNvSpPr/>
          <p:nvPr/>
        </p:nvSpPr>
        <p:spPr>
          <a:xfrm>
            <a:off x="717545" y="908720"/>
            <a:ext cx="3960440" cy="2952328"/>
          </a:xfrm>
          <a:prstGeom prst="rect">
            <a:avLst/>
          </a:prstGeom>
          <a:solidFill>
            <a:srgbClr val="792D2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Удачи!</a:t>
            </a:r>
          </a:p>
          <a:p>
            <a:pPr algn="ctr"/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Знаний!</a:t>
            </a:r>
          </a:p>
          <a:p>
            <a:pPr algn="ctr"/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Мудрости!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26E072-66B9-42CD-BE5C-57636EE11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095410" y="2636912"/>
            <a:ext cx="4365021" cy="35283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5AF29F-C0EC-4BD6-8B42-76B23D48CC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77025"/>
            <a:ext cx="1571625" cy="180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BFE8FB1-D9BE-4F3F-952B-AF41F8EDB8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908720"/>
            <a:ext cx="6876256" cy="45662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8979AC-6C78-42B5-B509-D480A9B5A9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677025"/>
            <a:ext cx="1571625" cy="180975"/>
          </a:xfrm>
          <a:prstGeom prst="rect">
            <a:avLst/>
          </a:prstGeom>
        </p:spPr>
      </p:pic>
      <p:pic>
        <p:nvPicPr>
          <p:cNvPr id="7" name="AUD-20220331-WA0004 (mp3cut.net)">
            <a:hlinkClick r:id="" action="ppaction://media"/>
            <a:extLst>
              <a:ext uri="{FF2B5EF4-FFF2-40B4-BE49-F238E27FC236}">
                <a16:creationId xmlns:a16="http://schemas.microsoft.com/office/drawing/2014/main" id="{C4BAA3CF-7F9B-4218-8EB9-FEA1941190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326120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B35ECE-DEEC-47B8-BF53-E0D6E9284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030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«Умники и умницы!»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9624774-F99A-4A79-84B7-F305816344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0486" y="2007447"/>
            <a:ext cx="4871278" cy="30445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B76D2A-9245-4E21-A428-5B50CCCE9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472" y="2007447"/>
            <a:ext cx="2706042" cy="40623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7DB870-CBE0-416D-96B8-BE224F81B3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77025"/>
            <a:ext cx="1571625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1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A19FEF-0087-4744-A2F2-42BA2B41A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45760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Правописание 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>
                <a:solidFill>
                  <a:srgbClr val="C00000"/>
                </a:solidFill>
              </a:rPr>
              <a:t>НЕ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59A770-442A-4E9C-8F8E-9948B9840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64182"/>
            <a:ext cx="1571625" cy="180975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8E98B764-38D3-4DB6-8216-58F40CBAF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sz="3600" dirty="0"/>
              <a:t>1. С глаголами.</a:t>
            </a:r>
          </a:p>
          <a:p>
            <a:r>
              <a:rPr lang="ru-RU" sz="3600" dirty="0"/>
              <a:t>2. С именами существительными.</a:t>
            </a:r>
          </a:p>
          <a:p>
            <a:r>
              <a:rPr lang="ru-RU" sz="3600" dirty="0"/>
              <a:t>3. С именами прилагательными.</a:t>
            </a:r>
          </a:p>
          <a:p>
            <a:r>
              <a:rPr lang="ru-RU" sz="3600" dirty="0"/>
              <a:t>4. С местоимениями.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7447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F07BF-6A1D-47F1-B812-6A3AB523A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063277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200" dirty="0">
                <a:solidFill>
                  <a:srgbClr val="C00000"/>
                </a:solidFill>
              </a:rPr>
              <a:t>Прочитайте предложения, </a:t>
            </a:r>
            <a:br>
              <a:rPr lang="ru-RU" sz="3200" dirty="0">
                <a:solidFill>
                  <a:srgbClr val="C00000"/>
                </a:solidFill>
              </a:rPr>
            </a:br>
            <a:r>
              <a:rPr lang="ru-RU" sz="3200" dirty="0">
                <a:solidFill>
                  <a:srgbClr val="C00000"/>
                </a:solidFill>
              </a:rPr>
              <a:t>объясните написание </a:t>
            </a:r>
            <a:r>
              <a:rPr lang="ru-RU" sz="3200" i="1" dirty="0">
                <a:solidFill>
                  <a:srgbClr val="C00000"/>
                </a:solidFill>
              </a:rPr>
              <a:t>не </a:t>
            </a:r>
            <a:r>
              <a:rPr lang="ru-RU" sz="3200" dirty="0">
                <a:solidFill>
                  <a:srgbClr val="C00000"/>
                </a:solidFill>
              </a:rPr>
              <a:t>со словами.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A933A4-FB00-4266-94A6-0C0F40D0B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2564904"/>
            <a:ext cx="8229600" cy="2797771"/>
          </a:xfrm>
        </p:spPr>
        <p:txBody>
          <a:bodyPr/>
          <a:lstStyle/>
          <a:p>
            <a:pPr marL="0" indent="534988">
              <a:buNone/>
            </a:pPr>
            <a:r>
              <a:rPr lang="ru-RU" sz="3600" dirty="0"/>
              <a:t>Уже (не)дуют холодные ветры. </a:t>
            </a:r>
          </a:p>
          <a:p>
            <a:pPr marL="0" indent="0">
              <a:buNone/>
            </a:pPr>
            <a:r>
              <a:rPr lang="ru-RU" sz="3600" dirty="0"/>
              <a:t>(Не)большие облачка (не)торопливо плывут по небу.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CAFACB-85FA-4C41-9E75-8E047C202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77025"/>
            <a:ext cx="1571625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719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456C5-A139-40B3-8A8E-B0884E2AA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НЕ с наречиями на о-е.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C7A5CC-5A3E-4134-A162-E412CA1A33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74456"/>
            <a:ext cx="1571625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827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C80E98-67EF-4F58-A203-87FF4BF88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Сказка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«</a:t>
            </a:r>
            <a:r>
              <a:rPr lang="ru-RU" dirty="0" err="1">
                <a:solidFill>
                  <a:srgbClr val="C00000"/>
                </a:solidFill>
              </a:rPr>
              <a:t>Мусоросорока</a:t>
            </a:r>
            <a:r>
              <a:rPr lang="ru-RU" dirty="0">
                <a:solidFill>
                  <a:srgbClr val="C00000"/>
                </a:solidFill>
              </a:rPr>
              <a:t>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88C8A7-63B7-4495-BFCE-4C73F85A5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900" y="1628800"/>
            <a:ext cx="6372200" cy="42481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06C2B9-E30A-4309-AF4F-818BB39C05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77025"/>
            <a:ext cx="1571625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094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C39BCF-0D90-4BF9-B956-C10D412EE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НЕ с наречиями не на о-е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AB94A2-C3A2-4D22-A7D2-8319CE7DA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8556" y="2060848"/>
            <a:ext cx="4906888" cy="39170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dirty="0"/>
              <a:t>не всегда</a:t>
            </a:r>
          </a:p>
          <a:p>
            <a:pPr marL="0" indent="0">
              <a:buNone/>
            </a:pPr>
            <a:r>
              <a:rPr lang="ru-RU" sz="3600" dirty="0"/>
              <a:t>не по-товарищески</a:t>
            </a:r>
          </a:p>
          <a:p>
            <a:pPr marL="0" indent="0">
              <a:buNone/>
            </a:pPr>
            <a:r>
              <a:rPr lang="ru-RU" sz="3600" dirty="0"/>
              <a:t>не совсем</a:t>
            </a:r>
          </a:p>
          <a:p>
            <a:pPr marL="0" indent="0">
              <a:buNone/>
            </a:pPr>
            <a:r>
              <a:rPr lang="ru-RU" sz="3600" dirty="0"/>
              <a:t>не вдруг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>
                <a:solidFill>
                  <a:srgbClr val="0070C0"/>
                </a:solidFill>
              </a:rPr>
              <a:t>Учебник стр.91.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AC714C-8B11-4FF0-8B5C-8BC201284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77025"/>
            <a:ext cx="1571625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646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D4374-22B0-41F2-8306-DB86C6B01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8032"/>
            <a:ext cx="8229600" cy="1512168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Алгоритм 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>
                <a:solidFill>
                  <a:srgbClr val="C00000"/>
                </a:solidFill>
              </a:rPr>
              <a:t>применения правила слитного и раздельного написания НЕ с наречиями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16A12E-5DB3-4090-975B-00D93900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4713387"/>
          </a:xfrm>
        </p:spPr>
        <p:txBody>
          <a:bodyPr>
            <a:normAutofit fontScale="775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Определи часть речи.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Если это наречие, которое не употребляется без НЕ,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ПИШИ СЛИТНО. </a:t>
            </a: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Если употребляется, смотри на конец слова: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наречие оканчивается </a:t>
            </a:r>
            <a:r>
              <a:rPr lang="ru-RU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 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о-е,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ПИШИ РАЗДЕЛЬНО.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Если оканчивается на </a:t>
            </a:r>
            <a:r>
              <a:rPr lang="ru-RU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о-е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1)есть после наречия противопоставление с союзом </a:t>
            </a:r>
            <a:r>
              <a:rPr lang="ru-RU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2) есть впереди слова </a:t>
            </a:r>
            <a:r>
              <a:rPr lang="ru-RU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вовсе, совсем, ничуть, нисколько, отнюдь, далеко,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2600" dirty="0">
                <a:solidFill>
                  <a:srgbClr val="0067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ПИШИ РАЗДЕЛЬНО!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ru-RU" sz="2600" dirty="0">
              <a:solidFill>
                <a:srgbClr val="0067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5. 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нет этих причин,</a:t>
            </a:r>
            <a:r>
              <a:rPr lang="ru-RU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ПИШИ СЛИТНО </a:t>
            </a: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этом случае наречие можно заменить синонимом без НЕ).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CACE14-364E-494E-87F8-0BDB2C48E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677025"/>
            <a:ext cx="1571625" cy="18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9635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348</Words>
  <Application>Microsoft Office PowerPoint</Application>
  <PresentationFormat>Экран (4:3)</PresentationFormat>
  <Paragraphs>61</Paragraphs>
  <Slides>13</Slides>
  <Notes>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Georgia</vt:lpstr>
      <vt:lpstr>Times New Roman</vt:lpstr>
      <vt:lpstr>Trebuchet MS</vt:lpstr>
      <vt:lpstr>Тема Office</vt:lpstr>
      <vt:lpstr>Презентация PowerPoint</vt:lpstr>
      <vt:lpstr>Презентация PowerPoint</vt:lpstr>
      <vt:lpstr>«Умники и умницы!»</vt:lpstr>
      <vt:lpstr>Правописание  НЕ </vt:lpstr>
      <vt:lpstr>Прочитайте предложения,  объясните написание не со словами.</vt:lpstr>
      <vt:lpstr>НЕ с наречиями на о-е.</vt:lpstr>
      <vt:lpstr>Сказка «Мусоросорока»</vt:lpstr>
      <vt:lpstr>НЕ с наречиями не на о-е</vt:lpstr>
      <vt:lpstr>Алгоритм  применения правила слитного и раздельного написания НЕ с наречиями</vt:lpstr>
      <vt:lpstr>Спишите предложения,  объясните написание не с наречиями</vt:lpstr>
      <vt:lpstr>Проверьте свои знания!</vt:lpstr>
      <vt:lpstr>Закрепите знания дома!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123</cp:lastModifiedBy>
  <cp:revision>23</cp:revision>
  <dcterms:created xsi:type="dcterms:W3CDTF">2013-08-20T22:02:58Z</dcterms:created>
  <dcterms:modified xsi:type="dcterms:W3CDTF">2022-11-11T06:40:06Z</dcterms:modified>
</cp:coreProperties>
</file>