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57" r:id="rId4"/>
    <p:sldId id="258" r:id="rId5"/>
    <p:sldId id="259" r:id="rId6"/>
    <p:sldId id="260" r:id="rId7"/>
    <p:sldId id="262" r:id="rId8"/>
    <p:sldId id="266" r:id="rId9"/>
    <p:sldId id="269" r:id="rId10"/>
    <p:sldId id="261" r:id="rId11"/>
    <p:sldId id="264" r:id="rId12"/>
    <p:sldId id="265" r:id="rId13"/>
    <p:sldId id="263" r:id="rId14"/>
    <p:sldId id="267" r:id="rId15"/>
    <p:sldId id="26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584" y="1340768"/>
            <a:ext cx="756084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Образцы нравственности </a:t>
            </a:r>
          </a:p>
          <a:p>
            <a:pPr algn="ctr"/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культуре Отечества</a:t>
            </a:r>
          </a:p>
          <a:p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Черненко Галина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Викторовна,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начальных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классов,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МОУ СОШ № 15 села Преображенского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Буденновского района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51520" y="332656"/>
            <a:ext cx="8568952" cy="1047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kern="150" dirty="0" smtClean="0">
                <a:latin typeface="Times New Roman"/>
                <a:ea typeface="Times New Roman"/>
                <a:cs typeface="Times New Roman"/>
              </a:rPr>
              <a:t>Муниципальное </a:t>
            </a:r>
            <a:r>
              <a:rPr lang="ru-RU" b="1" kern="150" dirty="0">
                <a:latin typeface="Times New Roman"/>
                <a:ea typeface="Times New Roman"/>
                <a:cs typeface="Times New Roman"/>
              </a:rPr>
              <a:t>общеобразовательное </a:t>
            </a:r>
            <a:r>
              <a:rPr lang="ru-RU" b="1" kern="150" dirty="0" smtClean="0">
                <a:latin typeface="Times New Roman"/>
                <a:ea typeface="Times New Roman"/>
                <a:cs typeface="Times New Roman"/>
              </a:rPr>
              <a:t>учреждение 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kern="150" dirty="0" smtClean="0">
                <a:latin typeface="Times New Roman"/>
                <a:ea typeface="Times New Roman"/>
                <a:cs typeface="Times New Roman"/>
              </a:rPr>
              <a:t>«Средняя общеобразовательная школа </a:t>
            </a:r>
            <a:r>
              <a:rPr lang="ru-RU" b="1" kern="150" dirty="0">
                <a:latin typeface="Times New Roman"/>
                <a:ea typeface="Times New Roman"/>
                <a:cs typeface="Times New Roman"/>
              </a:rPr>
              <a:t>№ 15 села Преображенского</a:t>
            </a:r>
            <a:endParaRPr lang="ru-RU" sz="2800" dirty="0"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kern="150" dirty="0">
                <a:latin typeface="Times New Roman"/>
                <a:ea typeface="Times New Roman"/>
                <a:cs typeface="Times New Roman"/>
              </a:rPr>
              <a:t>Буденновского района» </a:t>
            </a:r>
            <a:endParaRPr lang="ru-RU" sz="2800" dirty="0"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985109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36" t="10303" r="6316" b="14035"/>
          <a:stretch/>
        </p:blipFill>
        <p:spPr>
          <a:xfrm>
            <a:off x="466137" y="724083"/>
            <a:ext cx="8133347" cy="5188892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1772816"/>
            <a:ext cx="1843513" cy="1811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23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8984" y="2878186"/>
            <a:ext cx="2526031" cy="1535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408858" y="3070710"/>
            <a:ext cx="226376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Образцы </a:t>
            </a:r>
          </a:p>
          <a:p>
            <a:pPr algn="ctr"/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нравственности</a:t>
            </a:r>
          </a:p>
        </p:txBody>
      </p:sp>
      <p:sp>
        <p:nvSpPr>
          <p:cNvPr id="4" name="Стрелка вверх 3"/>
          <p:cNvSpPr/>
          <p:nvPr/>
        </p:nvSpPr>
        <p:spPr>
          <a:xfrm>
            <a:off x="4407197" y="2122249"/>
            <a:ext cx="329601" cy="646773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6831306" y="3096784"/>
            <a:ext cx="1440160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dirty="0">
                <a:solidFill>
                  <a:srgbClr val="002060"/>
                </a:solidFill>
              </a:rPr>
              <a:t>воин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4889" y="481784"/>
            <a:ext cx="1625729" cy="2401372"/>
          </a:xfrm>
          <a:prstGeom prst="rect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1560" y="4035791"/>
            <a:ext cx="1804987" cy="2378972"/>
          </a:xfrm>
          <a:prstGeom prst="rect">
            <a:avLst/>
          </a:prstGeom>
          <a:noFill/>
          <a:ln w="2857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94463" y="4181390"/>
            <a:ext cx="2328274" cy="1859709"/>
          </a:xfrm>
          <a:prstGeom prst="rect">
            <a:avLst/>
          </a:prstGeom>
          <a:noFill/>
          <a:ln w="2857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2821" y="877996"/>
            <a:ext cx="2520955" cy="1679646"/>
          </a:xfrm>
          <a:prstGeom prst="rect">
            <a:avLst/>
          </a:prstGeom>
          <a:noFill/>
          <a:ln w="2857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977888" y="3112590"/>
            <a:ext cx="390525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4407197" y="4434969"/>
            <a:ext cx="390525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775582" y="3112590"/>
            <a:ext cx="390525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3335954" y="5398001"/>
            <a:ext cx="2201242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dirty="0">
                <a:solidFill>
                  <a:srgbClr val="002060"/>
                </a:solidFill>
              </a:rPr>
              <a:t>патриот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15393" y="2938104"/>
            <a:ext cx="2394897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dirty="0">
                <a:solidFill>
                  <a:srgbClr val="002060"/>
                </a:solidFill>
              </a:rPr>
              <a:t>труженик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790306" y="1145307"/>
            <a:ext cx="3624305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dirty="0">
                <a:solidFill>
                  <a:srgbClr val="002060"/>
                </a:solidFill>
              </a:rPr>
              <a:t>коллективист</a:t>
            </a:r>
          </a:p>
        </p:txBody>
      </p:sp>
    </p:spTree>
    <p:extLst>
      <p:ext uri="{BB962C8B-B14F-4D97-AF65-F5344CB8AC3E}">
        <p14:creationId xmlns:p14="http://schemas.microsoft.com/office/powerpoint/2010/main" val="7281646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1618723"/>
            <a:ext cx="1785624" cy="2520280"/>
          </a:xfrm>
          <a:prstGeom prst="rect">
            <a:avLst/>
          </a:prstGeom>
          <a:ln w="28575">
            <a:solidFill>
              <a:schemeClr val="tx2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692696"/>
            <a:ext cx="2068625" cy="2552569"/>
          </a:xfrm>
          <a:prstGeom prst="rect">
            <a:avLst/>
          </a:prstGeom>
          <a:ln w="28575">
            <a:solidFill>
              <a:schemeClr val="tx2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836712"/>
            <a:ext cx="1879795" cy="2546176"/>
          </a:xfrm>
          <a:prstGeom prst="rect">
            <a:avLst/>
          </a:prstGeom>
          <a:ln w="28575">
            <a:solidFill>
              <a:schemeClr val="tx2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1412776"/>
            <a:ext cx="2121814" cy="2546176"/>
          </a:xfrm>
          <a:prstGeom prst="rect">
            <a:avLst/>
          </a:prstGeom>
          <a:ln w="28575">
            <a:solidFill>
              <a:schemeClr val="tx2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8805" y="4112038"/>
            <a:ext cx="3181240" cy="2388720"/>
          </a:xfrm>
          <a:prstGeom prst="rect">
            <a:avLst/>
          </a:prstGeom>
          <a:ln w="28575"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24339441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2" t="4837" r="3211" b="3730"/>
          <a:stretch/>
        </p:blipFill>
        <p:spPr>
          <a:xfrm>
            <a:off x="489423" y="247893"/>
            <a:ext cx="3420348" cy="3054927"/>
          </a:xfrm>
          <a:prstGeom prst="rect">
            <a:avLst/>
          </a:prstGeom>
          <a:ln w="28575">
            <a:solidFill>
              <a:schemeClr val="tx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4916" y="3478204"/>
            <a:ext cx="3699808" cy="2936723"/>
          </a:xfrm>
          <a:prstGeom prst="rect">
            <a:avLst/>
          </a:prstGeom>
          <a:ln w="28575">
            <a:solidFill>
              <a:schemeClr val="tx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553704"/>
            <a:ext cx="4067582" cy="2872730"/>
          </a:xfrm>
          <a:prstGeom prst="rect">
            <a:avLst/>
          </a:prstGeom>
          <a:ln w="28575">
            <a:solidFill>
              <a:schemeClr val="tx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7439" y="252976"/>
            <a:ext cx="4085560" cy="2880320"/>
          </a:xfrm>
          <a:prstGeom prst="rect">
            <a:avLst/>
          </a:prstGeom>
          <a:ln w="28575">
            <a:solidFill>
              <a:schemeClr val="tx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489423" y="2852936"/>
            <a:ext cx="410169" cy="449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514487" y="2852936"/>
            <a:ext cx="360040" cy="368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57545" y="6032334"/>
            <a:ext cx="360040" cy="3689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702631" y="2775524"/>
            <a:ext cx="360040" cy="3689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124916" y="6021749"/>
            <a:ext cx="360040" cy="3689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4640331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8984" y="2878186"/>
            <a:ext cx="2526031" cy="1535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408858" y="3070710"/>
            <a:ext cx="226376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Образцы </a:t>
            </a:r>
          </a:p>
          <a:p>
            <a:pPr algn="ctr"/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нравственности</a:t>
            </a:r>
          </a:p>
        </p:txBody>
      </p:sp>
      <p:sp>
        <p:nvSpPr>
          <p:cNvPr id="4" name="Стрелка вверх 3"/>
          <p:cNvSpPr/>
          <p:nvPr/>
        </p:nvSpPr>
        <p:spPr>
          <a:xfrm>
            <a:off x="4407197" y="2122249"/>
            <a:ext cx="329601" cy="646773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6831306" y="3096784"/>
            <a:ext cx="1440160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dirty="0">
                <a:solidFill>
                  <a:srgbClr val="002060"/>
                </a:solidFill>
              </a:rPr>
              <a:t>воин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4889" y="481784"/>
            <a:ext cx="1625729" cy="2401372"/>
          </a:xfrm>
          <a:prstGeom prst="rect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1560" y="4035791"/>
            <a:ext cx="1804987" cy="2378972"/>
          </a:xfrm>
          <a:prstGeom prst="rect">
            <a:avLst/>
          </a:prstGeom>
          <a:noFill/>
          <a:ln w="2857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94463" y="4181390"/>
            <a:ext cx="2328274" cy="1859709"/>
          </a:xfrm>
          <a:prstGeom prst="rect">
            <a:avLst/>
          </a:prstGeom>
          <a:noFill/>
          <a:ln w="2857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2821" y="877996"/>
            <a:ext cx="2520955" cy="1679646"/>
          </a:xfrm>
          <a:prstGeom prst="rect">
            <a:avLst/>
          </a:prstGeom>
          <a:noFill/>
          <a:ln w="2857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977888" y="3112590"/>
            <a:ext cx="390525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4407197" y="4434969"/>
            <a:ext cx="390525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775582" y="3112590"/>
            <a:ext cx="390525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3335954" y="5398001"/>
            <a:ext cx="2201242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dirty="0">
                <a:solidFill>
                  <a:srgbClr val="002060"/>
                </a:solidFill>
              </a:rPr>
              <a:t>патриот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15393" y="2938104"/>
            <a:ext cx="2394897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dirty="0">
                <a:solidFill>
                  <a:srgbClr val="002060"/>
                </a:solidFill>
              </a:rPr>
              <a:t>труженик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790306" y="1145307"/>
            <a:ext cx="3624305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dirty="0">
                <a:solidFill>
                  <a:srgbClr val="002060"/>
                </a:solidFill>
              </a:rPr>
              <a:t>коллективист</a:t>
            </a:r>
          </a:p>
        </p:txBody>
      </p:sp>
      <p:sp>
        <p:nvSpPr>
          <p:cNvPr id="3" name="Стрелка вниз 2"/>
          <p:cNvSpPr/>
          <p:nvPr/>
        </p:nvSpPr>
        <p:spPr>
          <a:xfrm>
            <a:off x="4419674" y="2189370"/>
            <a:ext cx="317124" cy="64677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>
            <a:off x="2754714" y="3292047"/>
            <a:ext cx="581240" cy="28900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право 23"/>
          <p:cNvSpPr/>
          <p:nvPr/>
        </p:nvSpPr>
        <p:spPr>
          <a:xfrm rot="10800000">
            <a:off x="5835015" y="3306226"/>
            <a:ext cx="581240" cy="28900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верх 7"/>
          <p:cNvSpPr/>
          <p:nvPr/>
        </p:nvSpPr>
        <p:spPr>
          <a:xfrm>
            <a:off x="4458443" y="4406154"/>
            <a:ext cx="288032" cy="67627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408857" y="3070708"/>
            <a:ext cx="226376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Образец</a:t>
            </a:r>
          </a:p>
          <a:p>
            <a:pPr algn="ctr"/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нравственности</a:t>
            </a:r>
          </a:p>
        </p:txBody>
      </p:sp>
    </p:spTree>
    <p:extLst>
      <p:ext uri="{BB962C8B-B14F-4D97-AF65-F5344CB8AC3E}">
        <p14:creationId xmlns:p14="http://schemas.microsoft.com/office/powerpoint/2010/main" val="3718594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3" grpId="0" animBg="1"/>
      <p:bldP spid="7" grpId="0" animBg="1"/>
      <p:bldP spid="24" grpId="0" animBg="1"/>
      <p:bldP spid="8" grpId="0" animBg="1"/>
      <p:bldP spid="2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1547664" y="1628800"/>
            <a:ext cx="6400800" cy="44196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713"/>
              </a:spcBef>
              <a:buClr>
                <a:schemeClr val="tx2"/>
              </a:buClr>
            </a:pPr>
            <a:r>
              <a:rPr lang="ru-RU" i="1" dirty="0">
                <a:solidFill>
                  <a:schemeClr val="tx2"/>
                </a:solidFill>
                <a:sym typeface="Tw Cen MT" pitchFamily="34" charset="0"/>
              </a:rPr>
              <a:t>На уроке я узнал …</a:t>
            </a:r>
          </a:p>
          <a:p>
            <a:pPr>
              <a:spcBef>
                <a:spcPts val="713"/>
              </a:spcBef>
              <a:buClr>
                <a:schemeClr val="tx2"/>
              </a:buClr>
            </a:pPr>
            <a:r>
              <a:rPr lang="ru-RU" i="1" dirty="0">
                <a:solidFill>
                  <a:schemeClr val="tx2"/>
                </a:solidFill>
                <a:sym typeface="Tw Cen MT" pitchFamily="34" charset="0"/>
              </a:rPr>
              <a:t>Мне было интересно…</a:t>
            </a:r>
          </a:p>
          <a:p>
            <a:pPr>
              <a:spcBef>
                <a:spcPts val="713"/>
              </a:spcBef>
              <a:buClr>
                <a:schemeClr val="tx2"/>
              </a:buClr>
            </a:pPr>
            <a:r>
              <a:rPr lang="ru-RU" i="1" dirty="0">
                <a:solidFill>
                  <a:schemeClr val="tx2"/>
                </a:solidFill>
                <a:sym typeface="Tw Cen MT" pitchFamily="34" charset="0"/>
              </a:rPr>
              <a:t>Мне было трудно…</a:t>
            </a:r>
          </a:p>
          <a:p>
            <a:pPr>
              <a:spcBef>
                <a:spcPts val="713"/>
              </a:spcBef>
              <a:buClr>
                <a:schemeClr val="tx2"/>
              </a:buClr>
            </a:pPr>
            <a:r>
              <a:rPr lang="ru-RU" i="1" dirty="0">
                <a:solidFill>
                  <a:schemeClr val="tx2"/>
                </a:solidFill>
                <a:sym typeface="Tw Cen MT" pitchFamily="34" charset="0"/>
              </a:rPr>
              <a:t>Полученными на уроке знаниями  я поделюсь…</a:t>
            </a:r>
          </a:p>
        </p:txBody>
      </p:sp>
    </p:spTree>
    <p:extLst>
      <p:ext uri="{BB962C8B-B14F-4D97-AF65-F5344CB8AC3E}">
        <p14:creationId xmlns:p14="http://schemas.microsoft.com/office/powerpoint/2010/main" val="34967016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63688" y="1340768"/>
            <a:ext cx="662473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Есть высшее счастье на свете</a:t>
            </a: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Любовь и надежду храня,</a:t>
            </a: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Оставить свой след на планете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 имя грядущего дня.</a:t>
            </a:r>
          </a:p>
          <a:p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Киримизе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Жанэ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85109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1618723"/>
            <a:ext cx="1785624" cy="2520280"/>
          </a:xfrm>
          <a:prstGeom prst="rect">
            <a:avLst/>
          </a:prstGeom>
          <a:ln w="28575">
            <a:solidFill>
              <a:schemeClr val="tx2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692696"/>
            <a:ext cx="2068625" cy="2552569"/>
          </a:xfrm>
          <a:prstGeom prst="rect">
            <a:avLst/>
          </a:prstGeom>
          <a:ln w="28575">
            <a:solidFill>
              <a:schemeClr val="tx2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836712"/>
            <a:ext cx="1879795" cy="2546176"/>
          </a:xfrm>
          <a:prstGeom prst="rect">
            <a:avLst/>
          </a:prstGeom>
          <a:ln w="28575">
            <a:solidFill>
              <a:schemeClr val="tx2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1412776"/>
            <a:ext cx="2121814" cy="2546176"/>
          </a:xfrm>
          <a:prstGeom prst="rect">
            <a:avLst/>
          </a:prstGeom>
          <a:ln w="28575">
            <a:solidFill>
              <a:schemeClr val="tx2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8805" y="4112038"/>
            <a:ext cx="3181240" cy="2388720"/>
          </a:xfrm>
          <a:prstGeom prst="rect">
            <a:avLst/>
          </a:prstGeom>
          <a:ln w="28575"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37075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8982" y="2731414"/>
            <a:ext cx="2526031" cy="1535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440118" y="2924944"/>
            <a:ext cx="226376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Образцы </a:t>
            </a:r>
          </a:p>
          <a:p>
            <a:pPr algn="ctr"/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нравственности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355976" y="1412776"/>
            <a:ext cx="36004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dirty="0">
                <a:solidFill>
                  <a:schemeClr val="tx2">
                    <a:lumMod val="50000"/>
                  </a:schemeClr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8324170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0083" y="2350424"/>
            <a:ext cx="5256510" cy="34853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681" y="1268760"/>
            <a:ext cx="2682336" cy="21960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341" y="3649463"/>
            <a:ext cx="2492230" cy="23243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79712" y="560874"/>
            <a:ext cx="539314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Россия - великая страна</a:t>
            </a:r>
          </a:p>
        </p:txBody>
      </p:sp>
    </p:spTree>
    <p:extLst>
      <p:ext uri="{BB962C8B-B14F-4D97-AF65-F5344CB8AC3E}">
        <p14:creationId xmlns:p14="http://schemas.microsoft.com/office/powerpoint/2010/main" val="33340921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556792"/>
            <a:ext cx="86135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sz="2800" i="1" dirty="0">
                <a:solidFill>
                  <a:srgbClr val="002060"/>
                </a:solidFill>
              </a:rPr>
              <a:t>это богатство нашей многонациональной страны.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835696" y="692696"/>
            <a:ext cx="521758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Культурные традиции </a:t>
            </a:r>
            <a:r>
              <a:rPr lang="ru-RU" sz="4000" dirty="0">
                <a:solidFill>
                  <a:srgbClr val="002060"/>
                </a:solidFill>
              </a:rPr>
              <a:t>-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482114" y="5448558"/>
            <a:ext cx="2286000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lvl="0" algn="ctr"/>
            <a:r>
              <a:rPr lang="ru-RU" sz="2800" dirty="0">
                <a:solidFill>
                  <a:prstClr val="black"/>
                </a:solidFill>
              </a:rPr>
              <a:t>СОВЕСТЬ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51519" y="2524671"/>
            <a:ext cx="1406265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sz="2800" dirty="0">
                <a:solidFill>
                  <a:prstClr val="black"/>
                </a:solidFill>
              </a:rPr>
              <a:t>ДОБРО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340050" y="3177999"/>
            <a:ext cx="1106137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lvl="0" algn="ctr"/>
            <a:r>
              <a:rPr lang="ru-RU" sz="2800" dirty="0">
                <a:solidFill>
                  <a:prstClr val="black"/>
                </a:solidFill>
              </a:rPr>
              <a:t>ЧЕСТЬ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195736" y="3867672"/>
            <a:ext cx="3429000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sz="2800" dirty="0">
                <a:solidFill>
                  <a:prstClr val="black"/>
                </a:solidFill>
              </a:rPr>
              <a:t>СПРАВЕДЛИВОСТЬ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585709" y="4653136"/>
            <a:ext cx="3136387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sz="2800" dirty="0">
                <a:solidFill>
                  <a:prstClr val="black"/>
                </a:solidFill>
              </a:rPr>
              <a:t>МИЛОСЕРДИЕ</a:t>
            </a:r>
          </a:p>
        </p:txBody>
      </p:sp>
    </p:spTree>
    <p:extLst>
      <p:ext uri="{BB962C8B-B14F-4D97-AF65-F5344CB8AC3E}">
        <p14:creationId xmlns:p14="http://schemas.microsoft.com/office/powerpoint/2010/main" val="460781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8984" y="2878186"/>
            <a:ext cx="2526031" cy="1535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408858" y="3070710"/>
            <a:ext cx="226376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Образцы </a:t>
            </a:r>
          </a:p>
          <a:p>
            <a:pPr algn="ctr"/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нравственности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831306" y="3096784"/>
            <a:ext cx="1440160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dirty="0">
                <a:solidFill>
                  <a:srgbClr val="002060"/>
                </a:solidFill>
              </a:rPr>
              <a:t>воин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4889" y="481784"/>
            <a:ext cx="1625729" cy="2401372"/>
          </a:xfrm>
          <a:prstGeom prst="rect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977888" y="3112590"/>
            <a:ext cx="390525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94751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88640"/>
            <a:ext cx="4572000" cy="686341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/>
              <a:t>Россия, Россия, Россия</a:t>
            </a:r>
          </a:p>
          <a:p>
            <a:endParaRPr lang="ru-RU" sz="2000" dirty="0"/>
          </a:p>
          <a:p>
            <a:r>
              <a:rPr lang="ru-RU" sz="2000" dirty="0"/>
              <a:t>Нет края на свете красивей,</a:t>
            </a:r>
          </a:p>
          <a:p>
            <a:r>
              <a:rPr lang="ru-RU" sz="2000" dirty="0"/>
              <a:t>Нет Родины в мире светлей!</a:t>
            </a:r>
          </a:p>
          <a:p>
            <a:r>
              <a:rPr lang="ru-RU" sz="2000" dirty="0"/>
              <a:t>Россия, Россия, Россия, –</a:t>
            </a:r>
          </a:p>
          <a:p>
            <a:r>
              <a:rPr lang="ru-RU" sz="2000" dirty="0"/>
              <a:t>Что может быть сердцу милей?</a:t>
            </a:r>
          </a:p>
          <a:p>
            <a:endParaRPr lang="ru-RU" sz="2000" dirty="0"/>
          </a:p>
          <a:p>
            <a:r>
              <a:rPr lang="ru-RU" sz="2000" dirty="0"/>
              <a:t>Кто был тебе равен по силе?</a:t>
            </a:r>
          </a:p>
          <a:p>
            <a:r>
              <a:rPr lang="ru-RU" sz="2000" dirty="0"/>
              <a:t>Терпел пораженье любое!</a:t>
            </a:r>
          </a:p>
          <a:p>
            <a:r>
              <a:rPr lang="ru-RU" sz="2000" dirty="0"/>
              <a:t>Россия, Россия, Россия, –</a:t>
            </a:r>
          </a:p>
          <a:p>
            <a:r>
              <a:rPr lang="ru-RU" sz="2000" dirty="0"/>
              <a:t>Мы в горе и счастье – с тобою!</a:t>
            </a:r>
          </a:p>
          <a:p>
            <a:endParaRPr lang="ru-RU" sz="2000" dirty="0"/>
          </a:p>
          <a:p>
            <a:r>
              <a:rPr lang="ru-RU" sz="2000" dirty="0"/>
              <a:t>Россия! Как Синюю птицу,</a:t>
            </a:r>
          </a:p>
          <a:p>
            <a:r>
              <a:rPr lang="ru-RU" sz="2000" dirty="0"/>
              <a:t>Тебя бережём мы и чтим,</a:t>
            </a:r>
          </a:p>
          <a:p>
            <a:r>
              <a:rPr lang="ru-RU" sz="2000" dirty="0"/>
              <a:t>А если нарушат границу,</a:t>
            </a:r>
          </a:p>
          <a:p>
            <a:r>
              <a:rPr lang="ru-RU" sz="2000" dirty="0"/>
              <a:t>Мы грудью тебя защитим!</a:t>
            </a:r>
          </a:p>
          <a:p>
            <a:endParaRPr lang="ru-RU" sz="2000" dirty="0"/>
          </a:p>
          <a:p>
            <a:r>
              <a:rPr lang="ru-RU" sz="2000" dirty="0"/>
              <a:t>И если бы нас вдруг спросили:</a:t>
            </a:r>
          </a:p>
          <a:p>
            <a:r>
              <a:rPr lang="ru-RU" sz="2000" dirty="0"/>
              <a:t> "А чем дорога вам страна?"</a:t>
            </a:r>
          </a:p>
          <a:p>
            <a:r>
              <a:rPr lang="ru-RU" sz="2000" dirty="0"/>
              <a:t>– Да тем, что для всех нас Россия,</a:t>
            </a:r>
          </a:p>
          <a:p>
            <a:r>
              <a:rPr lang="ru-RU" sz="2000" dirty="0"/>
              <a:t>Как мама родная, – одна!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660232" y="6328676"/>
            <a:ext cx="21720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 Владимир  </a:t>
            </a:r>
            <a:r>
              <a:rPr lang="ru-RU" dirty="0" err="1"/>
              <a:t>Гудимов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27880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8984" y="2878186"/>
            <a:ext cx="2526031" cy="1535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408858" y="3070710"/>
            <a:ext cx="226376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Образцы </a:t>
            </a:r>
          </a:p>
          <a:p>
            <a:pPr algn="ctr"/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нравственности</a:t>
            </a:r>
          </a:p>
        </p:txBody>
      </p:sp>
      <p:sp>
        <p:nvSpPr>
          <p:cNvPr id="4" name="Стрелка вверх 3"/>
          <p:cNvSpPr/>
          <p:nvPr/>
        </p:nvSpPr>
        <p:spPr>
          <a:xfrm>
            <a:off x="4407197" y="2122249"/>
            <a:ext cx="329601" cy="646773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6831306" y="3096784"/>
            <a:ext cx="1440160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dirty="0">
                <a:solidFill>
                  <a:srgbClr val="002060"/>
                </a:solidFill>
              </a:rPr>
              <a:t>воин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4889" y="481784"/>
            <a:ext cx="1625729" cy="2401372"/>
          </a:xfrm>
          <a:prstGeom prst="rect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1560" y="4035791"/>
            <a:ext cx="1804987" cy="2378972"/>
          </a:xfrm>
          <a:prstGeom prst="rect">
            <a:avLst/>
          </a:prstGeom>
          <a:noFill/>
          <a:ln w="2857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94463" y="4181390"/>
            <a:ext cx="2328274" cy="1859709"/>
          </a:xfrm>
          <a:prstGeom prst="rect">
            <a:avLst/>
          </a:prstGeom>
          <a:noFill/>
          <a:ln w="2857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2821" y="877996"/>
            <a:ext cx="2520955" cy="1679646"/>
          </a:xfrm>
          <a:prstGeom prst="rect">
            <a:avLst/>
          </a:prstGeom>
          <a:noFill/>
          <a:ln w="2857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977888" y="3112590"/>
            <a:ext cx="390525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4407197" y="4434969"/>
            <a:ext cx="390525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775582" y="3112590"/>
            <a:ext cx="390525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3335954" y="5398001"/>
            <a:ext cx="2201242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dirty="0">
                <a:solidFill>
                  <a:srgbClr val="002060"/>
                </a:solidFill>
              </a:rPr>
              <a:t>патриот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15393" y="2938104"/>
            <a:ext cx="2394897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dirty="0">
                <a:solidFill>
                  <a:srgbClr val="002060"/>
                </a:solidFill>
              </a:rPr>
              <a:t>труженик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790306" y="1145307"/>
            <a:ext cx="3624305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dirty="0">
                <a:solidFill>
                  <a:srgbClr val="002060"/>
                </a:solidFill>
              </a:rPr>
              <a:t>коллективист</a:t>
            </a:r>
          </a:p>
        </p:txBody>
      </p:sp>
    </p:spTree>
    <p:extLst>
      <p:ext uri="{BB962C8B-B14F-4D97-AF65-F5344CB8AC3E}">
        <p14:creationId xmlns:p14="http://schemas.microsoft.com/office/powerpoint/2010/main" val="1161987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9" grpId="0" animBg="1"/>
      <p:bldP spid="20" grpId="0" animBg="1"/>
      <p:bldP spid="21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235</Words>
  <Application>Microsoft Office PowerPoint</Application>
  <PresentationFormat>Экран (4:3)</PresentationFormat>
  <Paragraphs>81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Кабинет 17</dc:creator>
  <cp:lastModifiedBy>КСЮХА</cp:lastModifiedBy>
  <cp:revision>19</cp:revision>
  <dcterms:created xsi:type="dcterms:W3CDTF">2017-03-28T08:40:49Z</dcterms:created>
  <dcterms:modified xsi:type="dcterms:W3CDTF">2022-02-05T13:28:18Z</dcterms:modified>
</cp:coreProperties>
</file>