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pptx" ContentType="application/vnd.openxmlformats-officedocument.presentationml.presentatio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2" r:id="rId5"/>
    <p:sldId id="264" r:id="rId6"/>
    <p:sldId id="268" r:id="rId7"/>
    <p:sldId id="270" r:id="rId8"/>
    <p:sldId id="269" r:id="rId9"/>
    <p:sldId id="263" r:id="rId10"/>
    <p:sldId id="261" r:id="rId11"/>
    <p:sldId id="265" r:id="rId12"/>
    <p:sldId id="266" r:id="rId13"/>
    <p:sldId id="267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7" r:id="rId30"/>
    <p:sldId id="288" r:id="rId31"/>
    <p:sldId id="289" r:id="rId32"/>
    <p:sldId id="290" r:id="rId33"/>
    <p:sldId id="292" r:id="rId34"/>
    <p:sldId id="293" r:id="rId35"/>
    <p:sldId id="294" r:id="rId36"/>
    <p:sldId id="296" r:id="rId37"/>
    <p:sldId id="297" r:id="rId38"/>
    <p:sldId id="299" r:id="rId39"/>
    <p:sldId id="300" r:id="rId40"/>
    <p:sldId id="301" r:id="rId41"/>
    <p:sldId id="306" r:id="rId42"/>
    <p:sldId id="322" r:id="rId43"/>
    <p:sldId id="325" r:id="rId44"/>
    <p:sldId id="315" r:id="rId45"/>
    <p:sldId id="318" r:id="rId46"/>
    <p:sldId id="332" r:id="rId47"/>
    <p:sldId id="316" r:id="rId48"/>
    <p:sldId id="346" r:id="rId49"/>
    <p:sldId id="334" r:id="rId50"/>
    <p:sldId id="345" r:id="rId51"/>
    <p:sldId id="295" r:id="rId52"/>
    <p:sldId id="303" r:id="rId53"/>
    <p:sldId id="304" r:id="rId54"/>
    <p:sldId id="305" r:id="rId55"/>
    <p:sldId id="308" r:id="rId56"/>
    <p:sldId id="317" r:id="rId57"/>
    <p:sldId id="323" r:id="rId58"/>
    <p:sldId id="313" r:id="rId59"/>
    <p:sldId id="285" r:id="rId60"/>
    <p:sldId id="324" r:id="rId61"/>
    <p:sldId id="347" r:id="rId62"/>
    <p:sldId id="321" r:id="rId63"/>
    <p:sldId id="335" r:id="rId64"/>
    <p:sldId id="336" r:id="rId65"/>
    <p:sldId id="337" r:id="rId66"/>
    <p:sldId id="320" r:id="rId67"/>
    <p:sldId id="311" r:id="rId68"/>
    <p:sldId id="339" r:id="rId69"/>
    <p:sldId id="338" r:id="rId70"/>
    <p:sldId id="343" r:id="rId71"/>
    <p:sldId id="342" r:id="rId7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9" autoAdjust="0"/>
  </p:normalViewPr>
  <p:slideViewPr>
    <p:cSldViewPr snapToGrid="0">
      <p:cViewPr varScale="1">
        <p:scale>
          <a:sx n="90" d="100"/>
          <a:sy n="90" d="100"/>
        </p:scale>
        <p:origin x="370" y="3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8A91C1-D8FB-8814-8358-8FBB74F9C7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8C104CE-5CC6-CA07-E0F4-B6AA9DA520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B21ECC-09D7-56BB-5A4B-5520CCF91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2BBA33-6B31-9C6A-3083-ADBC456AC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D6F93C-063B-0E50-CC9B-ACA92FDB2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88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2F95C0-15C7-BEC2-2849-C520DEA31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DBED8AC-0731-E8AC-386E-FA1A08BAFE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EC25B0-A3BE-238E-11FF-FE3EE1B5A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508012-F202-A7F3-2F3C-3EA2E4582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9852CC-39A8-2E90-E9A0-A19AC008E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079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BA5722A-ED08-9696-AB42-E9DECE603A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EEB4203-C56A-5B32-E82A-E19BE0C3E9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BB971B-6748-40F1-C5C7-A63302F77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50FA69-1B7B-CEDF-47CE-CEF41F81D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239CFF-631D-07EE-6EF8-2495F0ABC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743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503949-6ED3-0E51-6AAE-42C3D5CBD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C9CB8E-B851-A4BE-35BE-384494D50E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E84292-F1D2-1C77-ACDE-A5F1FFB95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F40792-1849-FFDB-DBFD-5A1AC4FE8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AEA03E-74BE-3290-FC74-D23FE8425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701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5BA8AC-D5BA-2C83-EE74-EC0A5071A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243961-0B28-29FC-4526-7C5CE9B0F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4041D8-409F-6B18-333E-A297DE8DB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048CF2-6627-1702-F834-B13465272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8BD9AC-6CDC-5086-F3BF-10C72CF8C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084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5BEB80-AE1E-1A99-AD24-83AF10B51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C42CE1-7CF6-9C4F-421C-9890496298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F66D51-878D-2CA3-7BB1-BEB2B0AAA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C936D11-0C75-9C67-C218-77506D041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89BF59-399F-9318-7F52-9607A83AA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9949C6-E438-0E96-16F7-3B2BE5149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34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E0AA8C-0CFB-0600-D5B0-593EEB43F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843A1A-91BB-4E0E-ABF8-F78AF0846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4EF19C-40BE-D6D1-2151-EAFA379F7A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1C0C60E-6CA2-95F9-F137-C5A74EB9DC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095EDE2-BDFA-9CBC-5496-0D837A1ADA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374F69A-DF18-2666-785C-36FF0ED9C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35A8E43-531A-FC7C-A82D-4AAC18865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6F8F78D-D83E-4C87-2091-F2C3B06B2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181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EFACF-FD0C-C8F8-2D8F-743127F48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75A6418-6DA8-2A1E-C2EA-CCB580053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96D0B32-EB95-1678-D636-353F6E473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AA42B82-1984-CEF2-1FD3-428E66211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427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3C56D1B-ABCD-DD49-6991-573700CBD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5CD28C5-F6B8-135A-8826-43E839816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0621118-5B49-94B8-41B6-1DCD527DD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110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70609B-0D08-37F9-9631-213D83075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BF44D2-5B4A-E0F1-6B6C-05B64D3BDB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EFCD879-21FA-AEA3-0AF7-316BEA1731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B2CB8D-F2AF-109C-7BE5-8FA408DE1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F2D0BBE-03C5-E999-23E7-F55D2794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B39202-F525-ABEC-8FA9-A3AE15871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17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77234C-E0BC-6BB2-B2A6-0090698F3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26A2A6C-B022-94B5-EA94-9B8C9089F1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5515248-9B43-DE9D-9F1B-3586BED4D5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D56AD5D-F6C1-B807-7456-202F9806D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A5C2049-C92E-0DEB-19D4-159A82295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7C689D-D415-99A3-1ECF-E1E37CB3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739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E5FBC1-2603-F4D3-3C5B-0E9700F36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F058DB-90CC-033F-95C6-9DC2E1138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622EB3-B9B4-34EA-8901-8D82E24303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FC783-057A-4035-A4C2-5D51B880AB23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6B5482-E801-24FD-FF19-7924CEE85A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EE20F3-BEB7-E07A-C0E5-543FC9A77F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4EFDD-F123-4AF1-A1ED-0E97C3E3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237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PowerPoint_Presentation.pptx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26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8.png"/><Relationship Id="rId10" Type="http://schemas.openxmlformats.org/officeDocument/2006/relationships/image" Target="../media/image16.png"/><Relationship Id="rId4" Type="http://schemas.openxmlformats.org/officeDocument/2006/relationships/slide" Target="slide1.xml"/><Relationship Id="rId9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28.jpeg"/><Relationship Id="rId4" Type="http://schemas.openxmlformats.org/officeDocument/2006/relationships/image" Target="../media/image8.png"/><Relationship Id="rId9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" Target="slide1.xml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33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10" Type="http://schemas.openxmlformats.org/officeDocument/2006/relationships/image" Target="../media/image35.gif"/><Relationship Id="rId4" Type="http://schemas.openxmlformats.org/officeDocument/2006/relationships/slide" Target="slide1.xml"/><Relationship Id="rId9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37.jpeg"/><Relationship Id="rId4" Type="http://schemas.openxmlformats.org/officeDocument/2006/relationships/image" Target="../media/image8.png"/><Relationship Id="rId9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slide" Target="slide59.xml"/><Relationship Id="rId21" Type="http://schemas.openxmlformats.org/officeDocument/2006/relationships/slide" Target="slide36.xml"/><Relationship Id="rId42" Type="http://schemas.openxmlformats.org/officeDocument/2006/relationships/slide" Target="slide14.xml"/><Relationship Id="rId47" Type="http://schemas.openxmlformats.org/officeDocument/2006/relationships/slide" Target="slide64.xml"/><Relationship Id="rId63" Type="http://schemas.openxmlformats.org/officeDocument/2006/relationships/slide" Target="slide20.xml"/><Relationship Id="rId68" Type="http://schemas.openxmlformats.org/officeDocument/2006/relationships/image" Target="../media/image3.png"/><Relationship Id="rId7" Type="http://schemas.openxmlformats.org/officeDocument/2006/relationships/slide" Target="slide18.xml"/><Relationship Id="rId71" Type="http://schemas.openxmlformats.org/officeDocument/2006/relationships/hyperlink" Target="../../9-&#1062;&#1054;&#1056;/&#1084;&#1091;&#1079;%20&#1079;&#1072;&#1089;&#1090;&#1072;&#1074;&#1082;&#1080;-&#1082;&#1091;&#1088;&#1089;&#1099;/&#1087;&#1088;&#1080;&#1088;&#1086;&#1076;&#1072;%20-%2014%20&#1096;&#1090;/&#1079;&#1077;&#1088;&#1082;&#1072;&#1083;&#1086;%20&#1074;&#1086;&#1076;&#1099;.pps" TargetMode="External"/><Relationship Id="rId2" Type="http://schemas.openxmlformats.org/officeDocument/2006/relationships/slide" Target="slide3.xml"/><Relationship Id="rId16" Type="http://schemas.openxmlformats.org/officeDocument/2006/relationships/slide" Target="slide55.xml"/><Relationship Id="rId29" Type="http://schemas.openxmlformats.org/officeDocument/2006/relationships/slide" Target="slide57.xml"/><Relationship Id="rId11" Type="http://schemas.openxmlformats.org/officeDocument/2006/relationships/slide" Target="slide56.xml"/><Relationship Id="rId24" Type="http://schemas.openxmlformats.org/officeDocument/2006/relationships/slide" Target="slide16.xml"/><Relationship Id="rId32" Type="http://schemas.openxmlformats.org/officeDocument/2006/relationships/slide" Target="slide58.xml"/><Relationship Id="rId37" Type="http://schemas.openxmlformats.org/officeDocument/2006/relationships/slide" Target="slide65.xml"/><Relationship Id="rId40" Type="http://schemas.openxmlformats.org/officeDocument/2006/relationships/slide" Target="slide21.xml"/><Relationship Id="rId45" Type="http://schemas.openxmlformats.org/officeDocument/2006/relationships/slide" Target="slide53.xml"/><Relationship Id="rId53" Type="http://schemas.openxmlformats.org/officeDocument/2006/relationships/slide" Target="slide48.xml"/><Relationship Id="rId58" Type="http://schemas.openxmlformats.org/officeDocument/2006/relationships/slide" Target="slide60.xml"/><Relationship Id="rId66" Type="http://schemas.openxmlformats.org/officeDocument/2006/relationships/slide" Target="slide17.xml"/><Relationship Id="rId5" Type="http://schemas.openxmlformats.org/officeDocument/2006/relationships/slide" Target="slide28.xml"/><Relationship Id="rId61" Type="http://schemas.openxmlformats.org/officeDocument/2006/relationships/slide" Target="slide44.xml"/><Relationship Id="rId19" Type="http://schemas.openxmlformats.org/officeDocument/2006/relationships/slide" Target="slide52.xml"/><Relationship Id="rId14" Type="http://schemas.openxmlformats.org/officeDocument/2006/relationships/slide" Target="slide5.xml"/><Relationship Id="rId22" Type="http://schemas.openxmlformats.org/officeDocument/2006/relationships/slide" Target="slide49.xml"/><Relationship Id="rId27" Type="http://schemas.openxmlformats.org/officeDocument/2006/relationships/slide" Target="slide22.xml"/><Relationship Id="rId30" Type="http://schemas.openxmlformats.org/officeDocument/2006/relationships/slide" Target="slide23.xml"/><Relationship Id="rId35" Type="http://schemas.openxmlformats.org/officeDocument/2006/relationships/slide" Target="slide10.xml"/><Relationship Id="rId43" Type="http://schemas.openxmlformats.org/officeDocument/2006/relationships/slide" Target="slide63.xml"/><Relationship Id="rId48" Type="http://schemas.openxmlformats.org/officeDocument/2006/relationships/slide" Target="slide15.xml"/><Relationship Id="rId56" Type="http://schemas.openxmlformats.org/officeDocument/2006/relationships/slide" Target="slide29.xml"/><Relationship Id="rId64" Type="http://schemas.openxmlformats.org/officeDocument/2006/relationships/slide" Target="slide32.xml"/><Relationship Id="rId69" Type="http://schemas.openxmlformats.org/officeDocument/2006/relationships/slide" Target="slide68.xml"/><Relationship Id="rId8" Type="http://schemas.openxmlformats.org/officeDocument/2006/relationships/slide" Target="slide4.xml"/><Relationship Id="rId51" Type="http://schemas.openxmlformats.org/officeDocument/2006/relationships/slide" Target="slide62.xml"/><Relationship Id="rId72" Type="http://schemas.openxmlformats.org/officeDocument/2006/relationships/image" Target="../media/image5.gif"/><Relationship Id="rId3" Type="http://schemas.openxmlformats.org/officeDocument/2006/relationships/slide" Target="slide51.xml"/><Relationship Id="rId12" Type="http://schemas.openxmlformats.org/officeDocument/2006/relationships/slide" Target="slide47.xml"/><Relationship Id="rId17" Type="http://schemas.openxmlformats.org/officeDocument/2006/relationships/slide" Target="slide7.xml"/><Relationship Id="rId25" Type="http://schemas.openxmlformats.org/officeDocument/2006/relationships/slide" Target="slide24.xml"/><Relationship Id="rId33" Type="http://schemas.openxmlformats.org/officeDocument/2006/relationships/slide" Target="slide37.xml"/><Relationship Id="rId38" Type="http://schemas.openxmlformats.org/officeDocument/2006/relationships/slide" Target="slide11.xml"/><Relationship Id="rId46" Type="http://schemas.openxmlformats.org/officeDocument/2006/relationships/slide" Target="slide31.xml"/><Relationship Id="rId59" Type="http://schemas.openxmlformats.org/officeDocument/2006/relationships/slide" Target="slide26.xml"/><Relationship Id="rId67" Type="http://schemas.openxmlformats.org/officeDocument/2006/relationships/image" Target="../media/image2.gif"/><Relationship Id="rId20" Type="http://schemas.openxmlformats.org/officeDocument/2006/relationships/slide" Target="slide39.xml"/><Relationship Id="rId41" Type="http://schemas.openxmlformats.org/officeDocument/2006/relationships/slide" Target="slide42.xml"/><Relationship Id="rId54" Type="http://schemas.openxmlformats.org/officeDocument/2006/relationships/slide" Target="slide54.xml"/><Relationship Id="rId62" Type="http://schemas.openxmlformats.org/officeDocument/2006/relationships/slide" Target="slide61.xml"/><Relationship Id="rId70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67.xml"/><Relationship Id="rId15" Type="http://schemas.openxmlformats.org/officeDocument/2006/relationships/slide" Target="slide50.xml"/><Relationship Id="rId23" Type="http://schemas.openxmlformats.org/officeDocument/2006/relationships/slide" Target="slide41.xml"/><Relationship Id="rId28" Type="http://schemas.openxmlformats.org/officeDocument/2006/relationships/slide" Target="slide33.xml"/><Relationship Id="rId36" Type="http://schemas.openxmlformats.org/officeDocument/2006/relationships/slide" Target="slide13.xml"/><Relationship Id="rId49" Type="http://schemas.openxmlformats.org/officeDocument/2006/relationships/slide" Target="slide45.xml"/><Relationship Id="rId57" Type="http://schemas.openxmlformats.org/officeDocument/2006/relationships/slide" Target="slide12.xml"/><Relationship Id="rId10" Type="http://schemas.openxmlformats.org/officeDocument/2006/relationships/slide" Target="slide30.xml"/><Relationship Id="rId31" Type="http://schemas.openxmlformats.org/officeDocument/2006/relationships/slide" Target="slide19.xml"/><Relationship Id="rId44" Type="http://schemas.openxmlformats.org/officeDocument/2006/relationships/slide" Target="slide27.xml"/><Relationship Id="rId52" Type="http://schemas.openxmlformats.org/officeDocument/2006/relationships/slide" Target="slide38.xml"/><Relationship Id="rId60" Type="http://schemas.openxmlformats.org/officeDocument/2006/relationships/slide" Target="slide35.xml"/><Relationship Id="rId65" Type="http://schemas.openxmlformats.org/officeDocument/2006/relationships/slide" Target="slide66.xml"/><Relationship Id="rId4" Type="http://schemas.openxmlformats.org/officeDocument/2006/relationships/slide" Target="slide6.xml"/><Relationship Id="rId9" Type="http://schemas.openxmlformats.org/officeDocument/2006/relationships/slide" Target="slide9.xml"/><Relationship Id="rId13" Type="http://schemas.openxmlformats.org/officeDocument/2006/relationships/slide" Target="slide43.xml"/><Relationship Id="rId18" Type="http://schemas.openxmlformats.org/officeDocument/2006/relationships/slide" Target="slide46.xml"/><Relationship Id="rId39" Type="http://schemas.openxmlformats.org/officeDocument/2006/relationships/slide" Target="slide34.xml"/><Relationship Id="rId34" Type="http://schemas.openxmlformats.org/officeDocument/2006/relationships/slide" Target="slide8.xml"/><Relationship Id="rId50" Type="http://schemas.openxmlformats.org/officeDocument/2006/relationships/slide" Target="slide40.xml"/><Relationship Id="rId55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jpeg"/><Relationship Id="rId7" Type="http://schemas.openxmlformats.org/officeDocument/2006/relationships/image" Target="../media/image11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10" Type="http://schemas.openxmlformats.org/officeDocument/2006/relationships/image" Target="../media/image17.gif"/><Relationship Id="rId4" Type="http://schemas.openxmlformats.org/officeDocument/2006/relationships/slide" Target="slide1.xml"/><Relationship Id="rId9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41.jpeg"/><Relationship Id="rId4" Type="http://schemas.openxmlformats.org/officeDocument/2006/relationships/image" Target="../media/image8.png"/><Relationship Id="rId9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43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at17.privet.ru/lr/0a0b9bd8c0c7ea533627b9dc367f771b" TargetMode="External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slide" Target="slide1.xml"/><Relationship Id="rId9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slide" Target="slide1.xml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47.png"/><Relationship Id="rId4" Type="http://schemas.openxmlformats.org/officeDocument/2006/relationships/image" Target="../media/image8.png"/><Relationship Id="rId9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4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53.jpeg"/><Relationship Id="rId4" Type="http://schemas.openxmlformats.org/officeDocument/2006/relationships/image" Target="../media/image8.png"/><Relationship Id="rId9" Type="http://schemas.openxmlformats.org/officeDocument/2006/relationships/image" Target="../media/image52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7.png"/><Relationship Id="rId7" Type="http://schemas.openxmlformats.org/officeDocument/2006/relationships/image" Target="../media/image56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13" Type="http://schemas.openxmlformats.org/officeDocument/2006/relationships/image" Target="../media/image63.gif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12" Type="http://schemas.openxmlformats.org/officeDocument/2006/relationships/image" Target="../media/image62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61.gif"/><Relationship Id="rId5" Type="http://schemas.openxmlformats.org/officeDocument/2006/relationships/image" Target="../media/image8.png"/><Relationship Id="rId15" Type="http://schemas.openxmlformats.org/officeDocument/2006/relationships/image" Target="../media/image64.gif"/><Relationship Id="rId10" Type="http://schemas.openxmlformats.org/officeDocument/2006/relationships/hyperlink" Target="http://www.proshkolu.ru/content/media/pic/std/2000000/1691000/1690731-c0368a63b89fe799.gif" TargetMode="External"/><Relationship Id="rId4" Type="http://schemas.openxmlformats.org/officeDocument/2006/relationships/slide" Target="slide1.xml"/><Relationship Id="rId9" Type="http://schemas.openxmlformats.org/officeDocument/2006/relationships/image" Target="../media/image60.gif"/><Relationship Id="rId14" Type="http://schemas.openxmlformats.org/officeDocument/2006/relationships/hyperlink" Target="http://images.gifmania.ru/Animated-Gifs-Animated-Letters/Animations-Blue-Letters/Images-Blue-Mosaic-Alphabet/punctuation-mark-dash-blue.gif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66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slide" Target="slide1.xml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47.png"/><Relationship Id="rId4" Type="http://schemas.openxmlformats.org/officeDocument/2006/relationships/image" Target="../media/image8.png"/><Relationship Id="rId9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68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69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71.jpeg"/><Relationship Id="rId4" Type="http://schemas.openxmlformats.org/officeDocument/2006/relationships/image" Target="../media/image8.png"/><Relationship Id="rId9" Type="http://schemas.openxmlformats.org/officeDocument/2006/relationships/image" Target="../media/image7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5.jpeg"/><Relationship Id="rId7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7.gif"/><Relationship Id="rId5" Type="http://schemas.openxmlformats.org/officeDocument/2006/relationships/slide" Target="slide1.xml"/><Relationship Id="rId10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72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74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slide" Target="slide1.xml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slide" Target="slide1.xml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gif"/><Relationship Id="rId3" Type="http://schemas.openxmlformats.org/officeDocument/2006/relationships/slide" Target="slide1.xml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9" Type="http://schemas.openxmlformats.org/officeDocument/2006/relationships/image" Target="../media/image21.jpe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slide" Target="slide1.xml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q.poquoson.org/6sci/atoms/neonA.gif" TargetMode="External"/><Relationship Id="rId13" Type="http://schemas.openxmlformats.org/officeDocument/2006/relationships/hyperlink" Target="http://images.gifmania.ru/Animated-Gifs-Animated-Letters/Animations-Punctuation-Marks/Images-Question-mark/question-mark94.gif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servimg.com/u/f69/14/89/46/95/he7710.gif" TargetMode="External"/><Relationship Id="rId7" Type="http://schemas.openxmlformats.org/officeDocument/2006/relationships/image" Target="../media/image82.jpeg"/><Relationship Id="rId12" Type="http://schemas.openxmlformats.org/officeDocument/2006/relationships/image" Target="../media/image85.jpeg"/><Relationship Id="rId17" Type="http://schemas.openxmlformats.org/officeDocument/2006/relationships/slide" Target="slide1.xml"/><Relationship Id="rId2" Type="http://schemas.openxmlformats.org/officeDocument/2006/relationships/image" Target="../media/image6.jpe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gif"/><Relationship Id="rId11" Type="http://schemas.openxmlformats.org/officeDocument/2006/relationships/image" Target="../media/image84.jpeg"/><Relationship Id="rId5" Type="http://schemas.openxmlformats.org/officeDocument/2006/relationships/hyperlink" Target="http://www.wjcc.k12.va.us/ROBB/Krypton.gif" TargetMode="External"/><Relationship Id="rId15" Type="http://schemas.openxmlformats.org/officeDocument/2006/relationships/image" Target="../media/image18.png"/><Relationship Id="rId10" Type="http://schemas.openxmlformats.org/officeDocument/2006/relationships/hyperlink" Target="http://pigeonracingpigeons.files.wordpress.com/2009/11/chlorine-atom.jpg" TargetMode="External"/><Relationship Id="rId19" Type="http://schemas.openxmlformats.org/officeDocument/2006/relationships/image" Target="../media/image7.png"/><Relationship Id="rId4" Type="http://schemas.openxmlformats.org/officeDocument/2006/relationships/image" Target="../media/image80.gif"/><Relationship Id="rId9" Type="http://schemas.openxmlformats.org/officeDocument/2006/relationships/image" Target="../media/image83.gif"/><Relationship Id="rId14" Type="http://schemas.openxmlformats.org/officeDocument/2006/relationships/image" Target="../media/image86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6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9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13" Type="http://schemas.openxmlformats.org/officeDocument/2006/relationships/hyperlink" Target="http://pix.com.ua/db/people/portraits/portraits_of_people_4/b-770059.jpg" TargetMode="External"/><Relationship Id="rId18" Type="http://schemas.openxmlformats.org/officeDocument/2006/relationships/hyperlink" Target="http://0.tqn.com/d/chemistry/1/0/-/9/1/fluorinesimulant.jpg" TargetMode="External"/><Relationship Id="rId26" Type="http://schemas.openxmlformats.org/officeDocument/2006/relationships/hyperlink" Target="http://im3-tub-ru.yandex.net/i?id=346799420-36-72&amp;n=21" TargetMode="External"/><Relationship Id="rId39" Type="http://schemas.openxmlformats.org/officeDocument/2006/relationships/hyperlink" Target="http://im0-tub-ru.yandex.net/i?id=95705389-25-72&amp;n=21" TargetMode="External"/><Relationship Id="rId21" Type="http://schemas.openxmlformats.org/officeDocument/2006/relationships/hyperlink" Target="http://bse.sci-lib.com/pictures/02/18/217983486.jpg" TargetMode="External"/><Relationship Id="rId34" Type="http://schemas.openxmlformats.org/officeDocument/2006/relationships/hyperlink" Target="http://www.photo-dictionary.com/photofiles/list/664/1074test_tubes.jpg" TargetMode="External"/><Relationship Id="rId7" Type="http://schemas.openxmlformats.org/officeDocument/2006/relationships/hyperlink" Target="http://productart.ru/userfiles/shop/1137_srazhenie-u-mysa-kaliakriya-3.jpeg" TargetMode="External"/><Relationship Id="rId12" Type="http://schemas.openxmlformats.org/officeDocument/2006/relationships/hyperlink" Target="http://s39.radikal.ru/i084/1010/19/517312c0f289.jpg" TargetMode="External"/><Relationship Id="rId17" Type="http://schemas.openxmlformats.org/officeDocument/2006/relationships/hyperlink" Target="http://im3-tub-ru.yandex.net/i?id=153104899-66-72&amp;n=21" TargetMode="External"/><Relationship Id="rId25" Type="http://schemas.openxmlformats.org/officeDocument/2006/relationships/hyperlink" Target="http://lenagold.narod.ru/fon/clipart/s/stak/stak08.png" TargetMode="External"/><Relationship Id="rId33" Type="http://schemas.openxmlformats.org/officeDocument/2006/relationships/hyperlink" Target="http://im0-tub-ru.yandex.net/i?id=289832593-36-72&amp;n=21" TargetMode="External"/><Relationship Id="rId38" Type="http://schemas.openxmlformats.org/officeDocument/2006/relationships/hyperlink" Target="http://im2-tub-ru.yandex.net/i?id=303334025-38-72&amp;n=21" TargetMode="External"/><Relationship Id="rId2" Type="http://schemas.openxmlformats.org/officeDocument/2006/relationships/hyperlink" Target="http://landofart.ru/clipart/piratskiy-korabl-v-png" TargetMode="External"/><Relationship Id="rId16" Type="http://schemas.openxmlformats.org/officeDocument/2006/relationships/hyperlink" Target="http://mediasubs.ru/group/uploads/sa/sadovodom/image2/E0ZGZjODc.jpg" TargetMode="External"/><Relationship Id="rId20" Type="http://schemas.openxmlformats.org/officeDocument/2006/relationships/hyperlink" Target="http://www.acikbilim.com/wp-content/uploads/et_temp/avicenna2-19553_222x180.jpg" TargetMode="External"/><Relationship Id="rId29" Type="http://schemas.openxmlformats.org/officeDocument/2006/relationships/hyperlink" Target="http://im5-tub-ru.yandex.net/i?id=88837388-38-72&amp;n=2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ailing-ships.ru/page/5" TargetMode="External"/><Relationship Id="rId11" Type="http://schemas.openxmlformats.org/officeDocument/2006/relationships/hyperlink" Target="http://smayli.ru/data/smiles/sushestva-623.gif" TargetMode="External"/><Relationship Id="rId24" Type="http://schemas.openxmlformats.org/officeDocument/2006/relationships/hyperlink" Target="http://img108.imageshack.us/img108/9000/ates6zt9.gif" TargetMode="External"/><Relationship Id="rId32" Type="http://schemas.openxmlformats.org/officeDocument/2006/relationships/hyperlink" Target="http://www.gifpark.su/Gifs/LETTERS/12/arg-n-25-trans-y.gif" TargetMode="External"/><Relationship Id="rId37" Type="http://schemas.openxmlformats.org/officeDocument/2006/relationships/hyperlink" Target="http://www.ytime.com.ua/img/forall/skazki/ershov/ershov_02_gadzhi.jpg" TargetMode="External"/><Relationship Id="rId5" Type="http://schemas.openxmlformats.org/officeDocument/2006/relationships/hyperlink" Target="http://sailing-ships.ru/military-history/navarinskoe-srazhenie.html" TargetMode="External"/><Relationship Id="rId15" Type="http://schemas.openxmlformats.org/officeDocument/2006/relationships/hyperlink" Target="http://animashki.kak2z.org/pic/10/glamur-148.gif" TargetMode="External"/><Relationship Id="rId23" Type="http://schemas.openxmlformats.org/officeDocument/2006/relationships/hyperlink" Target="http://www.chadomik.ru/pict/foto/4e78ad21b1a88_6191.jpg" TargetMode="External"/><Relationship Id="rId28" Type="http://schemas.openxmlformats.org/officeDocument/2006/relationships/hyperlink" Target="http://im3-tub-ru.yandex.net/i?id=24705091-16-72&amp;n=21" TargetMode="External"/><Relationship Id="rId36" Type="http://schemas.openxmlformats.org/officeDocument/2006/relationships/hyperlink" Target="http://tvtorrent.ru/pictures/max/2/11701.jpg" TargetMode="External"/><Relationship Id="rId10" Type="http://schemas.openxmlformats.org/officeDocument/2006/relationships/hyperlink" Target="http://www.protown.ru/pic/magnesium1.jpg" TargetMode="External"/><Relationship Id="rId19" Type="http://schemas.openxmlformats.org/officeDocument/2006/relationships/hyperlink" Target="http://abc-24.info/uploads/posts/2012-08/1345643096_helium-gas-2.png" TargetMode="External"/><Relationship Id="rId31" Type="http://schemas.openxmlformats.org/officeDocument/2006/relationships/hyperlink" Target="http://im3-tub-ru.yandex.net/i?id=87260530-51-72&amp;n=21" TargetMode="External"/><Relationship Id="rId4" Type="http://schemas.openxmlformats.org/officeDocument/2006/relationships/hyperlink" Target="http://desktop.kazansoft.ru/bigimages/nature/sea/img-568d6.jpg" TargetMode="External"/><Relationship Id="rId9" Type="http://schemas.openxmlformats.org/officeDocument/2006/relationships/hyperlink" Target="http://im6-tub-ru.yandex.net/i?id=182394089-17-72&amp;n=21" TargetMode="External"/><Relationship Id="rId14" Type="http://schemas.openxmlformats.org/officeDocument/2006/relationships/hyperlink" Target="http://www.fccc.edu/research/labs/roder/proteins2.gif" TargetMode="External"/><Relationship Id="rId22" Type="http://schemas.openxmlformats.org/officeDocument/2006/relationships/hyperlink" Target="http://taina-simvola.ru/wp-content/uploads/2010/09/vesy.jpg" TargetMode="External"/><Relationship Id="rId27" Type="http://schemas.openxmlformats.org/officeDocument/2006/relationships/hyperlink" Target="http://im0-tub-ru.yandex.net/i?id=108122710-07-72&amp;n=21" TargetMode="External"/><Relationship Id="rId30" Type="http://schemas.openxmlformats.org/officeDocument/2006/relationships/hyperlink" Target="http://im3-tub-ru.yandex.net/i?id=259491458-61-72&amp;n=21" TargetMode="External"/><Relationship Id="rId35" Type="http://schemas.openxmlformats.org/officeDocument/2006/relationships/hyperlink" Target="http://img0.liveinternet.ru/images/attach/c/3/75/386/75386110_vitaminy.jpg" TargetMode="External"/><Relationship Id="rId8" Type="http://schemas.openxmlformats.org/officeDocument/2006/relationships/hyperlink" Target="http://allforchildren.ru/pictures/showimg/ship/ship11gif.htm" TargetMode="External"/><Relationship Id="rId3" Type="http://schemas.openxmlformats.org/officeDocument/2006/relationships/hyperlink" Target="http://www.privateers.ru/images/stories/ships/prince_royal03.jpg" TargetMode="Externa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unhome.ru/UsersGallery/wallpapers/120/172541.jpg" TargetMode="External"/><Relationship Id="rId13" Type="http://schemas.openxmlformats.org/officeDocument/2006/relationships/hyperlink" Target="http://www.promtehlab.ru/upload/iblock/b83/57.jpg" TargetMode="External"/><Relationship Id="rId18" Type="http://schemas.openxmlformats.org/officeDocument/2006/relationships/hyperlink" Target="http://www.physbook.ru/images/7/70/Img_Kvant-1984-10-002.jpg" TargetMode="External"/><Relationship Id="rId26" Type="http://schemas.openxmlformats.org/officeDocument/2006/relationships/hyperlink" Target="http://tea-butik.tomsk.ru/upload/page/komp/1/e3820f0f337bfc48e479c3edc5bbed15.jpeg" TargetMode="External"/><Relationship Id="rId3" Type="http://schemas.openxmlformats.org/officeDocument/2006/relationships/hyperlink" Target="http://www.e1.ru/news/images/new/371860/images/33.png" TargetMode="External"/><Relationship Id="rId21" Type="http://schemas.openxmlformats.org/officeDocument/2006/relationships/hyperlink" Target="http://irinasamarina.ru/wp-content/uploads/2011/03/procent.jpg" TargetMode="External"/><Relationship Id="rId7" Type="http://schemas.openxmlformats.org/officeDocument/2006/relationships/hyperlink" Target="http://bms.24open.ru/images/678d99a1c9536d9a75e5bda909bfb4bb" TargetMode="External"/><Relationship Id="rId12" Type="http://schemas.openxmlformats.org/officeDocument/2006/relationships/hyperlink" Target="http://www.shop.e-import.ru/webasyst_setup/published/publicdata/DB36368M/attachments/SC/products_pictures/IMG_9644_enl.jpg" TargetMode="External"/><Relationship Id="rId17" Type="http://schemas.openxmlformats.org/officeDocument/2006/relationships/hyperlink" Target="http://via-midgard.info/uploads/posts/2012-11/za-chto-mixail-lomonosov-byl-prigovoren-k.jpg" TargetMode="External"/><Relationship Id="rId25" Type="http://schemas.openxmlformats.org/officeDocument/2006/relationships/hyperlink" Target="http://activerain.com/image_store/uploads/1/0/0/3/5/ar121952384253001.jpg" TargetMode="External"/><Relationship Id="rId2" Type="http://schemas.openxmlformats.org/officeDocument/2006/relationships/hyperlink" Target="http://www.ekoteplonositel.ru/published/publicdata/MAWEN1112/attachments/SC/images/4532227101138_4532227101138418116.jpg" TargetMode="External"/><Relationship Id="rId16" Type="http://schemas.openxmlformats.org/officeDocument/2006/relationships/hyperlink" Target="http://files.school-collection.edu.ru/dlrstore/bd665b1a-eb7e-13f1-b030-c800f35f57e7/7993_301.jpg" TargetMode="External"/><Relationship Id="rId20" Type="http://schemas.openxmlformats.org/officeDocument/2006/relationships/hyperlink" Target="http://www.nscience.ru/chemistry/general/solutions_and_mixtures/calculating_concentrations/two_solutions_water.jpg" TargetMode="External"/><Relationship Id="rId29" Type="http://schemas.openxmlformats.org/officeDocument/2006/relationships/hyperlink" Target="http://myhomesport.ru/wp-content/uploads/2012/10/Vitamina-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&#1089;&#1086;&#1074;.&#1085;&#1077;&#1090;.&#1088;&#1092;/file/uploads/admin/01-08-2012-09-59-57.gif" TargetMode="External"/><Relationship Id="rId11" Type="http://schemas.openxmlformats.org/officeDocument/2006/relationships/hyperlink" Target="http://www.shop.e-import.ru/webasyst_setup/published/publicdata/DB36368M/attachments/SC/products_pictures/IMG_9642.jpg" TargetMode="External"/><Relationship Id="rId24" Type="http://schemas.openxmlformats.org/officeDocument/2006/relationships/hyperlink" Target="http://web.mit.edu/activities/kbh/cgk/questions/box.gif" TargetMode="External"/><Relationship Id="rId5" Type="http://schemas.openxmlformats.org/officeDocument/2006/relationships/hyperlink" Target="http://www.tonb.ru/upload/iblock/354/354788ae4415fc058379bcf69b2052fe.jpg" TargetMode="External"/><Relationship Id="rId15" Type="http://schemas.openxmlformats.org/officeDocument/2006/relationships/hyperlink" Target="http://chpz.ru/wp-content/uploads/2011/09/%D0%9A%D1%80%D0%B8%D1%81%D1%82%D0%B0%D0%BB%D0%BB%D0%B8%D1%87%D0%B5%D1%81%D0%BA%D0%B0%D1%8F-%D1%80%D0%B5%D1%88%D0%B5%D1%82%D0%BA%D0%B0-%D0%BC%D0%B5%D0%B4%D0%B8.jpg" TargetMode="External"/><Relationship Id="rId23" Type="http://schemas.openxmlformats.org/officeDocument/2006/relationships/hyperlink" Target="http://img.allcorp.ru/userfiles/039/707/images/c4afdc0472e17d6030f39cc8e36857c1.jpg" TargetMode="External"/><Relationship Id="rId28" Type="http://schemas.openxmlformats.org/officeDocument/2006/relationships/hyperlink" Target="http://pani.azovsintez.com/assets/images/wiki/.thumb_2_user_20100923-vitamin-c.jpg" TargetMode="External"/><Relationship Id="rId10" Type="http://schemas.openxmlformats.org/officeDocument/2006/relationships/hyperlink" Target="http://www.ostinter.info/elektronbook/image_01/ikr.gif" TargetMode="External"/><Relationship Id="rId19" Type="http://schemas.openxmlformats.org/officeDocument/2006/relationships/hyperlink" Target="http://www.agroatlas.ru/content/pests/Agrotis_ipsilon/Agrotis_ipsilon.jpg" TargetMode="External"/><Relationship Id="rId4" Type="http://schemas.openxmlformats.org/officeDocument/2006/relationships/hyperlink" Target="http://www.bezformata.ru/content/Images/000/004/186/image4186034.jpg" TargetMode="External"/><Relationship Id="rId9" Type="http://schemas.openxmlformats.org/officeDocument/2006/relationships/hyperlink" Target="http://www.coinsruss.ru/images/CoinsRus_photos/225_b_1.jpg" TargetMode="External"/><Relationship Id="rId14" Type="http://schemas.openxmlformats.org/officeDocument/2006/relationships/hyperlink" Target="http://www.shop.e-import.ru/webasyst_setup/published/publicdata/DB36368M/attachments/SC/products_pictures/IMG_9641_enl.jpg" TargetMode="External"/><Relationship Id="rId22" Type="http://schemas.openxmlformats.org/officeDocument/2006/relationships/hyperlink" Target="http://im0-tub-ru.yandex.net/i?id=306533087-71-72&amp;n=21" TargetMode="External"/><Relationship Id="rId27" Type="http://schemas.openxmlformats.org/officeDocument/2006/relationships/hyperlink" Target="http://etimer.ru/ovotshi/limon.jp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1.xml"/><Relationship Id="rId7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2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slide" Target="slide1.xml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hlinkClick r:id="" action="ppaction://ole?verb=0"/>
            <a:extLst>
              <a:ext uri="{FF2B5EF4-FFF2-40B4-BE49-F238E27FC236}">
                <a16:creationId xmlns:a16="http://schemas.microsoft.com/office/drawing/2014/main" id="{013D477D-1C85-5B72-896F-636ED31B84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55083"/>
              </p:ext>
            </p:extLst>
          </p:nvPr>
        </p:nvGraphicFramePr>
        <p:xfrm>
          <a:off x="523876" y="-1024467"/>
          <a:ext cx="10330392" cy="7747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esentation" r:id="rId2" imgW="4571981" imgH="3429123" progId="PowerPoint.Show.12">
                  <p:embed/>
                </p:oleObj>
              </mc:Choice>
              <mc:Fallback>
                <p:oleObj name="Presentation" r:id="rId2" imgW="4571981" imgH="3429123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3876" y="-1024467"/>
                        <a:ext cx="10330392" cy="7747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09223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1</a:t>
            </a:r>
          </a:p>
        </p:txBody>
      </p:sp>
      <p:sp>
        <p:nvSpPr>
          <p:cNvPr id="13" name="Овал 12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4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5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287688" y="404664"/>
            <a:ext cx="576064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Название </a:t>
            </a:r>
          </a:p>
          <a:p>
            <a:pPr algn="ctr"/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какого металла </a:t>
            </a:r>
          </a:p>
          <a:p>
            <a:pPr algn="ctr"/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несет в себе волшебника?</a:t>
            </a:r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</a:rPr>
              <a:t> </a:t>
            </a:r>
          </a:p>
        </p:txBody>
      </p:sp>
      <p:pic>
        <p:nvPicPr>
          <p:cNvPr id="20482" name="Picture 2" descr="http://www.protown.ru/pic/magnesium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47528" y="3212976"/>
            <a:ext cx="3893758" cy="2931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Прямоугольник 15"/>
          <p:cNvSpPr/>
          <p:nvPr/>
        </p:nvSpPr>
        <p:spPr>
          <a:xfrm rot="2173677">
            <a:off x="6022743" y="3977327"/>
            <a:ext cx="35028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магний</a:t>
            </a:r>
            <a:endParaRPr lang="ru-RU" sz="72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20484" name="Picture 4" descr="http://smayli.ru/data/smiles/sushestva-62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83832" y="5229200"/>
            <a:ext cx="1428750" cy="1123950"/>
          </a:xfrm>
          <a:prstGeom prst="rect">
            <a:avLst/>
          </a:prstGeom>
          <a:noFill/>
        </p:spPr>
      </p:pic>
      <p:grpSp>
        <p:nvGrpSpPr>
          <p:cNvPr id="17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8" name="Picture 140" descr="Рисунок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9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0" name="Picture 142" descr="Рисунок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68408" y="188640"/>
            <a:ext cx="220260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1</a:t>
            </a:r>
          </a:p>
        </p:txBody>
      </p:sp>
      <p:sp>
        <p:nvSpPr>
          <p:cNvPr id="10" name="Овал 9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1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2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6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7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8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2639616" y="0"/>
            <a:ext cx="691276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  Найдите выигрышный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путь, который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составляют </a:t>
            </a:r>
            <a:r>
              <a:rPr lang="ru-RU" sz="4800" b="1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формулы кислот.</a:t>
            </a:r>
            <a:endParaRPr lang="ru-RU" sz="4800" b="1" dirty="0">
              <a:ln w="10541" cmpd="sng">
                <a:solidFill>
                  <a:schemeClr val="tx1"/>
                </a:solidFill>
                <a:prstDash val="solid"/>
              </a:ln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279576" y="3166111"/>
          <a:ext cx="6984776" cy="3215217"/>
        </p:xfrm>
        <a:graphic>
          <a:graphicData uri="http://schemas.openxmlformats.org/drawingml/2006/table">
            <a:tbl>
              <a:tblPr/>
              <a:tblGrid>
                <a:gridCol w="2327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8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8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1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HNO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 err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NaOH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Al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O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1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Al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(CO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PO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Na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PO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1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Fe(OH)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CO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1" name="Прямая соединительная линия 20"/>
          <p:cNvCxnSpPr/>
          <p:nvPr/>
        </p:nvCxnSpPr>
        <p:spPr>
          <a:xfrm>
            <a:off x="1847528" y="2924944"/>
            <a:ext cx="7776864" cy="3672408"/>
          </a:xfrm>
          <a:prstGeom prst="line">
            <a:avLst/>
          </a:prstGeom>
          <a:ln w="762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 5</a:t>
            </a:r>
          </a:p>
        </p:txBody>
      </p:sp>
      <p:sp>
        <p:nvSpPr>
          <p:cNvPr id="12" name="Овал 11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4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6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7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8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21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61442" name="Picture 2" descr="http://img0.liveinternet.ru/images/attach/c/3/75/386/75386110_vitaminy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39817" y="2636912"/>
            <a:ext cx="5267325" cy="38100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855640" y="188640"/>
            <a:ext cx="61926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Какой витамин содержится в этом овоще?</a:t>
            </a:r>
          </a:p>
        </p:txBody>
      </p:sp>
      <p:pic>
        <p:nvPicPr>
          <p:cNvPr id="61444" name="Picture 4" descr="http://myhomesport.ru/wp-content/uploads/2012/10/Vitamina-A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24001" y="1916832"/>
            <a:ext cx="3000517" cy="472514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 1</a:t>
            </a:r>
          </a:p>
        </p:txBody>
      </p:sp>
      <p:sp>
        <p:nvSpPr>
          <p:cNvPr id="9" name="Овал 8"/>
          <p:cNvSpPr/>
          <p:nvPr/>
        </p:nvSpPr>
        <p:spPr>
          <a:xfrm>
            <a:off x="1775520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17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143672" y="188641"/>
            <a:ext cx="604867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Сформулируйте закон сохранения массы веществ. Кем  и когда он был открыт?</a:t>
            </a:r>
          </a:p>
        </p:txBody>
      </p:sp>
      <p:pic>
        <p:nvPicPr>
          <p:cNvPr id="60418" name="Picture 2" descr="http://via-midgard.info/uploads/posts/2012-11/za-chto-mixail-lomonosov-byl-prigovoren-k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75521" y="1772816"/>
            <a:ext cx="2707905" cy="30689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583832" y="3717033"/>
            <a:ext cx="396044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М.В.Ломоносов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392144" y="2852937"/>
            <a:ext cx="1512168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1748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991544" y="4581129"/>
            <a:ext cx="763284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Масса веществ, вступивших в химическую реакцию, равна массе веществ, получившихся в результате её.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2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20</a:t>
            </a:r>
          </a:p>
        </p:txBody>
      </p:sp>
      <p:pic>
        <p:nvPicPr>
          <p:cNvPr id="1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3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4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7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6386" name="Picture 2" descr="http://www.tonb.ru/upload/iblock/354/354788ae4415fc058379bcf69b2052f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63752" y="332655"/>
            <a:ext cx="4680520" cy="6250294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5" name="Прямоугольник 14"/>
          <p:cNvSpPr/>
          <p:nvPr/>
        </p:nvSpPr>
        <p:spPr>
          <a:xfrm>
            <a:off x="5087888" y="332656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У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384032" y="332656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З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791744" y="1628800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Н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087888" y="1628800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384032" y="1628800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863752" y="3573016"/>
            <a:ext cx="1296144" cy="1512168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У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159896" y="3573016"/>
            <a:ext cx="1296144" cy="1512168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Ч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456040" y="3573016"/>
            <a:ext cx="1296144" cy="1512168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863752" y="5085184"/>
            <a:ext cx="1296144" cy="1512168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Н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752184" y="3573016"/>
            <a:ext cx="1296144" cy="1512168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-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680176" y="332656"/>
            <a:ext cx="1296144" cy="1368152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-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159896" y="5085184"/>
            <a:ext cx="1296144" cy="1512168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О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456040" y="5085184"/>
            <a:ext cx="1296144" cy="1512168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Г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752184" y="5085184"/>
            <a:ext cx="1296144" cy="1512168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О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680176" y="1700808"/>
            <a:ext cx="1296144" cy="1224136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3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7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8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9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143672" y="188640"/>
            <a:ext cx="604867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Буквы перепутались…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Помогите им встать на места.</a:t>
            </a:r>
          </a:p>
        </p:txBody>
      </p:sp>
      <p:pic>
        <p:nvPicPr>
          <p:cNvPr id="2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21" name="Куб 20"/>
          <p:cNvSpPr/>
          <p:nvPr/>
        </p:nvSpPr>
        <p:spPr>
          <a:xfrm>
            <a:off x="1847528" y="2708920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К</a:t>
            </a:r>
          </a:p>
        </p:txBody>
      </p:sp>
      <p:sp>
        <p:nvSpPr>
          <p:cNvPr id="22" name="Куб 21"/>
          <p:cNvSpPr/>
          <p:nvPr/>
        </p:nvSpPr>
        <p:spPr>
          <a:xfrm>
            <a:off x="3215680" y="2420888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А</a:t>
            </a:r>
          </a:p>
        </p:txBody>
      </p:sp>
      <p:sp>
        <p:nvSpPr>
          <p:cNvPr id="23" name="Куб 22"/>
          <p:cNvSpPr/>
          <p:nvPr/>
        </p:nvSpPr>
        <p:spPr>
          <a:xfrm>
            <a:off x="5375920" y="2852936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А</a:t>
            </a:r>
          </a:p>
        </p:txBody>
      </p:sp>
      <p:sp>
        <p:nvSpPr>
          <p:cNvPr id="24" name="Куб 23"/>
          <p:cNvSpPr/>
          <p:nvPr/>
        </p:nvSpPr>
        <p:spPr>
          <a:xfrm>
            <a:off x="4295800" y="3068960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Т</a:t>
            </a:r>
          </a:p>
        </p:txBody>
      </p:sp>
      <p:sp>
        <p:nvSpPr>
          <p:cNvPr id="25" name="Куб 24"/>
          <p:cNvSpPr/>
          <p:nvPr/>
        </p:nvSpPr>
        <p:spPr>
          <a:xfrm>
            <a:off x="6168008" y="3573016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Л</a:t>
            </a:r>
          </a:p>
        </p:txBody>
      </p:sp>
      <p:sp>
        <p:nvSpPr>
          <p:cNvPr id="26" name="Куб 25"/>
          <p:cNvSpPr/>
          <p:nvPr/>
        </p:nvSpPr>
        <p:spPr>
          <a:xfrm>
            <a:off x="7176120" y="2708920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И</a:t>
            </a:r>
          </a:p>
        </p:txBody>
      </p:sp>
      <p:sp>
        <p:nvSpPr>
          <p:cNvPr id="27" name="Куб 26"/>
          <p:cNvSpPr/>
          <p:nvPr/>
        </p:nvSpPr>
        <p:spPr>
          <a:xfrm>
            <a:off x="2279576" y="4437112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З</a:t>
            </a:r>
          </a:p>
        </p:txBody>
      </p:sp>
      <p:sp>
        <p:nvSpPr>
          <p:cNvPr id="28" name="Куб 27"/>
          <p:cNvSpPr/>
          <p:nvPr/>
        </p:nvSpPr>
        <p:spPr>
          <a:xfrm>
            <a:off x="3503712" y="4869160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А</a:t>
            </a:r>
          </a:p>
        </p:txBody>
      </p:sp>
      <p:sp>
        <p:nvSpPr>
          <p:cNvPr id="29" name="Куб 28"/>
          <p:cNvSpPr/>
          <p:nvPr/>
        </p:nvSpPr>
        <p:spPr>
          <a:xfrm>
            <a:off x="4727848" y="5157192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Т</a:t>
            </a:r>
          </a:p>
        </p:txBody>
      </p:sp>
      <p:sp>
        <p:nvSpPr>
          <p:cNvPr id="30" name="Куб 29"/>
          <p:cNvSpPr/>
          <p:nvPr/>
        </p:nvSpPr>
        <p:spPr>
          <a:xfrm>
            <a:off x="6096000" y="5229200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О</a:t>
            </a:r>
          </a:p>
        </p:txBody>
      </p:sp>
      <p:sp>
        <p:nvSpPr>
          <p:cNvPr id="31" name="Куб 30"/>
          <p:cNvSpPr/>
          <p:nvPr/>
        </p:nvSpPr>
        <p:spPr>
          <a:xfrm>
            <a:off x="7176120" y="4941168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Р</a:t>
            </a:r>
          </a:p>
        </p:txBody>
      </p:sp>
      <p:sp>
        <p:nvSpPr>
          <p:cNvPr id="32" name="Куб 31"/>
          <p:cNvSpPr/>
          <p:nvPr/>
        </p:nvSpPr>
        <p:spPr>
          <a:xfrm>
            <a:off x="8904312" y="3501008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-</a:t>
            </a:r>
          </a:p>
        </p:txBody>
      </p:sp>
      <p:sp>
        <p:nvSpPr>
          <p:cNvPr id="33" name="Куб 32"/>
          <p:cNvSpPr/>
          <p:nvPr/>
        </p:nvSpPr>
        <p:spPr>
          <a:xfrm>
            <a:off x="1847528" y="2708920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З</a:t>
            </a:r>
          </a:p>
        </p:txBody>
      </p:sp>
      <p:sp>
        <p:nvSpPr>
          <p:cNvPr id="34" name="Куб 33"/>
          <p:cNvSpPr/>
          <p:nvPr/>
        </p:nvSpPr>
        <p:spPr>
          <a:xfrm>
            <a:off x="3215680" y="2420888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И</a:t>
            </a:r>
          </a:p>
        </p:txBody>
      </p:sp>
      <p:sp>
        <p:nvSpPr>
          <p:cNvPr id="35" name="Куб 34"/>
          <p:cNvSpPr/>
          <p:nvPr/>
        </p:nvSpPr>
        <p:spPr>
          <a:xfrm>
            <a:off x="4295800" y="3068960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Л</a:t>
            </a:r>
          </a:p>
        </p:txBody>
      </p:sp>
      <p:sp>
        <p:nvSpPr>
          <p:cNvPr id="36" name="Куб 35"/>
          <p:cNvSpPr/>
          <p:nvPr/>
        </p:nvSpPr>
        <p:spPr>
          <a:xfrm>
            <a:off x="5375920" y="2852936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А</a:t>
            </a:r>
          </a:p>
        </p:txBody>
      </p:sp>
      <p:sp>
        <p:nvSpPr>
          <p:cNvPr id="37" name="Куб 36"/>
          <p:cNvSpPr/>
          <p:nvPr/>
        </p:nvSpPr>
        <p:spPr>
          <a:xfrm>
            <a:off x="7176120" y="2708920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А</a:t>
            </a:r>
          </a:p>
        </p:txBody>
      </p:sp>
      <p:sp>
        <p:nvSpPr>
          <p:cNvPr id="38" name="Куб 37"/>
          <p:cNvSpPr/>
          <p:nvPr/>
        </p:nvSpPr>
        <p:spPr>
          <a:xfrm>
            <a:off x="6168008" y="3573016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Т</a:t>
            </a:r>
          </a:p>
        </p:txBody>
      </p:sp>
      <p:sp>
        <p:nvSpPr>
          <p:cNvPr id="39" name="Куб 38"/>
          <p:cNvSpPr/>
          <p:nvPr/>
        </p:nvSpPr>
        <p:spPr>
          <a:xfrm>
            <a:off x="8904312" y="3501008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-</a:t>
            </a:r>
          </a:p>
        </p:txBody>
      </p:sp>
      <p:sp>
        <p:nvSpPr>
          <p:cNvPr id="40" name="Куб 39"/>
          <p:cNvSpPr/>
          <p:nvPr/>
        </p:nvSpPr>
        <p:spPr>
          <a:xfrm>
            <a:off x="2279576" y="4437112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Т</a:t>
            </a:r>
          </a:p>
        </p:txBody>
      </p:sp>
      <p:sp>
        <p:nvSpPr>
          <p:cNvPr id="41" name="Куб 40"/>
          <p:cNvSpPr/>
          <p:nvPr/>
        </p:nvSpPr>
        <p:spPr>
          <a:xfrm>
            <a:off x="3503712" y="4869160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О</a:t>
            </a:r>
          </a:p>
        </p:txBody>
      </p:sp>
      <p:sp>
        <p:nvSpPr>
          <p:cNvPr id="42" name="Куб 41"/>
          <p:cNvSpPr/>
          <p:nvPr/>
        </p:nvSpPr>
        <p:spPr>
          <a:xfrm>
            <a:off x="4727848" y="5157192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Р</a:t>
            </a:r>
          </a:p>
        </p:txBody>
      </p:sp>
      <p:sp>
        <p:nvSpPr>
          <p:cNvPr id="43" name="Куб 42"/>
          <p:cNvSpPr/>
          <p:nvPr/>
        </p:nvSpPr>
        <p:spPr>
          <a:xfrm>
            <a:off x="6096000" y="5229200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К</a:t>
            </a:r>
          </a:p>
        </p:txBody>
      </p:sp>
      <p:sp>
        <p:nvSpPr>
          <p:cNvPr id="44" name="Куб 43"/>
          <p:cNvSpPr/>
          <p:nvPr/>
        </p:nvSpPr>
        <p:spPr>
          <a:xfrm>
            <a:off x="7176120" y="4941168"/>
            <a:ext cx="928120" cy="100012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00FF"/>
                </a:solidFill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7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decel="100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decel="10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decel="100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4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2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351584" y="0"/>
            <a:ext cx="691276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  О каком веществе идет речь (название, класс):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 суку сидит сова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Выдыхает …</a:t>
            </a:r>
          </a:p>
        </p:txBody>
      </p:sp>
      <p:pic>
        <p:nvPicPr>
          <p:cNvPr id="18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7707172" y="2132856"/>
            <a:ext cx="147508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</a:rPr>
              <a:t>СО</a:t>
            </a:r>
            <a:r>
              <a:rPr lang="ru-RU" sz="6600" b="1" i="1" baseline="-25000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</a:rPr>
              <a:t>2</a:t>
            </a:r>
            <a:endParaRPr lang="ru-RU" sz="66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75521" y="5589241"/>
            <a:ext cx="774141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</a:rPr>
              <a:t>Оксид углерода (</a:t>
            </a:r>
            <a:r>
              <a:rPr lang="en-US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</a:rPr>
              <a:t>IV</a:t>
            </a:r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</a:rPr>
              <a:t>), оксиды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</a:endParaRPr>
          </a:p>
        </p:txBody>
      </p:sp>
      <p:pic>
        <p:nvPicPr>
          <p:cNvPr id="14340" name="Picture 4" descr="http://xn--b1axi.xn--e1apq.xn--p1ai/file/uploads/admin/01-08-2012-09-59-57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11624" y="2996952"/>
            <a:ext cx="4762500" cy="256222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6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2711624" y="188640"/>
            <a:ext cx="6797054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Фитилек  мой зажигай.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И что хочешь, нагревай.</a:t>
            </a:r>
            <a:b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Спирт во мне сгорает ловко,</a:t>
            </a:r>
            <a:b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А зовут меня …</a:t>
            </a:r>
          </a:p>
        </p:txBody>
      </p:sp>
      <p:pic>
        <p:nvPicPr>
          <p:cNvPr id="13314" name="Picture 2" descr="http://www.chadomik.ru/pict/foto/4e78ad21b1a88_619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91945" y="3501009"/>
            <a:ext cx="3879237" cy="303873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1" name="Прямоугольник 20"/>
          <p:cNvSpPr/>
          <p:nvPr/>
        </p:nvSpPr>
        <p:spPr>
          <a:xfrm>
            <a:off x="1991545" y="3861048"/>
            <a:ext cx="437010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спиртовка</a:t>
            </a:r>
            <a:endParaRPr lang="ru-RU" sz="66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13316" name="Picture 4" descr="http://img108.imageshack.us/img108/9000/ates6zt9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80176" y="2780929"/>
            <a:ext cx="648072" cy="13879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1</a:t>
            </a:r>
          </a:p>
        </p:txBody>
      </p:sp>
      <p:sp>
        <p:nvSpPr>
          <p:cNvPr id="9" name="Овал 8"/>
          <p:cNvSpPr/>
          <p:nvPr/>
        </p:nvSpPr>
        <p:spPr>
          <a:xfrm>
            <a:off x="1775520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639616" y="0"/>
            <a:ext cx="691276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  Найдите выигрышный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путь, который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составляют формулы оснований.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135560" y="3166111"/>
          <a:ext cx="7344816" cy="3143211"/>
        </p:xfrm>
        <a:graphic>
          <a:graphicData uri="http://schemas.openxmlformats.org/drawingml/2006/table">
            <a:tbl>
              <a:tblPr/>
              <a:tblGrid>
                <a:gridCol w="2446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7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O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 err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CuO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7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 err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NaOH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Cu(OH)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Mg(OH)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7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Ca(OH)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HNO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BaSO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0" name="Прямая соединительная линия 19"/>
          <p:cNvCxnSpPr/>
          <p:nvPr/>
        </p:nvCxnSpPr>
        <p:spPr>
          <a:xfrm>
            <a:off x="1703512" y="4725144"/>
            <a:ext cx="8136904" cy="0"/>
          </a:xfrm>
          <a:prstGeom prst="line">
            <a:avLst/>
          </a:prstGeom>
          <a:ln w="762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6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17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855640" y="188640"/>
            <a:ext cx="61926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Какой витамин содержится в этом фрукте?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4583832" y="2636912"/>
            <a:ext cx="5184576" cy="3672408"/>
            <a:chOff x="3481943" y="2571744"/>
            <a:chExt cx="2737877" cy="1720452"/>
          </a:xfrm>
        </p:grpSpPr>
        <p:grpSp>
          <p:nvGrpSpPr>
            <p:cNvPr id="18" name="Группа 29"/>
            <p:cNvGrpSpPr/>
            <p:nvPr/>
          </p:nvGrpSpPr>
          <p:grpSpPr>
            <a:xfrm>
              <a:off x="3481943" y="2979067"/>
              <a:ext cx="1532955" cy="1313129"/>
              <a:chOff x="2910439" y="4122075"/>
              <a:chExt cx="1532955" cy="1313129"/>
            </a:xfrm>
          </p:grpSpPr>
          <p:pic>
            <p:nvPicPr>
              <p:cNvPr id="30" name="Picture 2" descr="C:\Documents and Settings\Admin\Рабочий стол\26.jpeg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722278">
                <a:off x="2763398" y="4269116"/>
                <a:ext cx="1085840" cy="791758"/>
              </a:xfrm>
              <a:prstGeom prst="rect">
                <a:avLst/>
              </a:prstGeom>
              <a:noFill/>
            </p:spPr>
          </p:pic>
          <p:pic>
            <p:nvPicPr>
              <p:cNvPr id="31" name="Picture 2" descr="C:\Documents and Settings\Admin\Рабочий стол\26.jpeg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357554" y="4643446"/>
                <a:ext cx="1085840" cy="791758"/>
              </a:xfrm>
              <a:prstGeom prst="rect">
                <a:avLst/>
              </a:prstGeom>
              <a:noFill/>
            </p:spPr>
          </p:pic>
        </p:grpSp>
        <p:grpSp>
          <p:nvGrpSpPr>
            <p:cNvPr id="19" name="Группа 28"/>
            <p:cNvGrpSpPr/>
            <p:nvPr/>
          </p:nvGrpSpPr>
          <p:grpSpPr>
            <a:xfrm>
              <a:off x="3857620" y="2571744"/>
              <a:ext cx="2362200" cy="1649014"/>
              <a:chOff x="2724136" y="3929066"/>
              <a:chExt cx="2362200" cy="1649014"/>
            </a:xfrm>
          </p:grpSpPr>
          <p:grpSp>
            <p:nvGrpSpPr>
              <p:cNvPr id="20" name="Группа 27"/>
              <p:cNvGrpSpPr/>
              <p:nvPr/>
            </p:nvGrpSpPr>
            <p:grpSpPr>
              <a:xfrm>
                <a:off x="2724136" y="3929066"/>
                <a:ext cx="2362200" cy="1554613"/>
                <a:chOff x="2724136" y="4094905"/>
                <a:chExt cx="2362200" cy="1554613"/>
              </a:xfrm>
            </p:grpSpPr>
            <p:pic>
              <p:nvPicPr>
                <p:cNvPr id="22" name="Picture 2" descr="C:\Documents and Settings\Admin\Рабочий стол\26.jpe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3929058" y="4500570"/>
                  <a:ext cx="1085840" cy="791758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23" name="Группа 26"/>
                <p:cNvGrpSpPr/>
                <p:nvPr/>
              </p:nvGrpSpPr>
              <p:grpSpPr>
                <a:xfrm>
                  <a:off x="2724136" y="4094905"/>
                  <a:ext cx="2362200" cy="1554613"/>
                  <a:chOff x="2724136" y="4094905"/>
                  <a:chExt cx="2362200" cy="1554613"/>
                </a:xfrm>
              </p:grpSpPr>
              <p:pic>
                <p:nvPicPr>
                  <p:cNvPr id="24" name="Picture 2" descr="C:\Documents and Settings\Admin\Рабочий стол\26.jpeg"/>
                  <p:cNvPicPr>
                    <a:picLocks noChangeAspect="1" noChangeArrowheads="1"/>
                  </p:cNvPicPr>
                  <p:nvPr/>
                </p:nvPicPr>
                <p:blipFill>
                  <a:blip r:embed="rId9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 rot="6457834">
                    <a:off x="2999167" y="4241946"/>
                    <a:ext cx="1085840" cy="79175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5" name="Picture 2" descr="C:\Documents and Settings\Admin\Рабочий стол\26.jpeg"/>
                  <p:cNvPicPr>
                    <a:picLocks noChangeAspect="1" noChangeArrowheads="1"/>
                  </p:cNvPicPr>
                  <p:nvPr/>
                </p:nvPicPr>
                <p:blipFill>
                  <a:blip r:embed="rId9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 rot="2573931">
                    <a:off x="2838889" y="4335635"/>
                    <a:ext cx="1085840" cy="79175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6" name="Picture 2" descr="C:\Documents and Settings\Admin\Рабочий стол\26.jpeg"/>
                  <p:cNvPicPr>
                    <a:picLocks noChangeAspect="1" noChangeArrowheads="1"/>
                  </p:cNvPicPr>
                  <p:nvPr/>
                </p:nvPicPr>
                <p:blipFill>
                  <a:blip r:embed="rId9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 rot="2638365">
                    <a:off x="3623099" y="4337923"/>
                    <a:ext cx="1085840" cy="79175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7" name="Picture 2" descr="C:\Documents and Settings\Admin\Рабочий стол\26.jpeg"/>
                  <p:cNvPicPr>
                    <a:picLocks noChangeAspect="1" noChangeArrowheads="1"/>
                  </p:cNvPicPr>
                  <p:nvPr/>
                </p:nvPicPr>
                <p:blipFill>
                  <a:blip r:embed="rId9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 rot="6359828">
                    <a:off x="2926100" y="4555249"/>
                    <a:ext cx="1085840" cy="79175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8" name="Picture 2" descr="C:\Documents and Settings\Admin\Рабочий стол\26.jpeg"/>
                  <p:cNvPicPr>
                    <a:picLocks noChangeAspect="1" noChangeArrowheads="1"/>
                  </p:cNvPicPr>
                  <p:nvPr/>
                </p:nvPicPr>
                <p:blipFill>
                  <a:blip r:embed="rId9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724136" y="4724408"/>
                    <a:ext cx="1085840" cy="79175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9" name="Picture 2" descr="C:\Documents and Settings\Admin\Рабочий стол\26.jpeg"/>
                  <p:cNvPicPr>
                    <a:picLocks noChangeAspect="1" noChangeArrowheads="1"/>
                  </p:cNvPicPr>
                  <p:nvPr/>
                </p:nvPicPr>
                <p:blipFill>
                  <a:blip r:embed="rId9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 rot="8557557">
                    <a:off x="4000496" y="4857760"/>
                    <a:ext cx="1085840" cy="791758"/>
                  </a:xfrm>
                  <a:prstGeom prst="rect">
                    <a:avLst/>
                  </a:prstGeom>
                  <a:noFill/>
                </p:spPr>
              </p:pic>
            </p:grpSp>
          </p:grpSp>
          <p:pic>
            <p:nvPicPr>
              <p:cNvPr id="21" name="Picture 2" descr="C:\Documents and Settings\Admin\Рабочий стол\26.jpeg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428992" y="4786322"/>
                <a:ext cx="1085840" cy="791758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54274" name="Picture 2" descr="http://pani.azovsintez.com/assets/images/wiki/.thumb_2_user_20100923-vitamin-c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75520" y="2276872"/>
            <a:ext cx="2534682" cy="432048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600203" y="2108594"/>
          <a:ext cx="4491222" cy="341376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{69CF1AB2-1976-4502-BF36-3FF5EA218861}</a:tableStyleId>
              </a:tblPr>
              <a:tblGrid>
                <a:gridCol w="6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29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29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9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2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3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4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5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7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8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9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10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11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12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13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14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15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16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17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18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19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20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21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22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23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24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25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26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27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28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29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30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31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32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33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34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6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д</a:t>
                      </a:r>
                      <a:endParaRPr lang="ru-RU" sz="2600" b="1" i="1" dirty="0">
                        <a:solidFill>
                          <a:schemeClr val="bg1">
                            <a:lumMod val="95000"/>
                          </a:schemeClr>
                        </a:solidFill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167436" y="2103210"/>
          <a:ext cx="4429159" cy="341376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{69CF1AB2-1976-4502-BF36-3FF5EA218861}</a:tableStyleId>
              </a:tblPr>
              <a:tblGrid>
                <a:gridCol w="632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2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27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27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27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35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36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37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38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39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40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41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42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43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44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45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46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47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48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49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50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51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52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53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54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55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56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57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58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59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0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1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2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3" action="ppaction://hlinksldjump"/>
                        </a:rPr>
                        <a:t>10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4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5" action="ppaction://hlinksldjump"/>
                        </a:rPr>
                        <a:t>15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" action="ppaction://hlinksldjump"/>
                        </a:rPr>
                        <a:t>20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atin typeface="Bookman Old Style" pitchFamily="18" charset="0"/>
                          <a:cs typeface="Arial" pitchFamily="34" charset="0"/>
                          <a:hlinkClick r:id="rId66" action="ppaction://hlinksldjump"/>
                        </a:rPr>
                        <a:t>5</a:t>
                      </a:r>
                      <a:endParaRPr lang="ru-RU" sz="2600" b="1" dirty="0"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tx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tx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6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д</a:t>
                      </a:r>
                      <a:endParaRPr lang="ru-RU" sz="2600" b="1" i="1" dirty="0">
                        <a:solidFill>
                          <a:schemeClr val="bg1">
                            <a:lumMod val="95000"/>
                          </a:schemeClr>
                        </a:solidFill>
                        <a:latin typeface="Bookman Old Style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Bookman Old Style" pitchFamily="18" charset="0"/>
                          <a:cs typeface="Arial" pitchFamily="34" charset="0"/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274344" y="1285861"/>
            <a:ext cx="36231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olSlan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>
                <a:ln w="11430"/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I</a:t>
            </a:r>
            <a:r>
              <a:rPr lang="ru-RU" sz="4800" b="1" dirty="0">
                <a:ln w="11430"/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 команда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63083" y="1312120"/>
            <a:ext cx="38619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olSlan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>
                <a:ln w="11430"/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II</a:t>
            </a:r>
            <a:r>
              <a:rPr lang="ru-RU" sz="4800" b="1" dirty="0">
                <a:ln w="11430"/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 команда</a:t>
            </a:r>
          </a:p>
        </p:txBody>
      </p:sp>
      <p:pic>
        <p:nvPicPr>
          <p:cNvPr id="28673" name="Picture 1" descr="E:\Документы\1. КОВАЛЕВА И. М\5. Внеклассная работа по математике\1. МЕРОПРИЯТИЯ ПО ВНЕКЛ. РАБОТЕ (КИМ)\2. МОРСКОЙ БОЙ\Морскойбой (картинки)\6.gif"/>
          <p:cNvPicPr>
            <a:picLocks noChangeAspect="1" noChangeArrowheads="1"/>
          </p:cNvPicPr>
          <p:nvPr/>
        </p:nvPicPr>
        <p:blipFill>
          <a:blip r:embed="rId6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214290"/>
            <a:ext cx="1566454" cy="1153954"/>
          </a:xfrm>
          <a:prstGeom prst="rect">
            <a:avLst/>
          </a:prstGeom>
          <a:noFill/>
        </p:spPr>
      </p:pic>
      <p:pic>
        <p:nvPicPr>
          <p:cNvPr id="2" name="Picture 1" descr="C:\Documents and Settings\Admin\Рабочий стол\корабли\1.png"/>
          <p:cNvPicPr>
            <a:picLocks noChangeAspect="1" noChangeArrowheads="1"/>
          </p:cNvPicPr>
          <p:nvPr/>
        </p:nvPicPr>
        <p:blipFill>
          <a:blip r:embed="rId68" cstate="print"/>
          <a:srcRect/>
          <a:stretch>
            <a:fillRect/>
          </a:stretch>
        </p:blipFill>
        <p:spPr bwMode="auto">
          <a:xfrm>
            <a:off x="9239272" y="214290"/>
            <a:ext cx="1071570" cy="1071570"/>
          </a:xfrm>
          <a:prstGeom prst="rect">
            <a:avLst/>
          </a:prstGeom>
          <a:noFill/>
        </p:spPr>
      </p:pic>
      <p:sp>
        <p:nvSpPr>
          <p:cNvPr id="11" name="Овал 10">
            <a:hlinkClick r:id="rId69" action="ppaction://hlinksldjump"/>
          </p:cNvPr>
          <p:cNvSpPr/>
          <p:nvPr/>
        </p:nvSpPr>
        <p:spPr>
          <a:xfrm>
            <a:off x="9667900" y="6072206"/>
            <a:ext cx="648000" cy="648000"/>
          </a:xfrm>
          <a:prstGeom prst="ellipse">
            <a:avLst/>
          </a:prstGeom>
          <a:blipFill>
            <a:blip r:embed="rId70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glow rad="228600">
              <a:schemeClr val="bg1">
                <a:lumMod val="95000"/>
                <a:alpha val="40000"/>
              </a:schemeClr>
            </a:glow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74" name="Picture 2" descr="G:\8-ЗАГОТОВКИ\Анимация и рисунки\анимации\водный транспорт\15.gif">
            <a:hlinkClick r:id="rId71" action="ppaction://hlinkpres?slideindex=1&amp;slidetitle="/>
          </p:cNvPr>
          <p:cNvPicPr>
            <a:picLocks noChangeAspect="1" noChangeArrowheads="1" noCrop="1"/>
          </p:cNvPicPr>
          <p:nvPr/>
        </p:nvPicPr>
        <p:blipFill>
          <a:blip r:embed="rId72" cstate="print"/>
          <a:srcRect/>
          <a:stretch>
            <a:fillRect/>
          </a:stretch>
        </p:blipFill>
        <p:spPr bwMode="auto">
          <a:xfrm>
            <a:off x="5735960" y="5373216"/>
            <a:ext cx="1258436" cy="978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www.photo-dictionary.com/photofiles/list/664/1074test_tub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1624" y="2492897"/>
            <a:ext cx="5544616" cy="36911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14" name="TextBox 13"/>
          <p:cNvSpPr txBox="1"/>
          <p:nvPr/>
        </p:nvSpPr>
        <p:spPr>
          <a:xfrm>
            <a:off x="4799857" y="1340768"/>
            <a:ext cx="29610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0000FF"/>
                </a:solidFill>
                <a:latin typeface="Comic Sans MS" pitchFamily="66" charset="0"/>
              </a:rPr>
              <a:t>пипетка</a:t>
            </a:r>
          </a:p>
        </p:txBody>
      </p:sp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 6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9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20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21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2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23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9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0" name="Picture 2" descr="http://web.mit.edu/activities/kbh/cgk/questions/box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19536" y="1146134"/>
            <a:ext cx="7632848" cy="571186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503712" y="188641"/>
            <a:ext cx="54264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60000"/>
                    </a:schemeClr>
                  </a:glow>
                </a:effectLst>
                <a:latin typeface="Monotype Corsiva" pitchFamily="66" charset="0"/>
              </a:rPr>
              <a:t>Тайны «черного ящика»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79576" y="3140968"/>
            <a:ext cx="55446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 Narrow" pitchFamily="34" charset="0"/>
              </a:rPr>
              <a:t>Этот физический прибор применяется в медицине. Очень удобен при наборе маленьких объемов жидкости. Иначе можно сказать «капелька к капельке».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6910" y="571481"/>
            <a:ext cx="8072494" cy="743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ru-RU" sz="3200" b="1" dirty="0">
              <a:effectLst>
                <a:glow rad="228600">
                  <a:schemeClr val="accent1">
                    <a:lumMod val="40000"/>
                    <a:lumOff val="60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1</a:t>
            </a:r>
          </a:p>
        </p:txBody>
      </p:sp>
      <p:sp>
        <p:nvSpPr>
          <p:cNvPr id="9" name="Овал 8"/>
          <p:cNvSpPr/>
          <p:nvPr/>
        </p:nvSpPr>
        <p:spPr>
          <a:xfrm>
            <a:off x="1775520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17" name="Рисунок 16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429000"/>
            <a:ext cx="7416824" cy="3108176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sp>
        <p:nvSpPr>
          <p:cNvPr id="18" name="Прямоугольник 17"/>
          <p:cNvSpPr/>
          <p:nvPr/>
        </p:nvSpPr>
        <p:spPr>
          <a:xfrm>
            <a:off x="2567608" y="0"/>
            <a:ext cx="698477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Разгадайте ребус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и дайте определение понятию.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383801" y="2276873"/>
            <a:ext cx="31935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кислота</a:t>
            </a:r>
            <a:endParaRPr lang="ru-RU" sz="60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5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639616" y="0"/>
            <a:ext cx="691276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  Найдите выигрышный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путь, который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составляют формулы кислот.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135560" y="3166111"/>
          <a:ext cx="7344816" cy="3215217"/>
        </p:xfrm>
        <a:graphic>
          <a:graphicData uri="http://schemas.openxmlformats.org/drawingml/2006/table">
            <a:tbl>
              <a:tblPr/>
              <a:tblGrid>
                <a:gridCol w="2446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17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HNO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NaOH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CO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17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PO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Al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(CO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Na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PO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17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H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Ba(OH)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Al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O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9" name="Прямая соединительная линия 18"/>
          <p:cNvCxnSpPr/>
          <p:nvPr/>
        </p:nvCxnSpPr>
        <p:spPr>
          <a:xfrm flipV="1">
            <a:off x="3215680" y="2753544"/>
            <a:ext cx="0" cy="4104456"/>
          </a:xfrm>
          <a:prstGeom prst="line">
            <a:avLst/>
          </a:prstGeom>
          <a:ln w="762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 6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6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7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8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855640" y="3212976"/>
            <a:ext cx="5814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фосфат кальция</a:t>
            </a:r>
            <a:endParaRPr lang="ru-RU" sz="54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31704" y="188640"/>
            <a:ext cx="55547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Составьте формулу 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соли и назовите её.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738846" y="4725145"/>
            <a:ext cx="14414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Ca</a:t>
            </a:r>
            <a:r>
              <a:rPr lang="en-US" sz="7200" b="1" baseline="-30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61312" y="1988841"/>
            <a:ext cx="25010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(PO</a:t>
            </a:r>
            <a:r>
              <a:rPr lang="en-US" sz="7200" b="1" baseline="-30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en-US" sz="7200" b="1" baseline="-30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18541879">
            <a:off x="8284968" y="2086691"/>
            <a:ext cx="14382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</a:t>
            </a:r>
            <a:r>
              <a:rPr lang="en-US" sz="6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6600" b="1" dirty="0">
              <a:ln w="1905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 rot="19585458">
            <a:off x="1990398" y="4868938"/>
            <a:ext cx="140294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186723">
            <a:off x="2176942" y="3300492"/>
            <a:ext cx="161454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PO</a:t>
            </a:r>
            <a:r>
              <a:rPr lang="en-US" sz="7200" b="1" baseline="-30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 rot="20865967">
            <a:off x="4395215" y="3530396"/>
            <a:ext cx="24449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(SO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 rot="1099899">
            <a:off x="2135560" y="2132857"/>
            <a:ext cx="267092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(SiO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19735297">
            <a:off x="6384033" y="4581129"/>
            <a:ext cx="128272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608168" y="3789041"/>
            <a:ext cx="26164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(NO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5943 L -1.11111E-6 0.392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27" grpId="0"/>
      <p:bldP spid="28" grpId="0"/>
      <p:bldP spid="30" grpId="0"/>
      <p:bldP spid="32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 5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5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6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7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13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3143672" y="188640"/>
            <a:ext cx="604867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Буквы перепутались…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Помогите им встать на места.</a:t>
            </a:r>
          </a:p>
        </p:txBody>
      </p:sp>
      <p:sp>
        <p:nvSpPr>
          <p:cNvPr id="20" name="Куб 19"/>
          <p:cNvSpPr/>
          <p:nvPr/>
        </p:nvSpPr>
        <p:spPr>
          <a:xfrm>
            <a:off x="2207568" y="3501008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Ф</a:t>
            </a:r>
          </a:p>
        </p:txBody>
      </p:sp>
      <p:sp>
        <p:nvSpPr>
          <p:cNvPr id="21" name="Куб 20"/>
          <p:cNvSpPr/>
          <p:nvPr/>
        </p:nvSpPr>
        <p:spPr>
          <a:xfrm>
            <a:off x="2207568" y="3501008"/>
            <a:ext cx="928120" cy="1000128"/>
          </a:xfrm>
          <a:prstGeom prst="cube">
            <a:avLst/>
          </a:prstGeom>
          <a:blipFill>
            <a:blip r:embed="rId10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М</a:t>
            </a:r>
          </a:p>
        </p:txBody>
      </p:sp>
      <p:sp>
        <p:nvSpPr>
          <p:cNvPr id="22" name="Куб 21"/>
          <p:cNvSpPr/>
          <p:nvPr/>
        </p:nvSpPr>
        <p:spPr>
          <a:xfrm>
            <a:off x="3431704" y="3140968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Е</a:t>
            </a:r>
          </a:p>
        </p:txBody>
      </p:sp>
      <p:sp>
        <p:nvSpPr>
          <p:cNvPr id="23" name="Куб 22"/>
          <p:cNvSpPr/>
          <p:nvPr/>
        </p:nvSpPr>
        <p:spPr>
          <a:xfrm>
            <a:off x="4655840" y="2636912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Р</a:t>
            </a:r>
          </a:p>
        </p:txBody>
      </p:sp>
      <p:sp>
        <p:nvSpPr>
          <p:cNvPr id="24" name="Куб 23"/>
          <p:cNvSpPr/>
          <p:nvPr/>
        </p:nvSpPr>
        <p:spPr>
          <a:xfrm>
            <a:off x="5807968" y="3212976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М</a:t>
            </a:r>
          </a:p>
        </p:txBody>
      </p:sp>
      <p:sp>
        <p:nvSpPr>
          <p:cNvPr id="25" name="Куб 24"/>
          <p:cNvSpPr/>
          <p:nvPr/>
        </p:nvSpPr>
        <p:spPr>
          <a:xfrm>
            <a:off x="7176120" y="2924944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Е</a:t>
            </a:r>
          </a:p>
        </p:txBody>
      </p:sp>
      <p:sp>
        <p:nvSpPr>
          <p:cNvPr id="26" name="Куб 25"/>
          <p:cNvSpPr/>
          <p:nvPr/>
        </p:nvSpPr>
        <p:spPr>
          <a:xfrm>
            <a:off x="8400256" y="3140968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Н</a:t>
            </a:r>
          </a:p>
        </p:txBody>
      </p:sp>
      <p:sp>
        <p:nvSpPr>
          <p:cNvPr id="27" name="Куб 26"/>
          <p:cNvSpPr/>
          <p:nvPr/>
        </p:nvSpPr>
        <p:spPr>
          <a:xfrm>
            <a:off x="4151784" y="5229200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-</a:t>
            </a:r>
          </a:p>
        </p:txBody>
      </p:sp>
      <p:sp>
        <p:nvSpPr>
          <p:cNvPr id="28" name="Куб 27"/>
          <p:cNvSpPr/>
          <p:nvPr/>
        </p:nvSpPr>
        <p:spPr>
          <a:xfrm>
            <a:off x="5519936" y="4869160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Т</a:t>
            </a:r>
          </a:p>
        </p:txBody>
      </p:sp>
      <p:sp>
        <p:nvSpPr>
          <p:cNvPr id="29" name="Куб 28"/>
          <p:cNvSpPr/>
          <p:nvPr/>
        </p:nvSpPr>
        <p:spPr>
          <a:xfrm>
            <a:off x="6672064" y="5013176"/>
            <a:ext cx="928120" cy="1000128"/>
          </a:xfrm>
          <a:prstGeom prst="cube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Ы</a:t>
            </a:r>
          </a:p>
        </p:txBody>
      </p:sp>
      <p:sp>
        <p:nvSpPr>
          <p:cNvPr id="30" name="Куб 29"/>
          <p:cNvSpPr/>
          <p:nvPr/>
        </p:nvSpPr>
        <p:spPr>
          <a:xfrm>
            <a:off x="3431704" y="3140968"/>
            <a:ext cx="928120" cy="1000128"/>
          </a:xfrm>
          <a:prstGeom prst="cube">
            <a:avLst/>
          </a:prstGeom>
          <a:blipFill>
            <a:blip r:embed="rId10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31" name="Куб 30"/>
          <p:cNvSpPr/>
          <p:nvPr/>
        </p:nvSpPr>
        <p:spPr>
          <a:xfrm>
            <a:off x="4655840" y="2636912"/>
            <a:ext cx="928120" cy="1000128"/>
          </a:xfrm>
          <a:prstGeom prst="cube">
            <a:avLst/>
          </a:prstGeom>
          <a:blipFill>
            <a:blip r:embed="rId10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Р</a:t>
            </a:r>
          </a:p>
        </p:txBody>
      </p:sp>
      <p:sp>
        <p:nvSpPr>
          <p:cNvPr id="32" name="Куб 31"/>
          <p:cNvSpPr/>
          <p:nvPr/>
        </p:nvSpPr>
        <p:spPr>
          <a:xfrm>
            <a:off x="5807968" y="3212976"/>
            <a:ext cx="928120" cy="1000128"/>
          </a:xfrm>
          <a:prstGeom prst="cube">
            <a:avLst/>
          </a:prstGeom>
          <a:blipFill>
            <a:blip r:embed="rId10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Т</a:t>
            </a:r>
          </a:p>
        </p:txBody>
      </p:sp>
      <p:sp>
        <p:nvSpPr>
          <p:cNvPr id="33" name="Куб 32"/>
          <p:cNvSpPr/>
          <p:nvPr/>
        </p:nvSpPr>
        <p:spPr>
          <a:xfrm>
            <a:off x="7176120" y="2924944"/>
            <a:ext cx="928120" cy="1000128"/>
          </a:xfrm>
          <a:prstGeom prst="cube">
            <a:avLst/>
          </a:prstGeom>
          <a:blipFill>
            <a:blip r:embed="rId10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Ы</a:t>
            </a:r>
          </a:p>
        </p:txBody>
      </p:sp>
      <p:sp>
        <p:nvSpPr>
          <p:cNvPr id="34" name="Куб 33"/>
          <p:cNvSpPr/>
          <p:nvPr/>
        </p:nvSpPr>
        <p:spPr>
          <a:xfrm>
            <a:off x="8400256" y="3140968"/>
            <a:ext cx="928120" cy="1000128"/>
          </a:xfrm>
          <a:prstGeom prst="cube">
            <a:avLst/>
          </a:prstGeom>
          <a:blipFill>
            <a:blip r:embed="rId10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5" name="Куб 34"/>
          <p:cNvSpPr/>
          <p:nvPr/>
        </p:nvSpPr>
        <p:spPr>
          <a:xfrm>
            <a:off x="4151784" y="5229200"/>
            <a:ext cx="928120" cy="1000128"/>
          </a:xfrm>
          <a:prstGeom prst="cube">
            <a:avLst/>
          </a:prstGeom>
          <a:blipFill>
            <a:blip r:embed="rId10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Ф</a:t>
            </a:r>
          </a:p>
        </p:txBody>
      </p:sp>
      <p:sp>
        <p:nvSpPr>
          <p:cNvPr id="36" name="Куб 35"/>
          <p:cNvSpPr/>
          <p:nvPr/>
        </p:nvSpPr>
        <p:spPr>
          <a:xfrm>
            <a:off x="5519936" y="4869160"/>
            <a:ext cx="928120" cy="1000128"/>
          </a:xfrm>
          <a:prstGeom prst="cube">
            <a:avLst/>
          </a:prstGeom>
          <a:blipFill>
            <a:blip r:embed="rId10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37" name="Куб 36"/>
          <p:cNvSpPr/>
          <p:nvPr/>
        </p:nvSpPr>
        <p:spPr>
          <a:xfrm>
            <a:off x="6672064" y="5013176"/>
            <a:ext cx="928120" cy="1000128"/>
          </a:xfrm>
          <a:prstGeom prst="cube">
            <a:avLst/>
          </a:prstGeom>
          <a:blipFill>
            <a:blip r:embed="rId10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7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decel="100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decel="100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1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Овал 2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4</a:t>
            </a:r>
          </a:p>
        </p:txBody>
      </p:sp>
      <p:sp>
        <p:nvSpPr>
          <p:cNvPr id="31" name="Овал 30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32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33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5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36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37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8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3215680" y="0"/>
            <a:ext cx="575345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Переведите с химического языка на общепринятый: «</a:t>
            </a:r>
            <a:r>
              <a:rPr lang="ru-RU" sz="4800" b="1" dirty="0" err="1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Купрумного</a:t>
            </a:r>
            <a:r>
              <a:rPr lang="ru-RU" sz="4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гроша не стоит».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140406" y="4221089"/>
            <a:ext cx="463460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«Медного гроша </a:t>
            </a:r>
          </a:p>
          <a:p>
            <a:pPr algn="ctr"/>
            <a:r>
              <a:rPr lang="ru-RU" sz="40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не стоит»</a:t>
            </a:r>
          </a:p>
        </p:txBody>
      </p:sp>
      <p:pic>
        <p:nvPicPr>
          <p:cNvPr id="5122" name="Picture 2" descr="http://www.coinsruss.ru/images/CoinsRus_photos/225_b_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75521" y="3356992"/>
            <a:ext cx="3256395" cy="3212976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5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215680" y="188641"/>
            <a:ext cx="583264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Прочитайте </a:t>
            </a:r>
          </a:p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предложение и закончите его.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19536" y="3212977"/>
            <a:ext cx="763284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00FF"/>
                </a:solidFill>
                <a:latin typeface="Arial Narrow" pitchFamily="34" charset="0"/>
              </a:rPr>
              <a:t>Пространство вокруг ядра атома, где наиболее, вероятно нахождение данного электрона,</a:t>
            </a:r>
          </a:p>
          <a:p>
            <a:pPr algn="ctr"/>
            <a:r>
              <a:rPr lang="ru-RU" sz="4400" b="1" dirty="0">
                <a:solidFill>
                  <a:srgbClr val="0000FF"/>
                </a:solidFill>
                <a:latin typeface="Arial Narrow" pitchFamily="34" charset="0"/>
              </a:rPr>
              <a:t>называют ……………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91941" y="5373217"/>
            <a:ext cx="34820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dirty="0" err="1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орбиталью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2567608" y="3356992"/>
            <a:ext cx="6264696" cy="288032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двумя вырезанными противолежащими углами 19"/>
          <p:cNvSpPr/>
          <p:nvPr/>
        </p:nvSpPr>
        <p:spPr>
          <a:xfrm>
            <a:off x="1991544" y="4005064"/>
            <a:ext cx="7344816" cy="288032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двумя вырезанными противолежащими углами 20"/>
          <p:cNvSpPr/>
          <p:nvPr/>
        </p:nvSpPr>
        <p:spPr>
          <a:xfrm>
            <a:off x="2063552" y="4653136"/>
            <a:ext cx="7344816" cy="288032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3323184" y="5373216"/>
            <a:ext cx="2484784" cy="288032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err="1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</a:t>
            </a:r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2</a:t>
            </a:r>
          </a:p>
        </p:txBody>
      </p:sp>
      <p:sp>
        <p:nvSpPr>
          <p:cNvPr id="8" name="Овал 7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0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351584" y="0"/>
            <a:ext cx="691276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  О каком веществе идет речь (название, класс):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Сапоги мои того,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Пропускают …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659885" y="2132856"/>
            <a:ext cx="156966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</a:rPr>
              <a:t>Н</a:t>
            </a:r>
            <a:r>
              <a:rPr lang="ru-RU" sz="6600" b="1" i="1" baseline="-25000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</a:rPr>
              <a:t>2</a:t>
            </a:r>
            <a:r>
              <a:rPr lang="ru-RU" sz="66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</a:rPr>
              <a:t>О</a:t>
            </a:r>
            <a:endParaRPr lang="ru-RU" sz="66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11825" y="3789040"/>
            <a:ext cx="484603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</a:rPr>
              <a:t>Оксид водорода (вода), </a:t>
            </a:r>
          </a:p>
          <a:p>
            <a:pPr algn="ctr"/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</a:rPr>
              <a:t>оксиды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</a:endParaRPr>
          </a:p>
        </p:txBody>
      </p:sp>
      <p:pic>
        <p:nvPicPr>
          <p:cNvPr id="3074" name="Picture 2" descr="http://bms.24open.ru/images/678d99a1c9536d9a75e5bda909bfb4bb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63552" y="3068960"/>
            <a:ext cx="2520280" cy="252028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1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567608" y="0"/>
            <a:ext cx="698477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Разгадайте ребус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и дайте определение понятию.</a:t>
            </a:r>
          </a:p>
        </p:txBody>
      </p:sp>
      <p:pic>
        <p:nvPicPr>
          <p:cNvPr id="18" name="Рисунок 17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573016"/>
            <a:ext cx="7632848" cy="3054312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sp>
        <p:nvSpPr>
          <p:cNvPr id="19" name="Прямоугольник 18"/>
          <p:cNvSpPr/>
          <p:nvPr/>
        </p:nvSpPr>
        <p:spPr>
          <a:xfrm>
            <a:off x="5024200" y="2276873"/>
            <a:ext cx="19127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соль</a:t>
            </a:r>
            <a:endParaRPr lang="ru-RU" sz="60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5</a:t>
            </a:r>
          </a:p>
        </p:txBody>
      </p:sp>
      <p:sp>
        <p:nvSpPr>
          <p:cNvPr id="9" name="Овал 8"/>
          <p:cNvSpPr/>
          <p:nvPr/>
        </p:nvSpPr>
        <p:spPr>
          <a:xfrm>
            <a:off x="1775520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5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6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7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2639616" y="0"/>
            <a:ext cx="691276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  Найдите выигрышный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путь, который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составляют формулы оснований.</a:t>
            </a: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279576" y="3140968"/>
          <a:ext cx="7272808" cy="3312369"/>
        </p:xfrm>
        <a:graphic>
          <a:graphicData uri="http://schemas.openxmlformats.org/drawingml/2006/table">
            <a:tbl>
              <a:tblPr/>
              <a:tblGrid>
                <a:gridCol w="2422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4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4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041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MgCl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KOH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Ca(OH)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41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CuOH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4800" b="1" dirty="0" err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Ba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(OH)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Na</a:t>
                      </a:r>
                      <a:r>
                        <a:rPr lang="en-US" sz="4800" b="1" baseline="-25000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4800" b="1" dirty="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O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41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Fe(OH)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CaCO</a:t>
                      </a:r>
                      <a:r>
                        <a:rPr lang="en-US" sz="4800" b="1" baseline="-25000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4800" b="1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800" b="1" dirty="0" err="1">
                          <a:solidFill>
                            <a:srgbClr val="0000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LiOH</a:t>
                      </a:r>
                      <a:endParaRPr lang="ru-RU" sz="4800" b="1" dirty="0">
                        <a:solidFill>
                          <a:srgbClr val="0000FF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0" name="Прямая соединительная линия 19"/>
          <p:cNvCxnSpPr/>
          <p:nvPr/>
        </p:nvCxnSpPr>
        <p:spPr>
          <a:xfrm flipV="1">
            <a:off x="1919536" y="2996952"/>
            <a:ext cx="7992888" cy="3600400"/>
          </a:xfrm>
          <a:prstGeom prst="line">
            <a:avLst/>
          </a:prstGeom>
          <a:ln w="762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1</a:t>
            </a:r>
          </a:p>
        </p:txBody>
      </p:sp>
      <p:sp>
        <p:nvSpPr>
          <p:cNvPr id="10" name="Овал 9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7649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27655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919537" y="5661248"/>
            <a:ext cx="74622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Философский камень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43672" y="1"/>
            <a:ext cx="582546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Что стремились </a:t>
            </a:r>
          </a:p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открыть </a:t>
            </a:r>
          </a:p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древние алхимики? </a:t>
            </a:r>
          </a:p>
        </p:txBody>
      </p:sp>
      <p:pic>
        <p:nvPicPr>
          <p:cNvPr id="12" name="Picture 2" descr="Картинка 31 из 4803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12717" y="2564905"/>
            <a:ext cx="4309680" cy="3240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4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2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20</a:t>
            </a:r>
          </a:p>
        </p:txBody>
      </p:sp>
      <p:pic>
        <p:nvPicPr>
          <p:cNvPr id="1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3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4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7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43010" name="Picture 2" descr="http://rudocs.exdat.com/pars_docs/tw_refs/31/30350/30350_html_7b13270d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63553" y="4797152"/>
            <a:ext cx="3109789" cy="177396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927648" y="188640"/>
            <a:ext cx="61926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Рассчитайте массу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4 моль сероводородной кислоты.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168008" y="5013177"/>
            <a:ext cx="271260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136 г</a:t>
            </a:r>
            <a:endParaRPr lang="ru-RU" sz="72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9536" y="2420889"/>
            <a:ext cx="2933700" cy="1876425"/>
          </a:xfrm>
          <a:prstGeom prst="rect">
            <a:avLst/>
          </a:prstGeom>
          <a:noFill/>
        </p:spPr>
      </p:pic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1524001" y="214895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</a:endParaRP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1" y="2708921"/>
            <a:ext cx="4181475" cy="1076325"/>
          </a:xfrm>
          <a:prstGeom prst="rect">
            <a:avLst/>
          </a:prstGeom>
          <a:noFill/>
        </p:spPr>
      </p:pic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1524001" y="134885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991544" y="4869160"/>
            <a:ext cx="3240360" cy="165618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00FF"/>
                </a:solidFill>
                <a:latin typeface="Arial Narrow" pitchFamily="34" charset="0"/>
                <a:cs typeface="Lucida Sans Unicode" pitchFamily="34" charset="0"/>
              </a:rPr>
              <a:t>Формула вещества</a:t>
            </a:r>
          </a:p>
        </p:txBody>
      </p:sp>
      <p:sp>
        <p:nvSpPr>
          <p:cNvPr id="20" name="Овал 19"/>
          <p:cNvSpPr/>
          <p:nvPr/>
        </p:nvSpPr>
        <p:spPr>
          <a:xfrm>
            <a:off x="1847528" y="2132856"/>
            <a:ext cx="3456384" cy="25202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00FF"/>
                </a:solidFill>
                <a:latin typeface="Arial Narrow" pitchFamily="34" charset="0"/>
                <a:cs typeface="Lucida Sans Unicode" pitchFamily="34" charset="0"/>
              </a:rPr>
              <a:t>Количество вещества</a:t>
            </a:r>
          </a:p>
        </p:txBody>
      </p:sp>
      <p:sp>
        <p:nvSpPr>
          <p:cNvPr id="21" name="Овал 20"/>
          <p:cNvSpPr/>
          <p:nvPr/>
        </p:nvSpPr>
        <p:spPr>
          <a:xfrm>
            <a:off x="5879976" y="2636912"/>
            <a:ext cx="4464496" cy="165618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00FF"/>
                </a:solidFill>
                <a:latin typeface="Arial Narrow" pitchFamily="34" charset="0"/>
                <a:cs typeface="Lucida Sans Unicode" pitchFamily="34" charset="0"/>
              </a:rPr>
              <a:t>Масса вещества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20" grpId="0" animBg="1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3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567608" y="0"/>
            <a:ext cx="698477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Разгадайте ребус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и дайте определение понятию.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799781" y="2276873"/>
            <a:ext cx="23615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оксид</a:t>
            </a:r>
            <a:endParaRPr lang="ru-RU" sz="60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19" name="Рисунок 18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501008"/>
            <a:ext cx="7272808" cy="2952328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6</a:t>
            </a:r>
          </a:p>
        </p:txBody>
      </p:sp>
      <p:sp>
        <p:nvSpPr>
          <p:cNvPr id="8" name="Овал 7"/>
          <p:cNvSpPr/>
          <p:nvPr/>
        </p:nvSpPr>
        <p:spPr>
          <a:xfrm>
            <a:off x="1775520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0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3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4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5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024288" y="836712"/>
            <a:ext cx="86437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Как называют 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стимуляторы роста растений? </a:t>
            </a:r>
          </a:p>
        </p:txBody>
      </p:sp>
      <p:sp>
        <p:nvSpPr>
          <p:cNvPr id="17" name="Прямоугольник 16"/>
          <p:cNvSpPr/>
          <p:nvPr/>
        </p:nvSpPr>
        <p:spPr>
          <a:xfrm rot="19307174">
            <a:off x="1227791" y="3605653"/>
            <a:ext cx="485421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удобрения</a:t>
            </a:r>
            <a:endParaRPr lang="ru-RU" sz="72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64514" name="Picture 2" descr="http://mediasubs.ru/group/uploads/sa/sadovodom/image2/E0ZGZjOD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07968" y="2924944"/>
            <a:ext cx="3654574" cy="27442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5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3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5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273628" y="0"/>
            <a:ext cx="5753498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Найдите соответствие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между способами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разделения смесей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и их применением. 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775521" y="3284984"/>
            <a:ext cx="2232247" cy="892552"/>
          </a:xfrm>
          <a:prstGeom prst="rect">
            <a:avLst/>
          </a:prstGeom>
          <a:solidFill>
            <a:srgbClr val="99FF99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0000"/>
                </a:solidFill>
              </a:rPr>
              <a:t>Дистилляция </a:t>
            </a:r>
          </a:p>
          <a:p>
            <a:r>
              <a:rPr lang="ru-RU" sz="2600" b="1" dirty="0">
                <a:solidFill>
                  <a:srgbClr val="000000"/>
                </a:solidFill>
              </a:rPr>
              <a:t>(перегонка)</a:t>
            </a:r>
            <a:r>
              <a:rPr lang="ru-RU" sz="2600" b="1" dirty="0"/>
              <a:t> 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5087888" y="4653137"/>
            <a:ext cx="4464496" cy="830997"/>
          </a:xfrm>
          <a:prstGeom prst="rect">
            <a:avLst/>
          </a:prstGeom>
          <a:solidFill>
            <a:schemeClr val="tx2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Получение дистиллированной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воды, нефтепродуктов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775520" y="4797153"/>
            <a:ext cx="2258952" cy="492443"/>
          </a:xfrm>
          <a:prstGeom prst="rect">
            <a:avLst/>
          </a:prstGeom>
          <a:solidFill>
            <a:srgbClr val="FF99FF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000000"/>
                </a:solidFill>
              </a:rPr>
              <a:t>Выпаривание </a:t>
            </a:r>
            <a:endParaRPr lang="ru-RU" sz="2600" b="1" dirty="0"/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5087888" y="5805265"/>
            <a:ext cx="4464496" cy="830997"/>
          </a:xfrm>
          <a:prstGeom prst="rect">
            <a:avLst/>
          </a:prstGeom>
          <a:solidFill>
            <a:schemeClr val="tx2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Выделение соли из соленых озер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1775520" y="5949281"/>
            <a:ext cx="2160240" cy="492443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0000"/>
                </a:solidFill>
              </a:rPr>
              <a:t>Адсорбция  </a:t>
            </a:r>
            <a:endParaRPr lang="ru-RU" sz="2600" b="1" dirty="0"/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5087888" y="3212977"/>
            <a:ext cx="4464496" cy="1200329"/>
          </a:xfrm>
          <a:prstGeom prst="rect">
            <a:avLst/>
          </a:prstGeom>
          <a:solidFill>
            <a:schemeClr val="tx2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Отчистка воды от нефтепродуктов, промывание желудка </a:t>
            </a:r>
          </a:p>
        </p:txBody>
      </p:sp>
      <p:sp>
        <p:nvSpPr>
          <p:cNvPr id="24" name="Line 18"/>
          <p:cNvSpPr>
            <a:spLocks noChangeShapeType="1"/>
          </p:cNvSpPr>
          <p:nvPr/>
        </p:nvSpPr>
        <p:spPr bwMode="auto">
          <a:xfrm>
            <a:off x="4079776" y="3501008"/>
            <a:ext cx="936104" cy="1656184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>
            <a:off x="4079776" y="5085184"/>
            <a:ext cx="936104" cy="1152128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V="1">
            <a:off x="4007768" y="3789040"/>
            <a:ext cx="1008112" cy="2448272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24" grpId="0" animBg="1"/>
      <p:bldP spid="25" grpId="0" animBg="1"/>
      <p:bldP spid="2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 1</a:t>
            </a:r>
          </a:p>
        </p:txBody>
      </p:sp>
      <p:sp>
        <p:nvSpPr>
          <p:cNvPr id="10" name="Овал 9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20</a:t>
            </a:r>
          </a:p>
        </p:txBody>
      </p:sp>
      <p:pic>
        <p:nvPicPr>
          <p:cNvPr id="11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2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4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5" name="Picture 2" descr="http://im3-tub-ru.yandex.net/i?id=153104899-66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0" y="5805264"/>
            <a:ext cx="1290398" cy="85268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6" name="TextBox 15"/>
          <p:cNvSpPr txBox="1"/>
          <p:nvPr/>
        </p:nvSpPr>
        <p:spPr>
          <a:xfrm>
            <a:off x="1524000" y="6519446"/>
            <a:ext cx="1099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/>
              <a:t>подсказка</a:t>
            </a:r>
          </a:p>
        </p:txBody>
      </p:sp>
      <p:sp>
        <p:nvSpPr>
          <p:cNvPr id="17" name="Прямоугольник 16"/>
          <p:cNvSpPr/>
          <p:nvPr/>
        </p:nvSpPr>
        <p:spPr>
          <a:xfrm rot="19590067">
            <a:off x="2585183" y="3772253"/>
            <a:ext cx="290977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гелий</a:t>
            </a:r>
            <a:endParaRPr lang="ru-RU" sz="72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05057" y="1"/>
            <a:ext cx="549060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Какой элемент 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впервые был 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открыт на Солнце? </a:t>
            </a:r>
          </a:p>
        </p:txBody>
      </p:sp>
      <p:pic>
        <p:nvPicPr>
          <p:cNvPr id="62466" name="Picture 2" descr="http://abc-24.info/uploads/posts/2012-08/1345643096_helium-gas-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91944" y="3212977"/>
            <a:ext cx="3957220" cy="32435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err="1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</a:t>
            </a:r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5</a:t>
            </a:r>
          </a:p>
        </p:txBody>
      </p:sp>
      <p:sp>
        <p:nvSpPr>
          <p:cNvPr id="10" name="Овал 9"/>
          <p:cNvSpPr/>
          <p:nvPr/>
        </p:nvSpPr>
        <p:spPr>
          <a:xfrm>
            <a:off x="1775520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2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5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6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7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18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215680" y="188640"/>
            <a:ext cx="576064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Назовите единицу измерения массовой доли вещества в растворе.</a:t>
            </a:r>
            <a:endParaRPr lang="ru-RU" sz="40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pic>
        <p:nvPicPr>
          <p:cNvPr id="37890" name="Picture 2" descr="http://www.nscience.ru/chemistry/general/solutions_and_mixtures/calculating_concentrations/two_solutions_water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31705" y="2492896"/>
            <a:ext cx="5095875" cy="352839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3" name="Picture 1" descr="C:\Documents and Settings\Admin\Рабочий стол\5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03712" y="2204865"/>
            <a:ext cx="4968552" cy="4422011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4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80728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12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215680" y="188641"/>
            <a:ext cx="583264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Прочитайте </a:t>
            </a:r>
          </a:p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предложение и закончите его.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24001" y="2852937"/>
            <a:ext cx="8363187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00FF"/>
                </a:solidFill>
                <a:latin typeface="Arial Narrow" pitchFamily="34" charset="0"/>
              </a:rPr>
              <a:t>Разновидности атомов одного </a:t>
            </a:r>
          </a:p>
          <a:p>
            <a:pPr algn="ctr"/>
            <a:r>
              <a:rPr lang="ru-RU" sz="4400" b="1" dirty="0">
                <a:solidFill>
                  <a:srgbClr val="0000FF"/>
                </a:solidFill>
                <a:latin typeface="Arial Narrow" pitchFamily="34" charset="0"/>
              </a:rPr>
              <a:t>и того же химического элемента, </a:t>
            </a:r>
          </a:p>
          <a:p>
            <a:pPr algn="ctr"/>
            <a:r>
              <a:rPr lang="ru-RU" sz="4400" b="1" dirty="0">
                <a:solidFill>
                  <a:srgbClr val="0000FF"/>
                </a:solidFill>
                <a:latin typeface="Arial Narrow" pitchFamily="34" charset="0"/>
              </a:rPr>
              <a:t>имеющие одинаковый заряд ядра, </a:t>
            </a:r>
          </a:p>
          <a:p>
            <a:pPr algn="ctr"/>
            <a:r>
              <a:rPr lang="ru-RU" sz="4400" b="1" dirty="0">
                <a:solidFill>
                  <a:srgbClr val="0000FF"/>
                </a:solidFill>
                <a:latin typeface="Arial Narrow" pitchFamily="34" charset="0"/>
              </a:rPr>
              <a:t>но разное массовое число, </a:t>
            </a:r>
          </a:p>
          <a:p>
            <a:pPr algn="ctr"/>
            <a:r>
              <a:rPr lang="ru-RU" sz="4400" b="1" dirty="0">
                <a:solidFill>
                  <a:srgbClr val="0000FF"/>
                </a:solidFill>
                <a:latin typeface="Arial Narrow" pitchFamily="34" charset="0"/>
              </a:rPr>
              <a:t>называют ……………</a:t>
            </a:r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2063552" y="3356992"/>
            <a:ext cx="7344816" cy="288032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1847528" y="4005064"/>
            <a:ext cx="7560840" cy="288032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двумя вырезанными противолежащими углами 19"/>
          <p:cNvSpPr/>
          <p:nvPr/>
        </p:nvSpPr>
        <p:spPr>
          <a:xfrm>
            <a:off x="1703512" y="4653136"/>
            <a:ext cx="7920880" cy="288032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двумя вырезанными противолежащими углами 20"/>
          <p:cNvSpPr/>
          <p:nvPr/>
        </p:nvSpPr>
        <p:spPr>
          <a:xfrm>
            <a:off x="2495600" y="5373216"/>
            <a:ext cx="6336704" cy="288032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3215680" y="6021288"/>
            <a:ext cx="2448272" cy="288032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735961" y="5733257"/>
            <a:ext cx="34499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изотопами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err="1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</a:t>
            </a:r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6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20</a:t>
            </a:r>
          </a:p>
        </p:txBody>
      </p:sp>
      <p:pic>
        <p:nvPicPr>
          <p:cNvPr id="13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4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4583833" y="3717033"/>
            <a:ext cx="5115503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они делают </a:t>
            </a:r>
          </a:p>
          <a:p>
            <a:pPr algn="ctr"/>
            <a:r>
              <a:rPr lang="ru-RU" sz="4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человека </a:t>
            </a:r>
          </a:p>
          <a:p>
            <a:pPr algn="ctr"/>
            <a:r>
              <a:rPr lang="ru-RU" sz="4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бодрым, </a:t>
            </a:r>
          </a:p>
          <a:p>
            <a:pPr algn="ctr"/>
            <a:r>
              <a:rPr lang="ru-RU" sz="4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работоспособным</a:t>
            </a:r>
            <a:endParaRPr lang="ru-RU" sz="44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39448" y="188640"/>
            <a:ext cx="830227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635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Почему </a:t>
            </a:r>
          </a:p>
          <a:p>
            <a:pPr algn="ctr"/>
            <a:r>
              <a:rPr lang="ru-RU" sz="4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635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отрицательно </a:t>
            </a:r>
          </a:p>
          <a:p>
            <a:pPr algn="ctr"/>
            <a:r>
              <a:rPr lang="ru-RU" sz="4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635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заряженные ионы газов называют </a:t>
            </a:r>
          </a:p>
          <a:p>
            <a:pPr algn="ctr"/>
            <a:r>
              <a:rPr lang="ru-RU" sz="4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635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«друзья здоровья»?</a:t>
            </a:r>
          </a:p>
        </p:txBody>
      </p:sp>
      <p:pic>
        <p:nvPicPr>
          <p:cNvPr id="59394" name="Picture 2" descr="http://s39.radikal.ru/i084/1010/19/517312c0f28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47529" y="3717032"/>
            <a:ext cx="2664295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143" descr="Рисунок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8" name="Picture 144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68409" y="188640"/>
            <a:ext cx="204023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6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 4</a:t>
            </a:r>
          </a:p>
        </p:txBody>
      </p:sp>
      <p:sp>
        <p:nvSpPr>
          <p:cNvPr id="10" name="Овал 9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20</a:t>
            </a:r>
          </a:p>
        </p:txBody>
      </p:sp>
      <p:pic>
        <p:nvPicPr>
          <p:cNvPr id="11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2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1524001" y="5805265"/>
            <a:ext cx="828944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недостаток белков в пище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31813" y="188641"/>
            <a:ext cx="756649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В связи, с чем </a:t>
            </a:r>
          </a:p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народы тропических </a:t>
            </a:r>
          </a:p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стран имеют низкий рост? </a:t>
            </a:r>
          </a:p>
        </p:txBody>
      </p:sp>
      <p:pic>
        <p:nvPicPr>
          <p:cNvPr id="2" name="Picture 2" descr="http://pix.com.ua/db/people/portraits/portraits_of_people_4/b-7700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5561" y="3212976"/>
            <a:ext cx="3456383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2" descr="Картинка 1625 из 4798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72064" y="3212976"/>
            <a:ext cx="2381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43" descr="Рисунок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7" name="Picture 144" descr="Рисунок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68409" y="188640"/>
            <a:ext cx="204023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6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 4</a:t>
            </a:r>
          </a:p>
        </p:txBody>
      </p:sp>
      <p:sp>
        <p:nvSpPr>
          <p:cNvPr id="10" name="Овал 9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20</a:t>
            </a:r>
          </a:p>
        </p:txBody>
      </p:sp>
      <p:pic>
        <p:nvPicPr>
          <p:cNvPr id="11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2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3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57346" name="Picture 2" descr="http://www.bezformata.ru/content/Images/000/004/186/image418603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31704" y="188641"/>
            <a:ext cx="4962496" cy="6408711"/>
          </a:xfrm>
          <a:prstGeom prst="rect">
            <a:avLst/>
          </a:prstGeom>
          <a:noFill/>
          <a:ln w="285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4" name="Прямоугольник 13"/>
          <p:cNvSpPr/>
          <p:nvPr/>
        </p:nvSpPr>
        <p:spPr>
          <a:xfrm>
            <a:off x="4727848" y="188640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У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023992" y="188640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З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431704" y="1484784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Н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727848" y="1484784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023992" y="1484784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431704" y="4005064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У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727848" y="4005064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Ч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23992" y="4005064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431704" y="5301208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Н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727848" y="5301208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О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023992" y="5301208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Г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320136" y="5301208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О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320136" y="188640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-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320136" y="4005064"/>
            <a:ext cx="1296144" cy="1296144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rgbClr val="0000FF"/>
                </a:solidFill>
              </a:rPr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2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75520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3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5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6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7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19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3215680" y="188640"/>
            <a:ext cx="583264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Сформулируйте закон постоянства состава. Кем  </a:t>
            </a:r>
          </a:p>
          <a:p>
            <a:pPr algn="ctr"/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и когда он был открыт?</a:t>
            </a:r>
          </a:p>
        </p:txBody>
      </p:sp>
      <p:pic>
        <p:nvPicPr>
          <p:cNvPr id="69634" name="Picture 2" descr="http://files.school-collection.edu.ru/dlrstore/bd665b1a-eb7e-13f1-b030-c800f35f57e7/7993_30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0" y="1844825"/>
            <a:ext cx="2913420" cy="33524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439816" y="2333686"/>
            <a:ext cx="518457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36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Молекулярные химические соединения независимо от способа их получения имеют постоянный состав и свойства.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703512" y="5085185"/>
            <a:ext cx="2808312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Ж.Л.Пруст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703512" y="5949281"/>
            <a:ext cx="2808312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1799-1803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2" grpId="0"/>
      <p:bldP spid="18" grpId="0" animBg="1"/>
      <p:bldP spid="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524000" y="487948"/>
            <a:ext cx="108876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               </a:t>
            </a:r>
            <a:r>
              <a:rPr lang="ru-RU" sz="1100">
                <a:latin typeface="Arial" pitchFamily="34" charset="0"/>
              </a:rPr>
              <a:t> </a:t>
            </a:r>
            <a:endParaRPr lang="ru-RU"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2420889"/>
            <a:ext cx="8786874" cy="743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ru-RU" sz="3200" b="1" dirty="0">
              <a:effectLst>
                <a:glow rad="228600">
                  <a:schemeClr val="accent1">
                    <a:lumMod val="40000"/>
                    <a:lumOff val="60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3</a:t>
            </a:r>
          </a:p>
        </p:txBody>
      </p:sp>
      <p:sp>
        <p:nvSpPr>
          <p:cNvPr id="14" name="Овал 13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20</a:t>
            </a:r>
          </a:p>
        </p:txBody>
      </p:sp>
      <p:pic>
        <p:nvPicPr>
          <p:cNvPr id="15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6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0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855641" y="188641"/>
            <a:ext cx="6500561" cy="38779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«</a:t>
            </a:r>
            <a:r>
              <a:rPr lang="ru-RU" sz="4800" b="1" i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Настоящая цель химии </a:t>
            </a:r>
          </a:p>
          <a:p>
            <a:pPr algn="ctr"/>
            <a:r>
              <a:rPr lang="ru-RU" sz="4800" b="1" i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заключается не в </a:t>
            </a:r>
          </a:p>
          <a:p>
            <a:pPr algn="ctr"/>
            <a:r>
              <a:rPr lang="ru-RU" sz="4800" b="1" i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изготовлении золота, а в </a:t>
            </a:r>
          </a:p>
          <a:p>
            <a:pPr algn="ctr"/>
            <a:r>
              <a:rPr lang="ru-RU" sz="4800" b="1" i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приготовлении лекарств</a:t>
            </a:r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»</a:t>
            </a:r>
            <a:r>
              <a:rPr lang="ru-RU" sz="4800" b="1" i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.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Кто автор?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0390247">
            <a:off x="1582673" y="4571136"/>
            <a:ext cx="431720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ru-RU" sz="66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Авиценна</a:t>
            </a:r>
            <a:endParaRPr lang="ru-RU" sz="66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56324" name="Picture 4" descr="http://www.acikbilim.com/wp-content/uploads/et_temp/avicenna2-19553_222x18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23993" y="3933056"/>
            <a:ext cx="3374775" cy="27363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err="1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</a:t>
            </a:r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4</a:t>
            </a:r>
          </a:p>
        </p:txBody>
      </p:sp>
      <p:sp>
        <p:nvSpPr>
          <p:cNvPr id="10" name="Овал 9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1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2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4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5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2135188" y="2276475"/>
            <a:ext cx="792162" cy="769938"/>
          </a:xfrm>
          <a:prstGeom prst="ellipse">
            <a:avLst/>
          </a:prstGeom>
          <a:solidFill>
            <a:srgbClr val="FF00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2782888" y="2276475"/>
            <a:ext cx="792162" cy="769938"/>
          </a:xfrm>
          <a:prstGeom prst="ellipse">
            <a:avLst/>
          </a:prstGeom>
          <a:solidFill>
            <a:srgbClr val="00B0F0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PubCross"/>
          <p:cNvSpPr>
            <a:spLocks noEditPoints="1" noChangeArrowheads="1"/>
          </p:cNvSpPr>
          <p:nvPr/>
        </p:nvSpPr>
        <p:spPr bwMode="auto">
          <a:xfrm>
            <a:off x="3790951" y="2492376"/>
            <a:ext cx="360363" cy="358775"/>
          </a:xfrm>
          <a:custGeom>
            <a:avLst/>
            <a:gdLst>
              <a:gd name="G0" fmla="+- 0 0 0"/>
              <a:gd name="G1" fmla="+- 9130 0 0"/>
              <a:gd name="G2" fmla="+- 21600 0 9130"/>
              <a:gd name="G3" fmla="+- 9130 0 0"/>
              <a:gd name="G4" fmla="+- 21600 0 9130"/>
              <a:gd name="T0" fmla="*/ 10800 w 21600"/>
              <a:gd name="T1" fmla="*/ 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G1 w 21600"/>
              <a:gd name="T9" fmla="*/ G3 h 21600"/>
              <a:gd name="T10" fmla="*/ G2 w 21600"/>
              <a:gd name="T11" fmla="*/ G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9130" y="0"/>
                </a:moveTo>
                <a:lnTo>
                  <a:pt x="9130" y="9130"/>
                </a:lnTo>
                <a:lnTo>
                  <a:pt x="0" y="9130"/>
                </a:lnTo>
                <a:lnTo>
                  <a:pt x="0" y="12470"/>
                </a:lnTo>
                <a:lnTo>
                  <a:pt x="9130" y="12470"/>
                </a:lnTo>
                <a:lnTo>
                  <a:pt x="9130" y="21600"/>
                </a:lnTo>
                <a:lnTo>
                  <a:pt x="12470" y="21600"/>
                </a:lnTo>
                <a:lnTo>
                  <a:pt x="12470" y="12470"/>
                </a:lnTo>
                <a:lnTo>
                  <a:pt x="21600" y="12470"/>
                </a:lnTo>
                <a:lnTo>
                  <a:pt x="21600" y="9130"/>
                </a:lnTo>
                <a:lnTo>
                  <a:pt x="12470" y="9130"/>
                </a:lnTo>
                <a:lnTo>
                  <a:pt x="12470" y="0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4295776" y="2276475"/>
            <a:ext cx="792163" cy="769938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AutoShape 20"/>
          <p:cNvSpPr>
            <a:spLocks noChangeArrowheads="1"/>
          </p:cNvSpPr>
          <p:nvPr/>
        </p:nvSpPr>
        <p:spPr bwMode="auto">
          <a:xfrm rot="10800000">
            <a:off x="2570164" y="2924176"/>
            <a:ext cx="2230437" cy="936625"/>
          </a:xfrm>
          <a:custGeom>
            <a:avLst/>
            <a:gdLst>
              <a:gd name="G0" fmla="+- 20983 0 0"/>
              <a:gd name="G1" fmla="+- 11542823 0 0"/>
              <a:gd name="G2" fmla="+- 20983 0 11542823"/>
              <a:gd name="G3" fmla="+- 10800 0 0"/>
              <a:gd name="G4" fmla="+- 0 0 20983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9305 0 0"/>
              <a:gd name="G9" fmla="+- 0 0 11542823"/>
              <a:gd name="G10" fmla="+- 9305 0 2700"/>
              <a:gd name="G11" fmla="cos G10 20983"/>
              <a:gd name="G12" fmla="sin G10 20983"/>
              <a:gd name="G13" fmla="cos 13500 20983"/>
              <a:gd name="G14" fmla="sin 13500 20983"/>
              <a:gd name="G15" fmla="+- G11 10800 0"/>
              <a:gd name="G16" fmla="+- G12 10800 0"/>
              <a:gd name="G17" fmla="+- G13 10800 0"/>
              <a:gd name="G18" fmla="+- G14 10800 0"/>
              <a:gd name="G19" fmla="*/ 9305 1 2"/>
              <a:gd name="G20" fmla="+- G19 5400 0"/>
              <a:gd name="G21" fmla="cos G20 20983"/>
              <a:gd name="G22" fmla="sin G20 20983"/>
              <a:gd name="G23" fmla="+- G21 10800 0"/>
              <a:gd name="G24" fmla="+- G12 G23 G22"/>
              <a:gd name="G25" fmla="+- G22 G23 G11"/>
              <a:gd name="G26" fmla="cos 10800 20983"/>
              <a:gd name="G27" fmla="sin 10800 20983"/>
              <a:gd name="G28" fmla="cos 9305 20983"/>
              <a:gd name="G29" fmla="sin 9305 20983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11542823"/>
              <a:gd name="G36" fmla="sin G34 11542823"/>
              <a:gd name="G37" fmla="+/ 11542823 20983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9305 G39"/>
              <a:gd name="G43" fmla="sin 9305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465 w 21600"/>
              <a:gd name="T5" fmla="*/ 5 h 21600"/>
              <a:gd name="T6" fmla="*/ 769 w 21600"/>
              <a:gd name="T7" fmla="*/ 11478 h 21600"/>
              <a:gd name="T8" fmla="*/ 10511 w 21600"/>
              <a:gd name="T9" fmla="*/ 1499 h 21600"/>
              <a:gd name="T10" fmla="*/ 24299 w 21600"/>
              <a:gd name="T11" fmla="*/ 10875 h 21600"/>
              <a:gd name="T12" fmla="*/ 20832 w 21600"/>
              <a:gd name="T13" fmla="*/ 14304 h 21600"/>
              <a:gd name="T14" fmla="*/ 17404 w 21600"/>
              <a:gd name="T15" fmla="*/ 1083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20104" y="10851"/>
                </a:moveTo>
                <a:cubicBezTo>
                  <a:pt x="20104" y="10834"/>
                  <a:pt x="20105" y="10817"/>
                  <a:pt x="20105" y="10800"/>
                </a:cubicBezTo>
                <a:cubicBezTo>
                  <a:pt x="20105" y="5660"/>
                  <a:pt x="15939" y="1495"/>
                  <a:pt x="10800" y="1495"/>
                </a:cubicBezTo>
                <a:cubicBezTo>
                  <a:pt x="5660" y="1495"/>
                  <a:pt x="1495" y="5660"/>
                  <a:pt x="1495" y="10800"/>
                </a:cubicBezTo>
                <a:cubicBezTo>
                  <a:pt x="1494" y="11009"/>
                  <a:pt x="1502" y="11219"/>
                  <a:pt x="1516" y="11428"/>
                </a:cubicBezTo>
                <a:lnTo>
                  <a:pt x="24" y="11529"/>
                </a:lnTo>
                <a:cubicBezTo>
                  <a:pt x="8" y="11286"/>
                  <a:pt x="0" y="11043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20"/>
                  <a:pt x="21599" y="10840"/>
                  <a:pt x="21599" y="10860"/>
                </a:cubicBezTo>
                <a:lnTo>
                  <a:pt x="24299" y="10875"/>
                </a:lnTo>
                <a:lnTo>
                  <a:pt x="20832" y="14304"/>
                </a:lnTo>
                <a:lnTo>
                  <a:pt x="17404" y="10836"/>
                </a:lnTo>
                <a:lnTo>
                  <a:pt x="20104" y="10851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22" name="AutoShape 17"/>
          <p:cNvCxnSpPr>
            <a:cxnSpLocks noChangeShapeType="1"/>
          </p:cNvCxnSpPr>
          <p:nvPr/>
        </p:nvCxnSpPr>
        <p:spPr bwMode="auto">
          <a:xfrm>
            <a:off x="5448300" y="2708275"/>
            <a:ext cx="1079500" cy="0"/>
          </a:xfrm>
          <a:prstGeom prst="straightConnector1">
            <a:avLst/>
          </a:prstGeom>
          <a:noFill/>
          <a:ln w="73025">
            <a:solidFill>
              <a:srgbClr val="FF99CC"/>
            </a:solidFill>
            <a:round/>
            <a:headEnd/>
            <a:tailEnd type="triangle" w="med" len="med"/>
          </a:ln>
          <a:effectLst/>
        </p:spPr>
      </p:cxnSp>
      <p:sp>
        <p:nvSpPr>
          <p:cNvPr id="23" name="Oval 14"/>
          <p:cNvSpPr>
            <a:spLocks noChangeArrowheads="1"/>
          </p:cNvSpPr>
          <p:nvPr/>
        </p:nvSpPr>
        <p:spPr bwMode="auto">
          <a:xfrm>
            <a:off x="6745288" y="2327275"/>
            <a:ext cx="792162" cy="769938"/>
          </a:xfrm>
          <a:prstGeom prst="ellipse">
            <a:avLst/>
          </a:prstGeom>
          <a:solidFill>
            <a:srgbClr val="FF00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Oval 15"/>
          <p:cNvSpPr>
            <a:spLocks noChangeArrowheads="1"/>
          </p:cNvSpPr>
          <p:nvPr/>
        </p:nvSpPr>
        <p:spPr bwMode="auto">
          <a:xfrm>
            <a:off x="7537451" y="2276475"/>
            <a:ext cx="792163" cy="769938"/>
          </a:xfrm>
          <a:prstGeom prst="ellipse">
            <a:avLst/>
          </a:prstGeom>
          <a:solidFill>
            <a:srgbClr val="00B0F0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PubCross"/>
          <p:cNvSpPr>
            <a:spLocks noEditPoints="1" noChangeArrowheads="1"/>
          </p:cNvSpPr>
          <p:nvPr/>
        </p:nvSpPr>
        <p:spPr bwMode="auto">
          <a:xfrm>
            <a:off x="8543926" y="2565401"/>
            <a:ext cx="360363" cy="358775"/>
          </a:xfrm>
          <a:custGeom>
            <a:avLst/>
            <a:gdLst>
              <a:gd name="G0" fmla="+- 0 0 0"/>
              <a:gd name="G1" fmla="+- 9130 0 0"/>
              <a:gd name="G2" fmla="+- 21600 0 9130"/>
              <a:gd name="G3" fmla="+- 9130 0 0"/>
              <a:gd name="G4" fmla="+- 21600 0 9130"/>
              <a:gd name="T0" fmla="*/ 10800 w 21600"/>
              <a:gd name="T1" fmla="*/ 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G1 w 21600"/>
              <a:gd name="T9" fmla="*/ G3 h 21600"/>
              <a:gd name="T10" fmla="*/ G2 w 21600"/>
              <a:gd name="T11" fmla="*/ G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9130" y="0"/>
                </a:moveTo>
                <a:lnTo>
                  <a:pt x="9130" y="9130"/>
                </a:lnTo>
                <a:lnTo>
                  <a:pt x="0" y="9130"/>
                </a:lnTo>
                <a:lnTo>
                  <a:pt x="0" y="12470"/>
                </a:lnTo>
                <a:lnTo>
                  <a:pt x="9130" y="12470"/>
                </a:lnTo>
                <a:lnTo>
                  <a:pt x="9130" y="21600"/>
                </a:lnTo>
                <a:lnTo>
                  <a:pt x="12470" y="21600"/>
                </a:lnTo>
                <a:lnTo>
                  <a:pt x="12470" y="12470"/>
                </a:lnTo>
                <a:lnTo>
                  <a:pt x="21600" y="12470"/>
                </a:lnTo>
                <a:lnTo>
                  <a:pt x="21600" y="9130"/>
                </a:lnTo>
                <a:lnTo>
                  <a:pt x="12470" y="9130"/>
                </a:lnTo>
                <a:lnTo>
                  <a:pt x="12470" y="0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" name="Oval 16"/>
          <p:cNvSpPr>
            <a:spLocks noChangeArrowheads="1"/>
          </p:cNvSpPr>
          <p:nvPr/>
        </p:nvSpPr>
        <p:spPr bwMode="auto">
          <a:xfrm>
            <a:off x="9048751" y="2276475"/>
            <a:ext cx="792163" cy="769938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215680" y="1"/>
            <a:ext cx="5760640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Определите по схеме тип реакции и дайте определение</a:t>
            </a:r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726832" y="3284984"/>
            <a:ext cx="59411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Реакция замещения </a:t>
            </a:r>
            <a:endParaRPr lang="ru-RU" sz="40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524000" y="4221088"/>
            <a:ext cx="81003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>
                <a:ln w="19050" cmpd="sng">
                  <a:solidFill>
                    <a:schemeClr val="tx1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реакция, в результате которой атомы простого вещества замещают атомы одного из ХЭ в сложном веществе</a:t>
            </a:r>
            <a:endParaRPr lang="ru-RU" sz="3600" b="1" dirty="0">
              <a:ln w="19050" cmpd="sng">
                <a:solidFill>
                  <a:schemeClr val="tx1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 0.01875 C 0.01579 0.02408 0.02291 0.01945 0.00885 0.0382 C 0.00659 0.04121 0.00711 0.04676 0.00468 0.04931 C 0.00243 0.05185 -0.00087 0.05093 -0.00365 0.05209 C -0.00573 0.05278 -0.00782 0.05417 -0.0099 0.05486 C -0.01546 0.05695 -0.02101 0.05857 -0.02657 0.06042 C -0.05521 0.06991 -0.0849 0.07431 -0.11407 0.07986 C -0.14046 0.07824 -0.15591 0.07917 -0.17865 0.07153 C -0.1849 0.06598 -0.19115 0.06042 -0.1974 0.05486 C -0.20591 0.04723 -0.21337 0.03496 -0.2224 0.02709 C -0.22518 0.02153 -0.22796 0.01598 -0.23073 0.01042 C -0.23247 0.00695 -0.23299 0.00255 -0.2349 -0.00069 C -0.23594 -0.00231 -0.23768 -0.00254 -0.23907 -0.00347 " pathEditMode="relative" rAng="0" ptsTypes="ffffffffffff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96 0.13264 C 0.02482 0.13912 0.02847 0.15509 0.03003 0.15972 C 0.03177 0.16435 0.03403 0.1669 0.03559 0.17153 C 0.0368 0.17477 0.03715 0.18032 0.03837 0.18333 C 0.04531 0.2 0.05382 0.20764 0.0618 0.21875 C 0.07396 0.23611 0.08732 0.24491 0.10104 0.24977 C 0.12743 0.27592 0.10642 0.2581 0.16771 0.25416 C 0.16962 0.25301 0.18298 0.24977 0.18663 0.24629 C 0.18819 0.24421 0.18906 0.24074 0.19062 0.23819 C 0.19253 0.23518 0.19427 0.23241 0.19618 0.23032 C 0.21753 0.2081 0.1934 0.24074 0.21684 0.20671 C 0.22014 0.20208 0.2243 0.20185 0.22778 0.19907 C 0.22986 0.19676 0.23281 0.19375 0.23541 0.1912 C 0.23732 0.18935 0.23923 0.18842 0.24097 0.18727 C 0.25312 0.16528 0.24774 0.17153 0.25607 0.16366 C 0.26094 0.15347 0.26476 0.1419 0.26979 0.13264 C 0.27239 0.11111 0.27552 0.09491 0.27812 0.07338 C 0.28038 0.05509 0.27951 0.02847 0.27951 0.01134 " pathEditMode="relative" rAng="0" ptsTypes="fffffffffffffffffA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5" grpId="0" animBg="1"/>
      <p:bldP spid="26" grpId="0" animBg="1"/>
      <p:bldP spid="28" grpId="0"/>
      <p:bldP spid="2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2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2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3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5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6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7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431704" y="188640"/>
            <a:ext cx="55547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Составьте формулу 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соли и назовите её.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711624" y="3933056"/>
            <a:ext cx="6867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сульфат алюминия</a:t>
            </a:r>
            <a:endParaRPr lang="ru-RU" sz="54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9735297">
            <a:off x="8690016" y="3457909"/>
            <a:ext cx="128272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151785" y="2204865"/>
            <a:ext cx="128272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</a:t>
            </a:r>
            <a:r>
              <a:rPr lang="ru-RU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19936" y="4365105"/>
            <a:ext cx="24449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(SO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r>
              <a:rPr lang="ru-RU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 rot="18541879">
            <a:off x="8284968" y="2086691"/>
            <a:ext cx="14382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</a:t>
            </a:r>
            <a:r>
              <a:rPr lang="en-US" sz="6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6600" b="1" dirty="0">
              <a:ln w="1905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447928" y="3140969"/>
            <a:ext cx="25010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(PO</a:t>
            </a:r>
            <a:r>
              <a:rPr lang="en-US" sz="7200" b="1" baseline="-30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en-US" sz="7200" b="1" baseline="-30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19585458">
            <a:off x="2062406" y="4436889"/>
            <a:ext cx="140294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 rot="1460204">
            <a:off x="2706307" y="3519399"/>
            <a:ext cx="24449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(SO</a:t>
            </a:r>
            <a:r>
              <a:rPr lang="ru-RU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r>
              <a:rPr lang="ru-RU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19936" y="1844825"/>
            <a:ext cx="26164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(NO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r>
              <a:rPr lang="en-US" sz="7200" b="1" baseline="-25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20763099">
            <a:off x="1991545" y="1844825"/>
            <a:ext cx="14414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Ca</a:t>
            </a:r>
            <a:r>
              <a:rPr lang="en-US" sz="7200" b="1" baseline="-30000" dirty="0">
                <a:ln w="1905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endParaRPr lang="ru-RU" sz="7200" b="1" dirty="0">
              <a:ln w="1905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25532E-6 L 0.00017 -0.3078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  <p:bldP spid="24" grpId="0"/>
      <p:bldP spid="25" grpId="0"/>
      <p:bldP spid="26" grpId="0"/>
      <p:bldP spid="2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2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2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3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9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775520" y="2276872"/>
            <a:ext cx="3816424" cy="11079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dirty="0">
                <a:ln w="3175"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КАТИОН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240016" y="2132856"/>
            <a:ext cx="3741680" cy="11079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dirty="0">
                <a:ln w="3175"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АНИОН</a:t>
            </a:r>
          </a:p>
        </p:txBody>
      </p:sp>
      <p:sp>
        <p:nvSpPr>
          <p:cNvPr id="16" name="Прямоугольник 15"/>
          <p:cNvSpPr/>
          <p:nvPr/>
        </p:nvSpPr>
        <p:spPr>
          <a:xfrm rot="20705233">
            <a:off x="2500645" y="3690230"/>
            <a:ext cx="2714644" cy="954107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38100">
            <a:solidFill>
              <a:srgbClr val="0000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 Narrow" pitchFamily="34" charset="0"/>
              </a:rPr>
              <a:t>положительно заряженный ион</a:t>
            </a:r>
          </a:p>
        </p:txBody>
      </p:sp>
      <p:sp>
        <p:nvSpPr>
          <p:cNvPr id="17" name="Прямоугольник 16"/>
          <p:cNvSpPr/>
          <p:nvPr/>
        </p:nvSpPr>
        <p:spPr>
          <a:xfrm rot="627331">
            <a:off x="6660533" y="3634280"/>
            <a:ext cx="3143272" cy="954107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38100">
            <a:solidFill>
              <a:srgbClr val="0000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 Narrow" pitchFamily="34" charset="0"/>
              </a:rPr>
              <a:t>отрицательно заряженный ион</a:t>
            </a:r>
            <a:endParaRPr lang="ru-RU" sz="2800" b="1" dirty="0">
              <a:solidFill>
                <a:srgbClr val="008000"/>
              </a:solidFill>
              <a:latin typeface="Arial Narrow" pitchFamily="34" charset="0"/>
            </a:endParaRPr>
          </a:p>
        </p:txBody>
      </p:sp>
      <p:pic>
        <p:nvPicPr>
          <p:cNvPr id="18" name="Picture 1" descr="http://www.gifpark.su/Gifs/LETTERS/12/arg-n-25-trans-y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1624" y="4869160"/>
            <a:ext cx="1778386" cy="1643074"/>
          </a:xfrm>
          <a:prstGeom prst="rect">
            <a:avLst/>
          </a:prstGeom>
          <a:noFill/>
        </p:spPr>
      </p:pic>
      <p:pic>
        <p:nvPicPr>
          <p:cNvPr id="19" name="Picture 2" descr="http://www.gifpark.su/Gifs/LETTERS/12/arg-a-25-trans-y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35760" y="5661248"/>
            <a:ext cx="914400" cy="838200"/>
          </a:xfrm>
          <a:prstGeom prst="rect">
            <a:avLst/>
          </a:prstGeom>
          <a:noFill/>
        </p:spPr>
      </p:pic>
      <p:pic>
        <p:nvPicPr>
          <p:cNvPr id="20" name="Picture 6" descr="Картинка 18 из 52135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11824" y="5013177"/>
            <a:ext cx="590550" cy="590551"/>
          </a:xfrm>
          <a:prstGeom prst="rect">
            <a:avLst/>
          </a:prstGeom>
          <a:noFill/>
        </p:spPr>
      </p:pic>
      <p:pic>
        <p:nvPicPr>
          <p:cNvPr id="21" name="Picture 3" descr="http://www.gifpark.su/Gifs/LETTERS/12/arg-o-25-trans-y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84033" y="5157192"/>
            <a:ext cx="1524011" cy="1143008"/>
          </a:xfrm>
          <a:prstGeom prst="rect">
            <a:avLst/>
          </a:prstGeom>
          <a:noFill/>
        </p:spPr>
      </p:pic>
      <p:pic>
        <p:nvPicPr>
          <p:cNvPr id="22" name="Picture 4" descr="http://www.gifpark.su/Gifs/LETTERS/12/arg-h-25-trans-y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08168" y="5157193"/>
            <a:ext cx="1153088" cy="1166815"/>
          </a:xfrm>
          <a:prstGeom prst="rect">
            <a:avLst/>
          </a:prstGeom>
          <a:noFill/>
        </p:spPr>
      </p:pic>
      <p:pic>
        <p:nvPicPr>
          <p:cNvPr id="23" name="Picture 8" descr="Картинка 1 из 888">
            <a:hlinkClick r:id="rId14"/>
          </p:cNvPr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400256" y="4797152"/>
            <a:ext cx="1333500" cy="95250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2567608" y="0"/>
            <a:ext cx="68407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Найдите слово - антоним к следующему  химическому термину  и дайте определение:</a:t>
            </a:r>
            <a:endParaRPr lang="ru-RU" sz="40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5</a:t>
            </a:r>
          </a:p>
        </p:txBody>
      </p:sp>
      <p:sp>
        <p:nvSpPr>
          <p:cNvPr id="13" name="Овал 12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4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5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6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8" name="Picture 2" descr="http://www.shop.e-import.ru/webasyst_setup/published/publicdata/DB36368M/attachments/SC/products_pictures/IMG_9641_en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91545" y="3770010"/>
            <a:ext cx="3302099" cy="308799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567608" y="332656"/>
            <a:ext cx="68407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Дайте характеристику кристаллической решетки, изображенной на рисунке.</a:t>
            </a:r>
            <a:endParaRPr lang="ru-RU" sz="40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5680" y="2492896"/>
            <a:ext cx="5472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металлическая</a:t>
            </a:r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 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17" name="Picture 2" descr="http://chpz.ru/wp-content/uploads/2011/09/%D0%9A%D1%80%D0%B8%D1%81%D1%82%D0%B0%D0%BB%D0%BB%D0%B8%D1%87%D0%B5%D1%81%D0%BA%D0%B0%D1%8F-%D1%80%D0%B5%D1%88%D0%B5%D1%82%D0%BA%D0%B0-%D0%BC%D0%B5%D0%B4%D0%B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35960" y="3841224"/>
            <a:ext cx="3528392" cy="301677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3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20</a:t>
            </a:r>
          </a:p>
        </p:txBody>
      </p:sp>
      <p:pic>
        <p:nvPicPr>
          <p:cNvPr id="13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7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8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7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15680" y="188640"/>
            <a:ext cx="590465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Рассчитайте массу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5 моль нитрида водорода.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31905" y="3284985"/>
            <a:ext cx="214834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85 г</a:t>
            </a:r>
            <a:endParaRPr lang="ru-RU" sz="72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27650" name="Picture 2" descr="http://img.allcorp.ru/userfiles/039/707/images/c4afdc0472e17d6030f39cc8e36857c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52184" y="1988841"/>
            <a:ext cx="2171700" cy="28194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Овал 11"/>
          <p:cNvSpPr/>
          <p:nvPr/>
        </p:nvSpPr>
        <p:spPr>
          <a:xfrm>
            <a:off x="7536160" y="1844824"/>
            <a:ext cx="2664296" cy="302433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dirty="0">
                <a:solidFill>
                  <a:srgbClr val="0000FF"/>
                </a:solidFill>
                <a:latin typeface="Arial Narrow" pitchFamily="34" charset="0"/>
                <a:cs typeface="Lucida Sans Unicode" pitchFamily="34" charset="0"/>
              </a:rPr>
              <a:t>Формула вещества</a:t>
            </a: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9536" y="2420889"/>
            <a:ext cx="2933700" cy="1876425"/>
          </a:xfrm>
          <a:prstGeom prst="rect">
            <a:avLst/>
          </a:prstGeom>
          <a:noFill/>
        </p:spPr>
      </p:pic>
      <p:sp>
        <p:nvSpPr>
          <p:cNvPr id="16" name="Овал 15"/>
          <p:cNvSpPr/>
          <p:nvPr/>
        </p:nvSpPr>
        <p:spPr>
          <a:xfrm>
            <a:off x="1847528" y="2132856"/>
            <a:ext cx="3456384" cy="252028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00FF"/>
                </a:solidFill>
                <a:latin typeface="Arial Narrow" pitchFamily="34" charset="0"/>
                <a:cs typeface="Lucida Sans Unicode" pitchFamily="34" charset="0"/>
              </a:rPr>
              <a:t>Количество вещества</a:t>
            </a:r>
          </a:p>
        </p:txBody>
      </p:sp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35761" y="5013177"/>
            <a:ext cx="4181475" cy="1076325"/>
          </a:xfrm>
          <a:prstGeom prst="rect">
            <a:avLst/>
          </a:prstGeom>
          <a:noFill/>
        </p:spPr>
      </p:pic>
      <p:sp>
        <p:nvSpPr>
          <p:cNvPr id="20" name="Овал 19"/>
          <p:cNvSpPr/>
          <p:nvPr/>
        </p:nvSpPr>
        <p:spPr>
          <a:xfrm>
            <a:off x="3719736" y="4797152"/>
            <a:ext cx="4464496" cy="165618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00FF"/>
                </a:solidFill>
                <a:latin typeface="Arial Narrow" pitchFamily="34" charset="0"/>
                <a:cs typeface="Lucida Sans Unicode" pitchFamily="34" charset="0"/>
              </a:rPr>
              <a:t>Масса вещества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6" grpId="0" animBg="1"/>
      <p:bldP spid="2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3</a:t>
            </a:r>
          </a:p>
        </p:txBody>
      </p:sp>
      <p:sp>
        <p:nvSpPr>
          <p:cNvPr id="10" name="Овал 9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20</a:t>
            </a:r>
          </a:p>
        </p:txBody>
      </p:sp>
      <p:pic>
        <p:nvPicPr>
          <p:cNvPr id="11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2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3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822995" y="260648"/>
            <a:ext cx="6500497" cy="3416320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Какой химический 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элемент принес 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химикам разных стран 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много бед?</a:t>
            </a:r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</a:rPr>
              <a:t>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85817" y="3789041"/>
            <a:ext cx="240803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фтор</a:t>
            </a:r>
            <a:endParaRPr lang="ru-RU" sz="72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50178" name="Picture 2" descr="http://im3-tub-ru.yandex.net/i?id=153104899-66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0" y="5805264"/>
            <a:ext cx="1290398" cy="85268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7" name="TextBox 16"/>
          <p:cNvSpPr txBox="1"/>
          <p:nvPr/>
        </p:nvSpPr>
        <p:spPr>
          <a:xfrm>
            <a:off x="1524000" y="6519446"/>
            <a:ext cx="1099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/>
              <a:t>подсказка</a:t>
            </a:r>
          </a:p>
        </p:txBody>
      </p:sp>
      <p:pic>
        <p:nvPicPr>
          <p:cNvPr id="50182" name="Picture 6" descr="http://0.tqn.com/d/chemistry/1/0/-/9/1/fluorinesimulan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31704" y="3717032"/>
            <a:ext cx="2762672" cy="27626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err="1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</a:t>
            </a:r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2</a:t>
            </a:r>
          </a:p>
        </p:txBody>
      </p:sp>
      <p:sp>
        <p:nvSpPr>
          <p:cNvPr id="10" name="Овал 9"/>
          <p:cNvSpPr/>
          <p:nvPr/>
        </p:nvSpPr>
        <p:spPr>
          <a:xfrm>
            <a:off x="1775520" y="980728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2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5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6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7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287689" y="260648"/>
            <a:ext cx="579677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Две сестры качались,</a:t>
            </a:r>
            <a:b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Правды добивались,</a:t>
            </a:r>
            <a:b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А когда добились,</a:t>
            </a:r>
            <a:b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То остановились.</a:t>
            </a:r>
            <a:r>
              <a:rPr lang="ru-RU" sz="5400" b="1" i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endParaRPr lang="ru-RU" sz="5400" b="1" dirty="0">
              <a:ln w="10541" cmpd="sng">
                <a:solidFill>
                  <a:schemeClr val="tx1"/>
                </a:solidFill>
                <a:prstDash val="solid"/>
              </a:ln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423593" y="4437113"/>
            <a:ext cx="24865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Весы</a:t>
            </a:r>
            <a:endParaRPr lang="ru-RU" sz="72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49154" name="Picture 2" descr="http://taina-simvola.ru/wp-content/uploads/2010/09/vesy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69982" y="3501008"/>
            <a:ext cx="3757300" cy="3017912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595689" y="1928813"/>
            <a:ext cx="2643187" cy="2571750"/>
          </a:xfrm>
          <a:prstGeom prst="ellipse">
            <a:avLst/>
          </a:prstGeom>
          <a:solidFill>
            <a:srgbClr val="92D050">
              <a:alpha val="42000"/>
            </a:srgbClr>
          </a:solidFill>
          <a:ln>
            <a:solidFill>
              <a:srgbClr val="92D050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4810125" y="3071813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881564" y="2000251"/>
            <a:ext cx="142875" cy="142875"/>
          </a:xfrm>
          <a:prstGeom prst="ellipse">
            <a:avLst/>
          </a:prstGeom>
          <a:solidFill>
            <a:srgbClr val="00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4738689" y="2928939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Arial Black" pitchFamily="34" charset="0"/>
              </a:rPr>
              <a:t>+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24000" y="18864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Строение атома какого ХЭ изображено на схеме.</a:t>
            </a:r>
          </a:p>
        </p:txBody>
      </p:sp>
      <p:sp>
        <p:nvSpPr>
          <p:cNvPr id="8" name="Овал 7"/>
          <p:cNvSpPr/>
          <p:nvPr/>
        </p:nvSpPr>
        <p:spPr>
          <a:xfrm>
            <a:off x="1703512" y="112474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4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198884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10" name="Group 139"/>
          <p:cNvGrpSpPr>
            <a:grpSpLocks/>
          </p:cNvGrpSpPr>
          <p:nvPr/>
        </p:nvGrpSpPr>
        <p:grpSpPr bwMode="auto">
          <a:xfrm>
            <a:off x="9081368" y="1124745"/>
            <a:ext cx="1586632" cy="1513483"/>
            <a:chOff x="1973" y="845"/>
            <a:chExt cx="1589" cy="1588"/>
          </a:xfrm>
        </p:grpSpPr>
        <p:pic>
          <p:nvPicPr>
            <p:cNvPr id="11" name="Picture 140" descr="Рисунок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2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3" name="Picture 142" descr="Рисунок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8409" y="1268760"/>
            <a:ext cx="237203" cy="1008112"/>
          </a:xfrm>
          <a:prstGeom prst="rect">
            <a:avLst/>
          </a:prstGeom>
          <a:noFill/>
        </p:spPr>
      </p:pic>
      <p:pic>
        <p:nvPicPr>
          <p:cNvPr id="14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6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5" name="Picture 7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3215680" y="4941168"/>
            <a:ext cx="43924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водорода</a:t>
            </a:r>
            <a:endParaRPr lang="ru-RU" sz="66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60096" y="3284985"/>
            <a:ext cx="27574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Arial Narrow" pitchFamily="34" charset="0"/>
              </a:rPr>
              <a:t>Н +1 )</a:t>
            </a:r>
            <a:r>
              <a:rPr lang="ru-RU" sz="7200" b="1" baseline="-25000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Arial Narrow" pitchFamily="34" charset="0"/>
              </a:rPr>
              <a:t>1</a:t>
            </a:r>
            <a:r>
              <a:rPr lang="ru-RU" sz="72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Arial Narrow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 animBg="1"/>
      <p:bldP spid="16" grpId="0"/>
      <p:bldP spid="1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4</a:t>
            </a:r>
          </a:p>
        </p:txBody>
      </p:sp>
      <p:sp>
        <p:nvSpPr>
          <p:cNvPr id="12" name="Овал 11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4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5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6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7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18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215680" y="188640"/>
            <a:ext cx="576064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Назовите единицу измерения количества вещества.</a:t>
            </a:r>
            <a:endParaRPr lang="ru-RU" sz="40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pic>
        <p:nvPicPr>
          <p:cNvPr id="23554" name="Picture 2" descr="http://www.physbook.ru/images/7/70/Img_Kvant-1984-10-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03513" y="3789041"/>
            <a:ext cx="3762375" cy="2876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4750086" y="2276873"/>
            <a:ext cx="246093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моль</a:t>
            </a:r>
            <a:endParaRPr lang="ru-RU" sz="72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23556" name="Picture 4" descr="http://www.agroatlas.ru/content/pests/Agrotis_ipsilon/Agrotis_ipsilo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41074" y="3789040"/>
            <a:ext cx="3712038" cy="273630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431705" y="1268760"/>
            <a:ext cx="2343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пробирка</a:t>
            </a:r>
          </a:p>
        </p:txBody>
      </p:sp>
      <p:pic>
        <p:nvPicPr>
          <p:cNvPr id="68612" name="Picture 4" descr="http://activerain.com/image_store/uploads/1/0/0/3/5/ar121952384253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3632" y="2060848"/>
            <a:ext cx="3119386" cy="410445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8614" name="Picture 6" descr="http://im0-tub-ru.yandex.net/i?id=289832593-3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8008" y="1484784"/>
            <a:ext cx="3024336" cy="302433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1" name="TextBox 20"/>
          <p:cNvSpPr txBox="1"/>
          <p:nvPr/>
        </p:nvSpPr>
        <p:spPr>
          <a:xfrm>
            <a:off x="6960096" y="4653136"/>
            <a:ext cx="15022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бокал</a:t>
            </a:r>
          </a:p>
        </p:txBody>
      </p:sp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3</a:t>
            </a:r>
          </a:p>
        </p:txBody>
      </p:sp>
      <p:pic>
        <p:nvPicPr>
          <p:cNvPr id="12" name="Picture 7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5" name="Picture 140" descr="Рисунок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6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8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7" name="Picture 142" descr="Рисунок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68409" y="188640"/>
            <a:ext cx="220260" cy="936104"/>
          </a:xfrm>
          <a:prstGeom prst="rect">
            <a:avLst/>
          </a:prstGeom>
          <a:noFill/>
        </p:spPr>
      </p:pic>
      <p:pic>
        <p:nvPicPr>
          <p:cNvPr id="13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10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68610" name="Picture 2" descr="http://web.mit.edu/activities/kbh/cgk/questions/box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63552" y="836712"/>
            <a:ext cx="7632848" cy="571186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8" name="TextBox 17"/>
          <p:cNvSpPr txBox="1"/>
          <p:nvPr/>
        </p:nvSpPr>
        <p:spPr>
          <a:xfrm>
            <a:off x="2351584" y="2996952"/>
            <a:ext cx="55446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 Narrow" pitchFamily="34" charset="0"/>
              </a:rPr>
              <a:t>Две вещи с различным совсем назначеньем,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Arial Narrow" pitchFamily="34" charset="0"/>
              </a:rPr>
              <a:t>Но сделаны обе они из стекла.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Arial Narrow" pitchFamily="34" charset="0"/>
              </a:rPr>
              <a:t>Первая в опытах очень нужна,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Arial Narrow" pitchFamily="34" charset="0"/>
              </a:rPr>
              <a:t>Вторая - сосуд для хмельного вина  </a:t>
            </a:r>
          </a:p>
        </p:txBody>
      </p:sp>
      <p:sp>
        <p:nvSpPr>
          <p:cNvPr id="19" name="Овал 18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541391" y="1"/>
            <a:ext cx="54264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60000"/>
                    </a:schemeClr>
                  </a:glow>
                </a:effectLst>
                <a:latin typeface="Monotype Corsiva" pitchFamily="66" charset="0"/>
              </a:rPr>
              <a:t>Тайны «черного ящика»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3238501" y="1143001"/>
            <a:ext cx="4143375" cy="4143375"/>
          </a:xfrm>
          <a:prstGeom prst="ellipse">
            <a:avLst/>
          </a:prstGeom>
          <a:solidFill>
            <a:srgbClr val="92D050">
              <a:alpha val="41000"/>
            </a:srgbClr>
          </a:solidFill>
          <a:ln>
            <a:solidFill>
              <a:srgbClr val="92D05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024313" y="1928814"/>
            <a:ext cx="2500312" cy="2428875"/>
          </a:xfrm>
          <a:prstGeom prst="ellipse">
            <a:avLst/>
          </a:prstGeom>
          <a:solidFill>
            <a:srgbClr val="FFFF00">
              <a:alpha val="30000"/>
            </a:srgbClr>
          </a:solidFill>
          <a:ln>
            <a:solidFill>
              <a:srgbClr val="FFFF0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881563" y="2786063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095875" y="2643188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810125" y="3000375"/>
            <a:ext cx="285750" cy="28575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953000" y="3214688"/>
            <a:ext cx="285750" cy="28575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453063" y="2928938"/>
            <a:ext cx="285750" cy="28575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238750" y="2714625"/>
            <a:ext cx="285750" cy="28575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167313" y="3071813"/>
            <a:ext cx="285750" cy="28575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024438" y="2857500"/>
            <a:ext cx="285750" cy="28575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953000" y="3000375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310188" y="2857500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5381625" y="3143250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167313" y="3286125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524251" y="4000501"/>
            <a:ext cx="142875" cy="1428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881814" y="2071689"/>
            <a:ext cx="142875" cy="1428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452939" y="1357314"/>
            <a:ext cx="142875" cy="1428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596064" y="4500564"/>
            <a:ext cx="142875" cy="1428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095876" y="1928814"/>
            <a:ext cx="142875" cy="1428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167314" y="4214814"/>
            <a:ext cx="142875" cy="1428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1703512" y="1772816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3</a:t>
            </a:r>
          </a:p>
        </p:txBody>
      </p:sp>
      <p:sp>
        <p:nvSpPr>
          <p:cNvPr id="28" name="Овал 27"/>
          <p:cNvSpPr/>
          <p:nvPr/>
        </p:nvSpPr>
        <p:spPr>
          <a:xfrm>
            <a:off x="1703512" y="26369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grpSp>
        <p:nvGrpSpPr>
          <p:cNvPr id="29" name="Group 139"/>
          <p:cNvGrpSpPr>
            <a:grpSpLocks/>
          </p:cNvGrpSpPr>
          <p:nvPr/>
        </p:nvGrpSpPr>
        <p:grpSpPr bwMode="auto">
          <a:xfrm>
            <a:off x="9081368" y="1052737"/>
            <a:ext cx="1586632" cy="1513483"/>
            <a:chOff x="1973" y="845"/>
            <a:chExt cx="1589" cy="1588"/>
          </a:xfrm>
        </p:grpSpPr>
        <p:pic>
          <p:nvPicPr>
            <p:cNvPr id="30" name="Picture 140" descr="Рисунок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31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2" name="Picture 142" descr="Рисунок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8409" y="1196752"/>
            <a:ext cx="237203" cy="1008112"/>
          </a:xfrm>
          <a:prstGeom prst="rect">
            <a:avLst/>
          </a:prstGeom>
          <a:noFill/>
        </p:spPr>
      </p:pic>
      <p:pic>
        <p:nvPicPr>
          <p:cNvPr id="33" name="Picture 7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1524000" y="18864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Строение атома какого ХЭ изображено на схеме.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215680" y="5301208"/>
            <a:ext cx="49685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углерода</a:t>
            </a:r>
            <a:endParaRPr lang="ru-RU" sz="66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392144" y="3573016"/>
            <a:ext cx="303160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Arial Narrow" pitchFamily="34" charset="0"/>
              </a:rPr>
              <a:t>С +6 )</a:t>
            </a:r>
            <a:r>
              <a:rPr lang="ru-RU" sz="6600" b="1" baseline="-25000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Arial Narrow" pitchFamily="34" charset="0"/>
              </a:rPr>
              <a:t>2</a:t>
            </a:r>
            <a:r>
              <a:rPr lang="ru-RU" sz="66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Arial Narrow" pitchFamily="34" charset="0"/>
              </a:rPr>
              <a:t> )</a:t>
            </a:r>
            <a:r>
              <a:rPr lang="ru-RU" sz="6600" b="1" baseline="-25000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Arial Narrow" pitchFamily="34" charset="0"/>
              </a:rPr>
              <a:t>4</a:t>
            </a:r>
            <a:endParaRPr lang="ru-RU" sz="66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9 -0.00162 C 0.08281 -0.00162 0.13889 0.07314 0.13889 0.16504 C 0.13889 0.25694 0.08281 0.33171 0.01389 0.33171 C -0.05504 0.33171 -0.11111 0.25694 -0.11111 0.16504 C -0.11111 0.07314 -0.05504 -0.00162 0.01389 -0.00162 Z " pathEditMode="relative" rAng="0" ptsTypes="fffff">
                                      <p:cBhvr>
                                        <p:cTn id="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608 -0.33495 C 0.075 -0.33495 0.13108 -0.26019 0.13108 -0.16829 C 0.13108 -0.07639 0.075 -0.00162 0.00608 -0.00162 C -0.06285 -0.00162 -0.11892 -0.07639 -0.11892 -0.16829 C -0.11892 -0.26019 -0.06285 -0.33495 0.00608 -0.33495 Z " pathEditMode="relative" rAng="0" ptsTypes="fffff">
                                      <p:cBhvr>
                                        <p:cTn id="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56 -0.13796 C -0.06337 -0.13796 0.03212 -0.00903 0.03212 0.14954 C 0.03212 0.30787 -0.06337 0.43704 -0.18056 0.43704 C -0.29774 0.43704 -0.39306 0.30787 -0.39306 0.14954 C -0.39306 -0.00903 -0.29774 -0.13796 -0.18056 -0.13796 Z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8507 -0.03379 C 0.20157 -0.03379 0.29653 0.09329 0.29653 0.24954 C 0.29653 0.40556 0.20157 0.53287 0.08507 0.53287 C -0.03159 0.53287 -0.12639 0.40556 -0.12639 0.24954 C -0.12639 0.09329 -0.03159 -0.03379 0.08507 -0.03379 Z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8663 -0.41921 C 0.30608 -0.41921 0.40347 -0.29306 0.40347 -0.13773 C 0.40347 0.01782 0.30608 0.14468 0.18663 0.14468 C 0.06719 0.14468 -0.02969 0.01782 -0.02969 -0.13773 C -0.02969 -0.29306 0.06719 -0.41921 0.18663 -0.41921 Z " pathEditMode="relative" rAng="0" ptsTypes="fffff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4931 -0.49213 C -0.03229 -0.49213 0.06337 -0.36828 0.06337 -0.21527 C 0.06337 -0.0625 -0.03229 0.06181 -0.14931 0.06181 C -0.26649 0.06181 -0.36181 -0.0625 -0.36181 -0.21527 C -0.36181 -0.36828 -0.26649 -0.49213 -0.14931 -0.49213 Z " pathEditMode="relative" rAng="0" ptsTypes="fffff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3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18" grpId="0" animBg="1"/>
      <p:bldP spid="19" grpId="0" animBg="1"/>
      <p:bldP spid="22" grpId="0" animBg="1"/>
      <p:bldP spid="21" grpId="0" animBg="1"/>
      <p:bldP spid="37" grpId="0"/>
      <p:bldP spid="3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 1</a:t>
            </a:r>
          </a:p>
        </p:txBody>
      </p:sp>
      <p:sp>
        <p:nvSpPr>
          <p:cNvPr id="10" name="Овал 9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11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2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5" name="Picture 140" descr="Рисунок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6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7" name="Picture 142" descr="Рисунок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18" name="Рисунок 17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356993"/>
            <a:ext cx="7344816" cy="3240359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sp>
        <p:nvSpPr>
          <p:cNvPr id="20" name="Прямоугольник 19"/>
          <p:cNvSpPr/>
          <p:nvPr/>
        </p:nvSpPr>
        <p:spPr>
          <a:xfrm>
            <a:off x="2495600" y="188640"/>
            <a:ext cx="698477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Разгадайте ребус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и дайте определение понятию.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935760" y="2276873"/>
            <a:ext cx="408958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основание</a:t>
            </a:r>
            <a:endParaRPr lang="ru-RU" sz="60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4</a:t>
            </a:r>
          </a:p>
        </p:txBody>
      </p:sp>
      <p:sp>
        <p:nvSpPr>
          <p:cNvPr id="15" name="Овал 14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8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9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22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495600" y="260648"/>
            <a:ext cx="68407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Дайте характеристику кристаллической решетки, изображенной на рисунке.</a:t>
            </a:r>
            <a:endParaRPr lang="ru-RU" sz="40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pic>
        <p:nvPicPr>
          <p:cNvPr id="9" name="Picture 2" descr="http://www.shop.e-import.ru/webasyst_setup/published/publicdata/DB36368M/attachments/SC/products_pictures/IMG_9644_en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03512" y="3212976"/>
            <a:ext cx="3305200" cy="333122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215680" y="2276872"/>
            <a:ext cx="5472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атомная</a:t>
            </a:r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 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20482" name="Picture 2" descr="http://www.promtehlab.ru/upload/iblock/b83/5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75920" y="3356992"/>
            <a:ext cx="4002021" cy="300151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Овал 1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2</a:t>
            </a:r>
          </a:p>
        </p:txBody>
      </p:sp>
      <p:sp>
        <p:nvSpPr>
          <p:cNvPr id="21" name="Овал 20"/>
          <p:cNvSpPr/>
          <p:nvPr/>
        </p:nvSpPr>
        <p:spPr>
          <a:xfrm>
            <a:off x="1703512" y="198884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2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23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8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67608" y="1"/>
            <a:ext cx="684076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Назовите тип </a:t>
            </a:r>
          </a:p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кристаллической решетки. </a:t>
            </a:r>
          </a:p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Перечислите свойства веществ </a:t>
            </a:r>
          </a:p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 этой кристаллической решеткой.</a:t>
            </a:r>
            <a:endParaRPr lang="ru-RU" sz="40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pic>
        <p:nvPicPr>
          <p:cNvPr id="20486" name="Picture 6" descr="http://www.shop.e-import.ru/webasyst_setup/published/publicdata/DB36368M/attachments/SC/products_pictures/IMG_964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76121" y="2492896"/>
            <a:ext cx="3189363" cy="244517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847528" y="3429000"/>
            <a:ext cx="5472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молекулярная</a:t>
            </a:r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 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2384" y="2204865"/>
            <a:ext cx="792076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/>
              <a:t>ЙОД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47528" y="4581128"/>
            <a:ext cx="763284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Малая твердость, низкие температуры плавления, летучи.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Овал 31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err="1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</a:t>
            </a:r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4</a:t>
            </a:r>
          </a:p>
        </p:txBody>
      </p:sp>
      <p:sp>
        <p:nvSpPr>
          <p:cNvPr id="33" name="Овал 32"/>
          <p:cNvSpPr/>
          <p:nvPr/>
        </p:nvSpPr>
        <p:spPr>
          <a:xfrm>
            <a:off x="1703512" y="980728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10</a:t>
            </a:r>
          </a:p>
        </p:txBody>
      </p:sp>
      <p:pic>
        <p:nvPicPr>
          <p:cNvPr id="35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7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38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39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40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  <p:pic>
        <p:nvPicPr>
          <p:cNvPr id="36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215680" y="1"/>
            <a:ext cx="5760640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Определите по схеме тип реакции и дайте определение</a:t>
            </a:r>
            <a:r>
              <a:rPr lang="ru-RU" sz="5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.</a:t>
            </a:r>
          </a:p>
        </p:txBody>
      </p:sp>
      <p:sp>
        <p:nvSpPr>
          <p:cNvPr id="11" name="Oval 14"/>
          <p:cNvSpPr>
            <a:spLocks noChangeArrowheads="1"/>
          </p:cNvSpPr>
          <p:nvPr/>
        </p:nvSpPr>
        <p:spPr bwMode="auto">
          <a:xfrm>
            <a:off x="1703388" y="2420939"/>
            <a:ext cx="792162" cy="769937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2424113" y="2420939"/>
            <a:ext cx="792162" cy="769937"/>
          </a:xfrm>
          <a:prstGeom prst="ellipse">
            <a:avLst/>
          </a:prstGeom>
          <a:solidFill>
            <a:srgbClr val="CCEC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PubCross"/>
          <p:cNvSpPr>
            <a:spLocks noEditPoints="1" noChangeArrowheads="1"/>
          </p:cNvSpPr>
          <p:nvPr/>
        </p:nvSpPr>
        <p:spPr bwMode="auto">
          <a:xfrm>
            <a:off x="3359151" y="2638426"/>
            <a:ext cx="360363" cy="358775"/>
          </a:xfrm>
          <a:custGeom>
            <a:avLst/>
            <a:gdLst>
              <a:gd name="G0" fmla="+- 0 0 0"/>
              <a:gd name="G1" fmla="+- 9130 0 0"/>
              <a:gd name="G2" fmla="+- 21600 0 9130"/>
              <a:gd name="G3" fmla="+- 9130 0 0"/>
              <a:gd name="G4" fmla="+- 21600 0 9130"/>
              <a:gd name="T0" fmla="*/ 10800 w 21600"/>
              <a:gd name="T1" fmla="*/ 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G1 w 21600"/>
              <a:gd name="T9" fmla="*/ G3 h 21600"/>
              <a:gd name="T10" fmla="*/ G2 w 21600"/>
              <a:gd name="T11" fmla="*/ G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9130" y="0"/>
                </a:moveTo>
                <a:lnTo>
                  <a:pt x="9130" y="9130"/>
                </a:lnTo>
                <a:lnTo>
                  <a:pt x="0" y="9130"/>
                </a:lnTo>
                <a:lnTo>
                  <a:pt x="0" y="12470"/>
                </a:lnTo>
                <a:lnTo>
                  <a:pt x="9130" y="12470"/>
                </a:lnTo>
                <a:lnTo>
                  <a:pt x="9130" y="21600"/>
                </a:lnTo>
                <a:lnTo>
                  <a:pt x="12470" y="21600"/>
                </a:lnTo>
                <a:lnTo>
                  <a:pt x="12470" y="12470"/>
                </a:lnTo>
                <a:lnTo>
                  <a:pt x="21600" y="12470"/>
                </a:lnTo>
                <a:lnTo>
                  <a:pt x="21600" y="9130"/>
                </a:lnTo>
                <a:lnTo>
                  <a:pt x="12470" y="9130"/>
                </a:lnTo>
                <a:lnTo>
                  <a:pt x="12470" y="0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3790951" y="2420939"/>
            <a:ext cx="792163" cy="76993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4511676" y="2420939"/>
            <a:ext cx="792163" cy="769937"/>
          </a:xfrm>
          <a:prstGeom prst="ellipse">
            <a:avLst/>
          </a:prstGeom>
          <a:solidFill>
            <a:srgbClr val="FFCC00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8"/>
          <p:cNvSpPr>
            <a:spLocks noChangeArrowheads="1"/>
          </p:cNvSpPr>
          <p:nvPr/>
        </p:nvSpPr>
        <p:spPr bwMode="auto">
          <a:xfrm>
            <a:off x="2136776" y="1628776"/>
            <a:ext cx="2087563" cy="1008063"/>
          </a:xfrm>
          <a:custGeom>
            <a:avLst/>
            <a:gdLst>
              <a:gd name="G0" fmla="+- -555372 0 0"/>
              <a:gd name="G1" fmla="+- -11532825 0 0"/>
              <a:gd name="G2" fmla="+- -555372 0 -11532825"/>
              <a:gd name="G3" fmla="+- 10800 0 0"/>
              <a:gd name="G4" fmla="+- 0 0 -55537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428 0 0"/>
              <a:gd name="G9" fmla="+- 0 0 -11532825"/>
              <a:gd name="G10" fmla="+- 8428 0 2700"/>
              <a:gd name="G11" fmla="cos G10 -555372"/>
              <a:gd name="G12" fmla="sin G10 -555372"/>
              <a:gd name="G13" fmla="cos 13500 -555372"/>
              <a:gd name="G14" fmla="sin 13500 -555372"/>
              <a:gd name="G15" fmla="+- G11 10800 0"/>
              <a:gd name="G16" fmla="+- G12 10800 0"/>
              <a:gd name="G17" fmla="+- G13 10800 0"/>
              <a:gd name="G18" fmla="+- G14 10800 0"/>
              <a:gd name="G19" fmla="*/ 8428 1 2"/>
              <a:gd name="G20" fmla="+- G19 5400 0"/>
              <a:gd name="G21" fmla="cos G20 -555372"/>
              <a:gd name="G22" fmla="sin G20 -555372"/>
              <a:gd name="G23" fmla="+- G21 10800 0"/>
              <a:gd name="G24" fmla="+- G12 G23 G22"/>
              <a:gd name="G25" fmla="+- G22 G23 G11"/>
              <a:gd name="G26" fmla="cos 10800 -555372"/>
              <a:gd name="G27" fmla="sin 10800 -555372"/>
              <a:gd name="G28" fmla="cos 8428 -555372"/>
              <a:gd name="G29" fmla="sin 8428 -55537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532825"/>
              <a:gd name="G36" fmla="sin G34 -11532825"/>
              <a:gd name="G37" fmla="+/ -11532825 -55537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428 G39"/>
              <a:gd name="G43" fmla="sin 8428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380 w 21600"/>
              <a:gd name="T5" fmla="*/ 8 h 21600"/>
              <a:gd name="T6" fmla="*/ 1209 w 21600"/>
              <a:gd name="T7" fmla="*/ 10125 h 21600"/>
              <a:gd name="T8" fmla="*/ 10472 w 21600"/>
              <a:gd name="T9" fmla="*/ 2378 h 21600"/>
              <a:gd name="T10" fmla="*/ 24152 w 21600"/>
              <a:gd name="T11" fmla="*/ 8810 h 21600"/>
              <a:gd name="T12" fmla="*/ 20881 w 21600"/>
              <a:gd name="T13" fmla="*/ 13227 h 21600"/>
              <a:gd name="T14" fmla="*/ 16465 w 21600"/>
              <a:gd name="T15" fmla="*/ 9955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135" y="9558"/>
                </a:moveTo>
                <a:cubicBezTo>
                  <a:pt x="18520" y="5428"/>
                  <a:pt x="14974" y="2372"/>
                  <a:pt x="10800" y="2372"/>
                </a:cubicBezTo>
                <a:cubicBezTo>
                  <a:pt x="6374" y="2371"/>
                  <a:pt x="2703" y="5794"/>
                  <a:pt x="2392" y="10208"/>
                </a:cubicBezTo>
                <a:lnTo>
                  <a:pt x="26" y="10042"/>
                </a:lnTo>
                <a:cubicBezTo>
                  <a:pt x="424" y="4385"/>
                  <a:pt x="5129" y="-1"/>
                  <a:pt x="10800" y="0"/>
                </a:cubicBezTo>
                <a:cubicBezTo>
                  <a:pt x="16149" y="0"/>
                  <a:pt x="20693" y="3916"/>
                  <a:pt x="21482" y="9208"/>
                </a:cubicBezTo>
                <a:lnTo>
                  <a:pt x="24152" y="8810"/>
                </a:lnTo>
                <a:lnTo>
                  <a:pt x="20881" y="13227"/>
                </a:lnTo>
                <a:lnTo>
                  <a:pt x="16465" y="9955"/>
                </a:lnTo>
                <a:lnTo>
                  <a:pt x="19135" y="9558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 rot="10800000">
            <a:off x="2208213" y="2924176"/>
            <a:ext cx="2087562" cy="1008063"/>
          </a:xfrm>
          <a:custGeom>
            <a:avLst/>
            <a:gdLst>
              <a:gd name="G0" fmla="+- -555372 0 0"/>
              <a:gd name="G1" fmla="+- -11532825 0 0"/>
              <a:gd name="G2" fmla="+- -555372 0 -11532825"/>
              <a:gd name="G3" fmla="+- 10800 0 0"/>
              <a:gd name="G4" fmla="+- 0 0 -55537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428 0 0"/>
              <a:gd name="G9" fmla="+- 0 0 -11532825"/>
              <a:gd name="G10" fmla="+- 8428 0 2700"/>
              <a:gd name="G11" fmla="cos G10 -555372"/>
              <a:gd name="G12" fmla="sin G10 -555372"/>
              <a:gd name="G13" fmla="cos 13500 -555372"/>
              <a:gd name="G14" fmla="sin 13500 -555372"/>
              <a:gd name="G15" fmla="+- G11 10800 0"/>
              <a:gd name="G16" fmla="+- G12 10800 0"/>
              <a:gd name="G17" fmla="+- G13 10800 0"/>
              <a:gd name="G18" fmla="+- G14 10800 0"/>
              <a:gd name="G19" fmla="*/ 8428 1 2"/>
              <a:gd name="G20" fmla="+- G19 5400 0"/>
              <a:gd name="G21" fmla="cos G20 -555372"/>
              <a:gd name="G22" fmla="sin G20 -555372"/>
              <a:gd name="G23" fmla="+- G21 10800 0"/>
              <a:gd name="G24" fmla="+- G12 G23 G22"/>
              <a:gd name="G25" fmla="+- G22 G23 G11"/>
              <a:gd name="G26" fmla="cos 10800 -555372"/>
              <a:gd name="G27" fmla="sin 10800 -555372"/>
              <a:gd name="G28" fmla="cos 8428 -555372"/>
              <a:gd name="G29" fmla="sin 8428 -55537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532825"/>
              <a:gd name="G36" fmla="sin G34 -11532825"/>
              <a:gd name="G37" fmla="+/ -11532825 -55537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428 G39"/>
              <a:gd name="G43" fmla="sin 8428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380 w 21600"/>
              <a:gd name="T5" fmla="*/ 8 h 21600"/>
              <a:gd name="T6" fmla="*/ 1209 w 21600"/>
              <a:gd name="T7" fmla="*/ 10125 h 21600"/>
              <a:gd name="T8" fmla="*/ 10472 w 21600"/>
              <a:gd name="T9" fmla="*/ 2378 h 21600"/>
              <a:gd name="T10" fmla="*/ 24152 w 21600"/>
              <a:gd name="T11" fmla="*/ 8810 h 21600"/>
              <a:gd name="T12" fmla="*/ 20881 w 21600"/>
              <a:gd name="T13" fmla="*/ 13227 h 21600"/>
              <a:gd name="T14" fmla="*/ 16465 w 21600"/>
              <a:gd name="T15" fmla="*/ 9955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135" y="9558"/>
                </a:moveTo>
                <a:cubicBezTo>
                  <a:pt x="18520" y="5428"/>
                  <a:pt x="14974" y="2372"/>
                  <a:pt x="10800" y="2372"/>
                </a:cubicBezTo>
                <a:cubicBezTo>
                  <a:pt x="6374" y="2371"/>
                  <a:pt x="2703" y="5794"/>
                  <a:pt x="2392" y="10208"/>
                </a:cubicBezTo>
                <a:lnTo>
                  <a:pt x="26" y="10042"/>
                </a:lnTo>
                <a:cubicBezTo>
                  <a:pt x="424" y="4385"/>
                  <a:pt x="5129" y="-1"/>
                  <a:pt x="10800" y="0"/>
                </a:cubicBezTo>
                <a:cubicBezTo>
                  <a:pt x="16149" y="0"/>
                  <a:pt x="20693" y="3916"/>
                  <a:pt x="21482" y="9208"/>
                </a:cubicBezTo>
                <a:lnTo>
                  <a:pt x="24152" y="8810"/>
                </a:lnTo>
                <a:lnTo>
                  <a:pt x="20881" y="13227"/>
                </a:lnTo>
                <a:lnTo>
                  <a:pt x="16465" y="9955"/>
                </a:lnTo>
                <a:lnTo>
                  <a:pt x="19135" y="9558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18" name="AutoShape 15"/>
          <p:cNvCxnSpPr>
            <a:cxnSpLocks noChangeShapeType="1"/>
          </p:cNvCxnSpPr>
          <p:nvPr/>
        </p:nvCxnSpPr>
        <p:spPr bwMode="auto">
          <a:xfrm>
            <a:off x="5375275" y="2781300"/>
            <a:ext cx="1079500" cy="0"/>
          </a:xfrm>
          <a:prstGeom prst="straightConnector1">
            <a:avLst/>
          </a:prstGeom>
          <a:noFill/>
          <a:ln w="73025">
            <a:solidFill>
              <a:srgbClr val="FF99CC"/>
            </a:solidFill>
            <a:round/>
            <a:headEnd/>
            <a:tailEnd type="triangle" w="med" len="med"/>
          </a:ln>
          <a:effectLst/>
        </p:spPr>
      </p:cxn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599238" y="2443164"/>
            <a:ext cx="792162" cy="769937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Oval 11"/>
          <p:cNvSpPr>
            <a:spLocks noChangeArrowheads="1"/>
          </p:cNvSpPr>
          <p:nvPr/>
        </p:nvSpPr>
        <p:spPr bwMode="auto">
          <a:xfrm>
            <a:off x="7319963" y="2443164"/>
            <a:ext cx="792162" cy="769937"/>
          </a:xfrm>
          <a:prstGeom prst="ellipse">
            <a:avLst/>
          </a:prstGeom>
          <a:solidFill>
            <a:srgbClr val="CCEC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4"/>
          <p:cNvSpPr>
            <a:spLocks noChangeArrowheads="1"/>
          </p:cNvSpPr>
          <p:nvPr/>
        </p:nvSpPr>
        <p:spPr bwMode="auto">
          <a:xfrm>
            <a:off x="8616951" y="2420939"/>
            <a:ext cx="792163" cy="76993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12"/>
          <p:cNvSpPr>
            <a:spLocks noChangeArrowheads="1"/>
          </p:cNvSpPr>
          <p:nvPr/>
        </p:nvSpPr>
        <p:spPr bwMode="auto">
          <a:xfrm>
            <a:off x="9336088" y="2420939"/>
            <a:ext cx="792162" cy="769937"/>
          </a:xfrm>
          <a:prstGeom prst="ellipse">
            <a:avLst/>
          </a:prstGeom>
          <a:solidFill>
            <a:srgbClr val="FFCC00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PubCross"/>
          <p:cNvSpPr>
            <a:spLocks noEditPoints="1" noChangeArrowheads="1"/>
          </p:cNvSpPr>
          <p:nvPr/>
        </p:nvSpPr>
        <p:spPr bwMode="auto">
          <a:xfrm>
            <a:off x="8183563" y="2636839"/>
            <a:ext cx="360362" cy="358775"/>
          </a:xfrm>
          <a:custGeom>
            <a:avLst/>
            <a:gdLst>
              <a:gd name="G0" fmla="+- 0 0 0"/>
              <a:gd name="G1" fmla="+- 9130 0 0"/>
              <a:gd name="G2" fmla="+- 21600 0 9130"/>
              <a:gd name="G3" fmla="+- 9130 0 0"/>
              <a:gd name="G4" fmla="+- 21600 0 9130"/>
              <a:gd name="T0" fmla="*/ 10800 w 21600"/>
              <a:gd name="T1" fmla="*/ 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G1 w 21600"/>
              <a:gd name="T9" fmla="*/ G3 h 21600"/>
              <a:gd name="T10" fmla="*/ G2 w 21600"/>
              <a:gd name="T11" fmla="*/ G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9130" y="0"/>
                </a:moveTo>
                <a:lnTo>
                  <a:pt x="9130" y="9130"/>
                </a:lnTo>
                <a:lnTo>
                  <a:pt x="0" y="9130"/>
                </a:lnTo>
                <a:lnTo>
                  <a:pt x="0" y="12470"/>
                </a:lnTo>
                <a:lnTo>
                  <a:pt x="9130" y="12470"/>
                </a:lnTo>
                <a:lnTo>
                  <a:pt x="9130" y="21600"/>
                </a:lnTo>
                <a:lnTo>
                  <a:pt x="12470" y="21600"/>
                </a:lnTo>
                <a:lnTo>
                  <a:pt x="12470" y="12470"/>
                </a:lnTo>
                <a:lnTo>
                  <a:pt x="21600" y="12470"/>
                </a:lnTo>
                <a:lnTo>
                  <a:pt x="21600" y="9130"/>
                </a:lnTo>
                <a:lnTo>
                  <a:pt x="12470" y="9130"/>
                </a:lnTo>
                <a:lnTo>
                  <a:pt x="12470" y="0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26832" y="3284984"/>
            <a:ext cx="59411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Реакция обмена </a:t>
            </a:r>
            <a:endParaRPr lang="ru-RU" sz="40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919536" y="4221088"/>
            <a:ext cx="770485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>
                <a:ln w="19050" cmpd="sng">
                  <a:solidFill>
                    <a:schemeClr val="tx1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реакция, в результате которой два сложных вещества обмениваются своими составными частями</a:t>
            </a:r>
            <a:endParaRPr lang="ru-RU" sz="3600" b="1" dirty="0">
              <a:ln w="19050" cmpd="sng">
                <a:solidFill>
                  <a:schemeClr val="tx1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96296E-6 C 0.00278 -0.01852 0.00451 -0.0419 0.02674 -0.05324 C 0.02986 -0.06019 0.02726 -0.05741 0.03733 -0.0625 C 0.0434 -0.06574 0.04965 -0.06875 0.0559 -0.07199 C 0.0625 -0.07523 0.07535 -0.07639 0.08299 -0.07801 C 0.1099 -0.07709 0.11962 -0.07755 0.14115 -0.07361 C 0.14878 -0.07199 0.15642 -0.07037 0.16389 -0.06875 C 0.16684 -0.06829 0.1724 -0.06736 0.1724 -0.06713 C 0.18038 -0.0632 0.18924 -0.06204 0.19722 -0.05787 C 0.19809 -0.05579 0.19722 -0.05324 0.19948 -0.05162 C 0.21493 -0.04005 0.20208 -0.06019 0.21181 -0.04537 C 0.2158 -0.03935 0.21198 -0.04144 0.21597 -0.03449 C 0.21701 -0.03287 0.2191 -0.03148 0.22014 -0.02986 C 0.22674 -0.01991 0.23073 -0.00348 0.23073 0.00787 " pathEditMode="relative" rAng="0" ptsTypes="fffffffffffffA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00" y="-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0.0743 C -0.00243 0.08379 -0.00243 0.09583 -0.01267 0.10486 C -0.01336 0.10764 -0.01319 0.11111 -0.01475 0.11319 C -0.02222 0.12315 -0.03819 0.12546 -0.04809 0.12986 C -0.05312 0.13217 -0.05746 0.13703 -0.06267 0.13819 C -0.07291 0.14028 -0.0835 0.14004 -0.09392 0.14097 C -0.11892 0.14004 -0.14392 0.13981 -0.16892 0.13819 C -0.17673 0.13773 -0.18906 0.12083 -0.19392 0.11319 C -0.21319 0.08333 -0.21892 0.04861 -0.21892 0.01041 " pathEditMode="relative" ptsTypes="ffffffffA">
                                      <p:cBhvr>
                                        <p:cTn id="5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3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1" grpId="0" animBg="1"/>
      <p:bldP spid="23" grpId="0" animBg="1"/>
      <p:bldP spid="24" grpId="0"/>
      <p:bldP spid="2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3</a:t>
            </a:r>
          </a:p>
        </p:txBody>
      </p:sp>
      <p:sp>
        <p:nvSpPr>
          <p:cNvPr id="8" name="Овал 7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20</a:t>
            </a:r>
          </a:p>
        </p:txBody>
      </p:sp>
      <p:pic>
        <p:nvPicPr>
          <p:cNvPr id="9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0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2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856094" y="188640"/>
            <a:ext cx="8451353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«Химия — это область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чудес, где скрыто счастье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человечества: величайшие завоевания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                разума будут сделаны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                   именно в этой области».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                  Кто автор? </a:t>
            </a:r>
            <a:endParaRPr lang="ru-RU" sz="44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59933" y="5013176"/>
            <a:ext cx="46249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А.М.Горький</a:t>
            </a:r>
            <a:endParaRPr lang="ru-RU" sz="54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84994" name="Picture 2" descr="http://bse.sci-lib.com/pictures/02/18/21798348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75520" y="2564904"/>
            <a:ext cx="2762250" cy="3810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2</a:t>
            </a:r>
          </a:p>
        </p:txBody>
      </p:sp>
      <p:sp>
        <p:nvSpPr>
          <p:cNvPr id="10" name="Овал 9"/>
          <p:cNvSpPr/>
          <p:nvPr/>
        </p:nvSpPr>
        <p:spPr>
          <a:xfrm>
            <a:off x="1703512" y="155679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2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4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5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7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5640" y="188640"/>
            <a:ext cx="633670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Посчитайте сумму всех коэффициентов в уравнении реакции фотосинтеза:</a:t>
            </a:r>
            <a:endParaRPr lang="ru-RU" sz="44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11625" y="2276872"/>
            <a:ext cx="6843541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sz="5000" b="1" dirty="0">
              <a:ln w="19050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03512" y="5661248"/>
            <a:ext cx="814517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dirty="0">
                <a:ln w="19050">
                  <a:solidFill>
                    <a:srgbClr val="0000FF"/>
                  </a:solidFill>
                </a:ln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sz="5000" b="1" dirty="0">
              <a:ln w="19050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9458" name="Picture 2" descr="http://im2-tub-ru.yandex.net/i?id=303334025-38-72&amp;n=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91544" y="3573016"/>
            <a:ext cx="1572655" cy="1512168"/>
          </a:xfrm>
          <a:prstGeom prst="rect">
            <a:avLst/>
          </a:prstGeom>
          <a:noFill/>
          <a:effectLst/>
        </p:spPr>
      </p:pic>
      <p:pic>
        <p:nvPicPr>
          <p:cNvPr id="19460" name="Picture 4" descr="http://im2-tub-ru.yandex.net/i?id=303334025-38-72&amp;n=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1784" y="3573016"/>
            <a:ext cx="1572655" cy="1512168"/>
          </a:xfrm>
          <a:prstGeom prst="rect">
            <a:avLst/>
          </a:prstGeom>
          <a:noFill/>
          <a:effectLst/>
        </p:spPr>
      </p:pic>
      <p:pic>
        <p:nvPicPr>
          <p:cNvPr id="19462" name="Picture 6" descr="http://im2-tub-ru.yandex.net/i?id=303334025-38-72&amp;n=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2024" y="3573016"/>
            <a:ext cx="1572655" cy="1512168"/>
          </a:xfrm>
          <a:prstGeom prst="rect">
            <a:avLst/>
          </a:prstGeom>
          <a:noFill/>
          <a:effectLst/>
        </p:spPr>
      </p:pic>
      <p:pic>
        <p:nvPicPr>
          <p:cNvPr id="19464" name="Picture 8" descr="http://im2-tub-ru.yandex.net/i?id=303334025-38-72&amp;n=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6240" y="3573016"/>
            <a:ext cx="1584176" cy="1523246"/>
          </a:xfrm>
          <a:prstGeom prst="rect">
            <a:avLst/>
          </a:prstGeom>
          <a:noFill/>
          <a:effectLst/>
        </p:spPr>
      </p:pic>
      <p:sp>
        <p:nvSpPr>
          <p:cNvPr id="19" name="Прямоугольник 18"/>
          <p:cNvSpPr/>
          <p:nvPr/>
        </p:nvSpPr>
        <p:spPr>
          <a:xfrm>
            <a:off x="4367809" y="414908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528049" y="414908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423592" y="407707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688288" y="414908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832304" y="5301208"/>
            <a:ext cx="1133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проверка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94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9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1" dur="1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2"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2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6</a:t>
            </a:r>
          </a:p>
        </p:txBody>
      </p:sp>
      <p:sp>
        <p:nvSpPr>
          <p:cNvPr id="10" name="Овал 9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2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4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5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7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783632" y="188641"/>
            <a:ext cx="642926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Этот химик – автор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оперы «Князь Игорь» и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других  музыкальных  произведений.</a:t>
            </a:r>
            <a:endParaRPr lang="ru-RU" sz="44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pic>
        <p:nvPicPr>
          <p:cNvPr id="15364" name="Picture 4" descr="http://tvtorrent.ru/pictures/max/2/117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03512" y="2852937"/>
            <a:ext cx="4464496" cy="38094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5483424" y="3068960"/>
            <a:ext cx="518457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Александр </a:t>
            </a:r>
          </a:p>
          <a:p>
            <a:pPr algn="ctr"/>
            <a:r>
              <a:rPr lang="ru-RU" sz="4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Порфирьевич </a:t>
            </a:r>
          </a:p>
          <a:p>
            <a:pPr algn="ctr"/>
            <a:r>
              <a:rPr lang="ru-RU" sz="4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Бородин</a:t>
            </a:r>
            <a:endParaRPr lang="ru-RU" sz="44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6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3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4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5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7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707571" y="188640"/>
            <a:ext cx="474841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Как  называется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физическое явление? 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431704" y="2564904"/>
            <a:ext cx="612068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– процесс </a:t>
            </a:r>
          </a:p>
          <a:p>
            <a:pPr algn="ctr"/>
            <a:r>
              <a:rPr lang="ru-RU" sz="4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перехода </a:t>
            </a:r>
          </a:p>
          <a:p>
            <a:pPr algn="ctr"/>
            <a:r>
              <a:rPr lang="ru-RU" sz="4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вещества из твердого состояния в газообразное, минуя жидкую фазу.</a:t>
            </a:r>
            <a:endParaRPr lang="ru-RU" sz="40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81158" y="2571744"/>
            <a:ext cx="335758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Возгонка</a:t>
            </a:r>
            <a:endParaRPr lang="ru-RU" sz="40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6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5</a:t>
            </a:r>
          </a:p>
        </p:txBody>
      </p:sp>
      <p:sp>
        <p:nvSpPr>
          <p:cNvPr id="9" name="Овал 8"/>
          <p:cNvSpPr/>
          <p:nvPr/>
        </p:nvSpPr>
        <p:spPr>
          <a:xfrm>
            <a:off x="1775520" y="198884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4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6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7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4338" name="Picture 2" descr="http://www.ostinter.info/elektronbook/image_01/ikr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67600" y="2348881"/>
            <a:ext cx="3600400" cy="240026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567608" y="1"/>
            <a:ext cx="684076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Назовите тип </a:t>
            </a:r>
          </a:p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кристаллической решетки. </a:t>
            </a:r>
          </a:p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Перечислите свойства веществ </a:t>
            </a:r>
          </a:p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 этой кристаллической решеткой.</a:t>
            </a:r>
            <a:endParaRPr lang="ru-RU" sz="40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47528" y="3284984"/>
            <a:ext cx="36724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Ионная</a:t>
            </a:r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 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47528" y="4581128"/>
            <a:ext cx="763284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Высокая твердость и прочность, тугоплавки, </a:t>
            </a:r>
            <a:r>
              <a:rPr lang="ru-RU" sz="4000" b="1" i="1" dirty="0" err="1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нелетучи</a:t>
            </a:r>
            <a:r>
              <a:rPr lang="ru-RU" sz="4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.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1</a:t>
            </a:r>
          </a:p>
        </p:txBody>
      </p:sp>
      <p:sp>
        <p:nvSpPr>
          <p:cNvPr id="10" name="Овал 9"/>
          <p:cNvSpPr/>
          <p:nvPr/>
        </p:nvSpPr>
        <p:spPr>
          <a:xfrm>
            <a:off x="1775520" y="980728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2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4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204023" cy="122413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277691" y="1"/>
            <a:ext cx="595387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60000"/>
                    </a:schemeClr>
                  </a:glow>
                </a:effectLst>
                <a:latin typeface="Monotype Corsiva" pitchFamily="66" charset="0"/>
              </a:rPr>
              <a:t>Что произойдет, </a:t>
            </a:r>
          </a:p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60000"/>
                    </a:schemeClr>
                  </a:glow>
                </a:effectLst>
                <a:latin typeface="Monotype Corsiva" pitchFamily="66" charset="0"/>
              </a:rPr>
              <a:t>если растворить </a:t>
            </a:r>
          </a:p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60000"/>
                    </a:schemeClr>
                  </a:glow>
                </a:effectLst>
                <a:latin typeface="Monotype Corsiva" pitchFamily="66" charset="0"/>
              </a:rPr>
              <a:t>хлорид натрия в воде?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19537" y="5445225"/>
            <a:ext cx="768511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будет соленая вода</a:t>
            </a:r>
            <a:endParaRPr lang="ru-RU" sz="60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17" name="Picture 4" descr="C:\Documents and Settings\Admin\Рабочий стол\3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52662" y="2864654"/>
            <a:ext cx="1411090" cy="243643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567608" y="2924944"/>
            <a:ext cx="10631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Н</a:t>
            </a:r>
            <a:r>
              <a:rPr lang="ru-RU" sz="2800" b="1" dirty="0">
                <a:solidFill>
                  <a:srgbClr val="0000FF"/>
                </a:solidFill>
              </a:rPr>
              <a:t>2</a:t>
            </a:r>
            <a:r>
              <a:rPr lang="ru-RU" sz="4000" b="1" dirty="0">
                <a:solidFill>
                  <a:srgbClr val="0000FF"/>
                </a:solidFill>
              </a:rPr>
              <a:t>О</a:t>
            </a:r>
          </a:p>
        </p:txBody>
      </p:sp>
      <p:pic>
        <p:nvPicPr>
          <p:cNvPr id="24578" name="Picture 2" descr="http://www.ekoteplonositel.ru/published/publicdata/MAWEN1112/attachments/SC/images/4532227101138_45322271011384181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59897" y="2852936"/>
            <a:ext cx="3323523" cy="249264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9" name="TextBox 18"/>
          <p:cNvSpPr txBox="1"/>
          <p:nvPr/>
        </p:nvSpPr>
        <p:spPr>
          <a:xfrm>
            <a:off x="8256241" y="3140969"/>
            <a:ext cx="19864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хлорид </a:t>
            </a:r>
          </a:p>
          <a:p>
            <a:r>
              <a:rPr lang="ru-RU" sz="4000" b="1" dirty="0">
                <a:solidFill>
                  <a:srgbClr val="0000FF"/>
                </a:solidFill>
              </a:rPr>
              <a:t>натрия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5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03512" y="155679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3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5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7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7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5640" y="188640"/>
            <a:ext cx="633670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Посчитайте сумму всех коэффициентов в уравнении реакции:</a:t>
            </a:r>
            <a:endParaRPr lang="ru-RU" sz="44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53260" y="2348880"/>
            <a:ext cx="4206601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  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  </a:t>
            </a:r>
            <a:endParaRPr lang="ru-RU" sz="5000" b="1" dirty="0">
              <a:ln w="19050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32304" y="5301208"/>
            <a:ext cx="1133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проверка</a:t>
            </a:r>
          </a:p>
        </p:txBody>
      </p:sp>
      <p:pic>
        <p:nvPicPr>
          <p:cNvPr id="18" name="Picture 2" descr="http://im2-tub-ru.yandex.net/i?id=303334025-38-72&amp;n=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91544" y="3573016"/>
            <a:ext cx="1572655" cy="1512168"/>
          </a:xfrm>
          <a:prstGeom prst="rect">
            <a:avLst/>
          </a:prstGeom>
          <a:noFill/>
          <a:effectLst/>
        </p:spPr>
      </p:pic>
      <p:sp>
        <p:nvSpPr>
          <p:cNvPr id="19" name="Прямоугольник 18"/>
          <p:cNvSpPr/>
          <p:nvPr/>
        </p:nvSpPr>
        <p:spPr>
          <a:xfrm>
            <a:off x="2423592" y="414908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ru-RU" sz="5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" name="Picture 4" descr="http://im2-tub-ru.yandex.net/i?id=303334025-38-72&amp;n=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51784" y="3573016"/>
            <a:ext cx="1572655" cy="1512168"/>
          </a:xfrm>
          <a:prstGeom prst="rect">
            <a:avLst/>
          </a:prstGeom>
          <a:noFill/>
          <a:effectLst/>
        </p:spPr>
      </p:pic>
      <p:sp>
        <p:nvSpPr>
          <p:cNvPr id="21" name="Прямоугольник 20"/>
          <p:cNvSpPr/>
          <p:nvPr/>
        </p:nvSpPr>
        <p:spPr>
          <a:xfrm>
            <a:off x="4543336" y="414908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5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2" name="Picture 6" descr="http://im2-tub-ru.yandex.net/i?id=303334025-38-72&amp;n=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12225" y="3573016"/>
            <a:ext cx="1572655" cy="1512168"/>
          </a:xfrm>
          <a:prstGeom prst="rect">
            <a:avLst/>
          </a:prstGeom>
          <a:noFill/>
          <a:effectLst/>
        </p:spPr>
      </p:pic>
      <p:sp>
        <p:nvSpPr>
          <p:cNvPr id="23" name="Прямоугольник 22"/>
          <p:cNvSpPr/>
          <p:nvPr/>
        </p:nvSpPr>
        <p:spPr>
          <a:xfrm>
            <a:off x="8503776" y="414908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5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4" name="Picture 8" descr="http://im2-tub-ru.yandex.net/i?id=303334025-38-72&amp;n=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0016" y="3573016"/>
            <a:ext cx="1584176" cy="1523246"/>
          </a:xfrm>
          <a:prstGeom prst="rect">
            <a:avLst/>
          </a:prstGeom>
          <a:noFill/>
          <a:effectLst/>
        </p:spPr>
      </p:pic>
      <p:sp>
        <p:nvSpPr>
          <p:cNvPr id="25" name="Прямоугольник 24"/>
          <p:cNvSpPr/>
          <p:nvPr/>
        </p:nvSpPr>
        <p:spPr>
          <a:xfrm>
            <a:off x="6456041" y="414908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</a:t>
            </a:r>
            <a:endParaRPr lang="ru-RU" sz="5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Стрелка вниз 26"/>
          <p:cNvSpPr/>
          <p:nvPr/>
        </p:nvSpPr>
        <p:spPr>
          <a:xfrm flipV="1">
            <a:off x="7896200" y="2636912"/>
            <a:ext cx="216024" cy="432048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 flipV="1">
            <a:off x="6456040" y="2636912"/>
            <a:ext cx="216024" cy="432048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 flipV="1">
            <a:off x="6312024" y="5733256"/>
            <a:ext cx="216024" cy="432048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287688" y="5517232"/>
            <a:ext cx="5182830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1" dirty="0">
                <a:ln w="19050">
                  <a:solidFill>
                    <a:srgbClr val="0000FF"/>
                  </a:solidFill>
                </a:ln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lang="ru-RU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  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lang="ru-RU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  </a:t>
            </a:r>
            <a:endParaRPr lang="ru-RU" sz="5000" b="1" dirty="0">
              <a:ln w="19050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Стрелка вниз 30"/>
          <p:cNvSpPr/>
          <p:nvPr/>
        </p:nvSpPr>
        <p:spPr>
          <a:xfrm flipV="1">
            <a:off x="8112224" y="5733256"/>
            <a:ext cx="216024" cy="432048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9" grpId="0" animBg="1"/>
      <p:bldP spid="30" grpId="0"/>
      <p:bldP spid="31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1809750" y="2852936"/>
            <a:ext cx="8858250" cy="2499172"/>
          </a:xfrm>
          <a:prstGeom prst="horizontalScroll">
            <a:avLst/>
          </a:prstGeom>
          <a:blipFill>
            <a:blip r:embed="rId2" cstate="print"/>
            <a:tile tx="0" ty="0" sx="100000" sy="100000" flip="none" algn="tl"/>
          </a:blip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2999656" y="2132856"/>
            <a:ext cx="6286500" cy="864096"/>
          </a:xfrm>
          <a:prstGeom prst="cloudCallout">
            <a:avLst>
              <a:gd name="adj1" fmla="val 246"/>
              <a:gd name="adj2" fmla="val 9041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10800000">
            <a:off x="1775520" y="5589240"/>
            <a:ext cx="7588250" cy="975940"/>
          </a:xfrm>
          <a:prstGeom prst="cloudCallout">
            <a:avLst>
              <a:gd name="adj1" fmla="val 3092"/>
              <a:gd name="adj2" fmla="val 8010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15680" y="2060848"/>
            <a:ext cx="599017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Инертные газы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855640" y="5517232"/>
            <a:ext cx="576401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Благородные газы</a:t>
            </a:r>
          </a:p>
        </p:txBody>
      </p:sp>
      <p:pic>
        <p:nvPicPr>
          <p:cNvPr id="47106" name="Picture 2" descr="Картинка 1 из 1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5560" y="3284984"/>
            <a:ext cx="1333496" cy="133349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76" name="Picture 4" descr="Картинка 42 из 134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68009" y="3212976"/>
            <a:ext cx="12858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2207569" y="4581128"/>
            <a:ext cx="9127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гелий</a:t>
            </a:r>
          </a:p>
        </p:txBody>
      </p:sp>
      <p:pic>
        <p:nvPicPr>
          <p:cNvPr id="47108" name="Picture 4" descr="http://im3-tub-ru.yandex.net/i?id=87260530-51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48328" y="3212976"/>
            <a:ext cx="1428750" cy="142875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9264352" y="4581128"/>
            <a:ext cx="9650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радон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15881" y="4581128"/>
            <a:ext cx="91480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аргон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647729" y="4581128"/>
            <a:ext cx="80137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неон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680177" y="4581128"/>
            <a:ext cx="107991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ксенон</a:t>
            </a:r>
          </a:p>
        </p:txBody>
      </p:sp>
      <p:pic>
        <p:nvPicPr>
          <p:cNvPr id="47112" name="Picture 8" descr="Картинка 95 из 173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3712" y="3212976"/>
            <a:ext cx="1357322" cy="135732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7116" name="Picture 12" descr="Картинка 31 из 600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27849" y="3284984"/>
            <a:ext cx="1681535" cy="135732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7118" name="Picture 14" descr="http://im7-tub-ru.yandex.net/i?id=459008711-68-7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64152" y="3356992"/>
            <a:ext cx="1524426" cy="121444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5" name="Picture 4" descr="Картинка 5 из 9300">
            <a:hlinkClick r:id="rId13"/>
          </p:cNvPr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159897" y="5301208"/>
            <a:ext cx="1049915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Овал 22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6</a:t>
            </a:r>
          </a:p>
        </p:txBody>
      </p:sp>
      <p:sp>
        <p:nvSpPr>
          <p:cNvPr id="24" name="Овал 23"/>
          <p:cNvSpPr/>
          <p:nvPr/>
        </p:nvSpPr>
        <p:spPr>
          <a:xfrm>
            <a:off x="1703512" y="836712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6" name="Picture 143" descr="Рисунок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27" name="Picture 144" descr="Рисунок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28" name="Picture 7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19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2567608" y="0"/>
            <a:ext cx="68407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Найдите слово - синоним к следующему  химическому термину  :</a:t>
            </a:r>
            <a:endParaRPr lang="ru-RU" sz="40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а 4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80728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4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5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7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855640" y="188641"/>
            <a:ext cx="626469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Закончите уравнение реакции и объясните, почему реакция протекает до конца.</a:t>
            </a:r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663952" y="3212977"/>
            <a:ext cx="27029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Хлорид бария</a:t>
            </a:r>
          </a:p>
        </p:txBody>
      </p:sp>
      <p:sp>
        <p:nvSpPr>
          <p:cNvPr id="18" name="Плюс 17"/>
          <p:cNvSpPr/>
          <p:nvPr/>
        </p:nvSpPr>
        <p:spPr>
          <a:xfrm>
            <a:off x="5087888" y="3284984"/>
            <a:ext cx="432048" cy="432048"/>
          </a:xfrm>
          <a:prstGeom prst="mathPlus">
            <a:avLst/>
          </a:prstGeom>
          <a:solidFill>
            <a:srgbClr val="9966FF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91544" y="3212977"/>
            <a:ext cx="29516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Нитрат серебра</a:t>
            </a:r>
          </a:p>
        </p:txBody>
      </p:sp>
      <p:sp>
        <p:nvSpPr>
          <p:cNvPr id="20" name="Стрелка вправо 19"/>
          <p:cNvSpPr/>
          <p:nvPr/>
        </p:nvSpPr>
        <p:spPr>
          <a:xfrm>
            <a:off x="8688288" y="3429000"/>
            <a:ext cx="546360" cy="268608"/>
          </a:xfrm>
          <a:prstGeom prst="rightArrow">
            <a:avLst/>
          </a:prstGeom>
          <a:solidFill>
            <a:srgbClr val="9966FF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583160" y="3933056"/>
            <a:ext cx="898034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2AgNO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+BaCl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en-US" sz="5000" b="1" dirty="0" err="1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Ba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(NO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2   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+2AgCl</a:t>
            </a:r>
            <a:endParaRPr lang="ru-RU" sz="5000" b="1" dirty="0">
              <a:ln w="19050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03712" y="5157192"/>
            <a:ext cx="48125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образуется осадок</a:t>
            </a:r>
          </a:p>
        </p:txBody>
      </p:sp>
      <p:sp>
        <p:nvSpPr>
          <p:cNvPr id="23" name="Стрелка вниз 22"/>
          <p:cNvSpPr/>
          <p:nvPr/>
        </p:nvSpPr>
        <p:spPr>
          <a:xfrm>
            <a:off x="8328248" y="4077072"/>
            <a:ext cx="196600" cy="618368"/>
          </a:xfrm>
          <a:prstGeom prst="downArrow">
            <a:avLst/>
          </a:prstGeom>
          <a:solidFill>
            <a:srgbClr val="9966FF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2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3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4" name="Picture 22" descr="i?id=6512816-0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24166" y="3214686"/>
            <a:ext cx="4572032" cy="3360562"/>
          </a:xfrm>
          <a:prstGeom prst="rect">
            <a:avLst/>
          </a:prstGeom>
          <a:solidFill>
            <a:schemeClr val="tx1"/>
          </a:solidFill>
          <a:ln w="38100">
            <a:solidFill>
              <a:schemeClr val="accent1"/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3395004" y="188640"/>
            <a:ext cx="556755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Какие  компоненты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смеси можно разделить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способом отстаивания?</a:t>
            </a:r>
            <a:endParaRPr lang="ru-RU" sz="44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67109" y="2285992"/>
            <a:ext cx="681006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Растительное масло и воду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6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 3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764704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3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8194" name="Picture 2" descr="http://www.ytime.com.ua/img/forall/skazki/ershov/ershov_02_gadzh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35560" y="3284984"/>
            <a:ext cx="2791418" cy="3573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231905" y="3501008"/>
            <a:ext cx="427781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Петр Павлович Ершов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32879" y="1"/>
            <a:ext cx="7435049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Все знают сказку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«Конек-Горбунок»,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а написал её учитель гимназии,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в которой учился Д.И.Менделеев.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Кто автор сказки?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 1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3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273628" y="0"/>
            <a:ext cx="5753498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Найдите соответствие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между способами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разделения смесей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и их применением. 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847528" y="3429000"/>
            <a:ext cx="2514600" cy="495300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600" b="1" dirty="0">
                <a:solidFill>
                  <a:srgbClr val="000000"/>
                </a:solidFill>
              </a:rPr>
              <a:t>Фильтрование </a:t>
            </a:r>
            <a:endParaRPr lang="ru-RU" sz="2600" b="1" dirty="0"/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5663952" y="5733257"/>
            <a:ext cx="3888432" cy="830997"/>
          </a:xfrm>
          <a:prstGeom prst="rect">
            <a:avLst/>
          </a:prstGeom>
          <a:solidFill>
            <a:schemeClr val="tx2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Основа работы пылесоса,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марлевых повязок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1847528" y="4509121"/>
            <a:ext cx="2545184" cy="492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600" b="1" dirty="0">
                <a:solidFill>
                  <a:srgbClr val="000000"/>
                </a:solidFill>
              </a:rPr>
              <a:t>Хроматография</a:t>
            </a:r>
            <a:r>
              <a:rPr lang="ru-RU" sz="2400" b="1" dirty="0">
                <a:solidFill>
                  <a:srgbClr val="000000"/>
                </a:solidFill>
              </a:rPr>
              <a:t> </a:t>
            </a:r>
            <a:endParaRPr lang="ru-RU" sz="2400" b="1" dirty="0"/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5735960" y="3356993"/>
            <a:ext cx="3816424" cy="830997"/>
          </a:xfrm>
          <a:prstGeom prst="rect">
            <a:avLst/>
          </a:prstGeom>
          <a:solidFill>
            <a:schemeClr val="tx2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Разделение и очистка 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лекарственных веществ</a:t>
            </a: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775520" y="5589240"/>
            <a:ext cx="2592288" cy="892552"/>
          </a:xfrm>
          <a:prstGeom prst="rect">
            <a:avLst/>
          </a:prstGeom>
          <a:solidFill>
            <a:srgbClr val="99FF99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0000"/>
                </a:solidFill>
              </a:rPr>
              <a:t>Действие </a:t>
            </a:r>
          </a:p>
          <a:p>
            <a:r>
              <a:rPr lang="ru-RU" sz="2600" b="1" dirty="0">
                <a:solidFill>
                  <a:srgbClr val="000000"/>
                </a:solidFill>
              </a:rPr>
              <a:t>магнитом</a:t>
            </a:r>
            <a:r>
              <a:rPr lang="ru-RU" sz="2600" b="1" dirty="0"/>
              <a:t> </a:t>
            </a: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5735960" y="4509121"/>
            <a:ext cx="3816424" cy="830997"/>
          </a:xfrm>
          <a:prstGeom prst="rect">
            <a:avLst/>
          </a:prstGeom>
          <a:solidFill>
            <a:schemeClr val="tx2"/>
          </a:solidFill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Отделение железа от других веществ</a:t>
            </a:r>
          </a:p>
        </p:txBody>
      </p:sp>
      <p:sp>
        <p:nvSpPr>
          <p:cNvPr id="23" name="Line 18"/>
          <p:cNvSpPr>
            <a:spLocks noChangeShapeType="1"/>
          </p:cNvSpPr>
          <p:nvPr/>
        </p:nvSpPr>
        <p:spPr bwMode="auto">
          <a:xfrm flipV="1">
            <a:off x="4439816" y="4797152"/>
            <a:ext cx="1296144" cy="1232756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" name="Line 18"/>
          <p:cNvSpPr>
            <a:spLocks noChangeShapeType="1"/>
          </p:cNvSpPr>
          <p:nvPr/>
        </p:nvSpPr>
        <p:spPr bwMode="auto">
          <a:xfrm flipV="1">
            <a:off x="4439816" y="3573016"/>
            <a:ext cx="1296144" cy="1232756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>
            <a:off x="4439816" y="3725652"/>
            <a:ext cx="1152128" cy="2511660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 6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1052736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43" descr="Рисунок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3" name="Picture 144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054352" y="188640"/>
            <a:ext cx="605486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Что произойдет,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если опустить палец </a:t>
            </a:r>
          </a:p>
          <a:p>
            <a:pPr algn="ctr"/>
            <a:r>
              <a:rPr lang="ru-RU" sz="4400" b="1" dirty="0">
                <a:ln w="10541" cmpd="sng">
                  <a:solidFill>
                    <a:schemeClr val="tx1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в раствор серной кислоты? </a:t>
            </a:r>
            <a:endParaRPr lang="ru-RU" sz="4400" b="1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tx2">
                    <a:lumMod val="40000"/>
                    <a:lumOff val="60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23993" y="2780928"/>
            <a:ext cx="427781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Будет ожог.</a:t>
            </a:r>
          </a:p>
          <a:p>
            <a:r>
              <a:rPr lang="ru-RU" sz="48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Лучше этого не делать.</a:t>
            </a:r>
            <a:endParaRPr lang="ru-RU" sz="48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73730" name="Picture 2" descr="http://www.e1.ru/news/images/new/371860/images/3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19537" y="2636912"/>
            <a:ext cx="3992555" cy="312688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52596" y="0"/>
            <a:ext cx="8858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>
                <a:ln w="381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lumMod val="20000"/>
                      <a:lumOff val="80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Попали!!!</a:t>
            </a:r>
          </a:p>
        </p:txBody>
      </p:sp>
      <p:sp>
        <p:nvSpPr>
          <p:cNvPr id="8" name="Пятно 1 7"/>
          <p:cNvSpPr/>
          <p:nvPr/>
        </p:nvSpPr>
        <p:spPr>
          <a:xfrm>
            <a:off x="1524000" y="5500678"/>
            <a:ext cx="5786478" cy="1357322"/>
          </a:xfrm>
          <a:prstGeom prst="irregularSeal1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15 баллов</a:t>
            </a:r>
          </a:p>
        </p:txBody>
      </p:sp>
      <p:sp>
        <p:nvSpPr>
          <p:cNvPr id="10" name="Овал 9">
            <a:hlinkClick r:id="rId2" action="ppaction://hlinksldjump"/>
          </p:cNvPr>
          <p:cNvSpPr/>
          <p:nvPr/>
        </p:nvSpPr>
        <p:spPr>
          <a:xfrm>
            <a:off x="9667900" y="6072206"/>
            <a:ext cx="648000" cy="6480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glow rad="228600">
              <a:schemeClr val="bg1">
                <a:lumMod val="95000"/>
                <a:alpha val="40000"/>
              </a:schemeClr>
            </a:glow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hlinkClick r:id="rId2" action="ppaction://hlinksldjump"/>
          </p:cNvPr>
          <p:cNvSpPr/>
          <p:nvPr/>
        </p:nvSpPr>
        <p:spPr>
          <a:xfrm>
            <a:off x="9667900" y="6072206"/>
            <a:ext cx="648000" cy="6480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glow rad="228600">
              <a:schemeClr val="bg1">
                <a:lumMod val="95000"/>
                <a:alpha val="40000"/>
              </a:schemeClr>
            </a:glow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WordArt 13"/>
          <p:cNvSpPr>
            <a:spLocks noChangeArrowheads="1" noChangeShapeType="1" noTextEdit="1"/>
          </p:cNvSpPr>
          <p:nvPr/>
        </p:nvSpPr>
        <p:spPr bwMode="auto">
          <a:xfrm>
            <a:off x="1843058" y="-24"/>
            <a:ext cx="8572560" cy="2428892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pPr algn="ctr"/>
            <a:r>
              <a:rPr lang="ru-RU" sz="6600" b="1" kern="10" dirty="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ПОДВЕДЕНИЕ </a:t>
            </a:r>
          </a:p>
          <a:p>
            <a:pPr algn="ctr"/>
            <a:r>
              <a:rPr lang="ru-RU" sz="6600" b="1" kern="10" dirty="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ИТОГОВ ИГРЫ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" name="Picture 18" descr="00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1538" y="115888"/>
            <a:ext cx="1871662" cy="1733550"/>
          </a:xfrm>
          <a:prstGeom prst="rect">
            <a:avLst/>
          </a:prstGeom>
          <a:noFill/>
        </p:spPr>
      </p:pic>
      <p:pic>
        <p:nvPicPr>
          <p:cNvPr id="2067" name="Picture 19" descr="00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93" y="285729"/>
            <a:ext cx="2376487" cy="2200275"/>
          </a:xfrm>
          <a:prstGeom prst="rect">
            <a:avLst/>
          </a:prstGeom>
          <a:noFill/>
        </p:spPr>
      </p:pic>
      <p:pic>
        <p:nvPicPr>
          <p:cNvPr id="2068" name="Picture 20" descr="00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8889" y="1196976"/>
            <a:ext cx="936625" cy="868363"/>
          </a:xfrm>
          <a:prstGeom prst="rect">
            <a:avLst/>
          </a:prstGeom>
          <a:noFill/>
        </p:spPr>
      </p:pic>
      <p:pic>
        <p:nvPicPr>
          <p:cNvPr id="2069" name="Picture 21" descr="00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"/>
            <a:ext cx="1727200" cy="1598613"/>
          </a:xfrm>
          <a:prstGeom prst="rect">
            <a:avLst/>
          </a:prstGeom>
          <a:noFill/>
        </p:spPr>
      </p:pic>
      <p:pic>
        <p:nvPicPr>
          <p:cNvPr id="2070" name="Picture 22" descr="00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5776" y="765176"/>
            <a:ext cx="792163" cy="733425"/>
          </a:xfrm>
          <a:prstGeom prst="rect">
            <a:avLst/>
          </a:prstGeom>
          <a:noFill/>
        </p:spPr>
      </p:pic>
      <p:pic>
        <p:nvPicPr>
          <p:cNvPr id="2071" name="Picture 23" descr="00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1291" y="1"/>
            <a:ext cx="1547813" cy="1431925"/>
          </a:xfrm>
          <a:prstGeom prst="rect">
            <a:avLst/>
          </a:prstGeom>
          <a:noFill/>
        </p:spPr>
      </p:pic>
      <p:pic>
        <p:nvPicPr>
          <p:cNvPr id="2072" name="Picture 24" descr="00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0578" y="2285993"/>
            <a:ext cx="792162" cy="733425"/>
          </a:xfrm>
          <a:prstGeom prst="rect">
            <a:avLst/>
          </a:prstGeom>
          <a:noFill/>
        </p:spPr>
      </p:pic>
      <p:pic>
        <p:nvPicPr>
          <p:cNvPr id="2073" name="Picture 25" descr="00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1159" y="2285993"/>
            <a:ext cx="792163" cy="733425"/>
          </a:xfrm>
          <a:prstGeom prst="rect">
            <a:avLst/>
          </a:prstGeom>
          <a:noFill/>
        </p:spPr>
      </p:pic>
      <p:pic>
        <p:nvPicPr>
          <p:cNvPr id="2074" name="Picture 26" descr="00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9" y="3357563"/>
            <a:ext cx="792163" cy="733425"/>
          </a:xfrm>
          <a:prstGeom prst="rect">
            <a:avLst/>
          </a:prstGeom>
          <a:noFill/>
        </p:spPr>
      </p:pic>
      <p:pic>
        <p:nvPicPr>
          <p:cNvPr id="2075" name="Picture 27" descr="00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25" y="2643183"/>
            <a:ext cx="792163" cy="733425"/>
          </a:xfrm>
          <a:prstGeom prst="rect">
            <a:avLst/>
          </a:prstGeom>
          <a:noFill/>
        </p:spPr>
      </p:pic>
      <p:pic>
        <p:nvPicPr>
          <p:cNvPr id="2076" name="Picture 28" descr="00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1291" y="2714621"/>
            <a:ext cx="936625" cy="866775"/>
          </a:xfrm>
          <a:prstGeom prst="rect">
            <a:avLst/>
          </a:prstGeom>
          <a:noFill/>
        </p:spPr>
      </p:pic>
      <p:sp>
        <p:nvSpPr>
          <p:cNvPr id="16" name="Управляющая кнопка: домой 15">
            <a:hlinkClick r:id="" action="ppaction://hlinkshowjump?jump=endshow" highlightClick="1"/>
          </p:cNvPr>
          <p:cNvSpPr/>
          <p:nvPr/>
        </p:nvSpPr>
        <p:spPr>
          <a:xfrm>
            <a:off x="9739338" y="6072206"/>
            <a:ext cx="785818" cy="714380"/>
          </a:xfrm>
          <a:prstGeom prst="actionButtonHo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WordArt 13"/>
          <p:cNvSpPr>
            <a:spLocks noChangeArrowheads="1" noChangeShapeType="1" noTextEdit="1"/>
          </p:cNvSpPr>
          <p:nvPr/>
        </p:nvSpPr>
        <p:spPr bwMode="auto">
          <a:xfrm>
            <a:off x="1952596" y="285728"/>
            <a:ext cx="8358246" cy="285752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pPr algn="ctr"/>
            <a:r>
              <a:rPr lang="ru-RU" sz="6600" b="1" kern="10" dirty="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ПОЗДРАВЛЯЕМ</a:t>
            </a:r>
          </a:p>
          <a:p>
            <a:pPr algn="ctr"/>
            <a:r>
              <a:rPr lang="ru-RU" sz="6600" b="1" kern="10" dirty="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ПОБЕДИТЕЛЕЙ</a:t>
            </a:r>
          </a:p>
        </p:txBody>
      </p:sp>
      <p:pic>
        <p:nvPicPr>
          <p:cNvPr id="15" name="Picture 3" descr="G:\8-ЗАГОТОВКИ\Анимация и рисунки\анимации\водный транспорт\1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9937" y="5589241"/>
            <a:ext cx="1514475" cy="1095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err="1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д</a:t>
            </a:r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3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3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4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0"/>
            <a:ext cx="1619672" cy="1617634"/>
          </a:xfrm>
          <a:prstGeom prst="rect">
            <a:avLst/>
          </a:prstGeom>
          <a:noFill/>
        </p:spPr>
      </p:pic>
      <p:pic>
        <p:nvPicPr>
          <p:cNvPr id="15" name="Picture 144" descr="Рисунок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9" y="188640"/>
            <a:ext cx="180020" cy="1080120"/>
          </a:xfrm>
          <a:prstGeom prst="rect">
            <a:avLst/>
          </a:prstGeom>
          <a:noFill/>
        </p:spPr>
      </p:pic>
      <p:pic>
        <p:nvPicPr>
          <p:cNvPr id="16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7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5640" y="188641"/>
            <a:ext cx="626469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Закончите уравнение реакции и объясните, почему реакция протекает до конца.</a:t>
            </a:r>
            <a:r>
              <a:rPr lang="ru-RU" sz="4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63753" y="5445224"/>
            <a:ext cx="42514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образуется вода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775521" y="3212977"/>
            <a:ext cx="34186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Гидроксид</a:t>
            </a:r>
            <a:r>
              <a:rPr lang="ru-RU" sz="32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натрия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096001" y="3212977"/>
            <a:ext cx="29560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Серная кислота</a:t>
            </a:r>
          </a:p>
        </p:txBody>
      </p:sp>
      <p:sp>
        <p:nvSpPr>
          <p:cNvPr id="19" name="Плюс 18"/>
          <p:cNvSpPr/>
          <p:nvPr/>
        </p:nvSpPr>
        <p:spPr>
          <a:xfrm>
            <a:off x="5375920" y="3284984"/>
            <a:ext cx="432048" cy="432048"/>
          </a:xfrm>
          <a:prstGeom prst="mathPlus">
            <a:avLst/>
          </a:prstGeom>
          <a:solidFill>
            <a:srgbClr val="9966FF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9192344" y="3356992"/>
            <a:ext cx="546360" cy="268608"/>
          </a:xfrm>
          <a:prstGeom prst="rightArrow">
            <a:avLst/>
          </a:prstGeom>
          <a:solidFill>
            <a:srgbClr val="9966FF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524000" y="4077072"/>
            <a:ext cx="8722260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2NaOH + H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Na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 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+ 2H</a:t>
            </a:r>
            <a:r>
              <a:rPr lang="en-US" sz="5000" b="1" baseline="-30000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5000" b="1" dirty="0">
                <a:ln w="19050">
                  <a:solidFill>
                    <a:srgbClr val="0000FF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</a:t>
            </a:r>
            <a:endParaRPr lang="ru-RU" sz="5000" b="1" dirty="0">
              <a:ln w="19050">
                <a:solidFill>
                  <a:srgbClr val="0000FF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2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-2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Bookman Old Style" pitchFamily="18" charset="0"/>
              </a:rPr>
              <a:t>Ссылки на использованные изображения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8282" y="404665"/>
            <a:ext cx="8678198" cy="66941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/>
            <a:r>
              <a:rPr lang="ru-RU" sz="1100" dirty="0">
                <a:latin typeface="Arial Narrow" pitchFamily="34" charset="0"/>
              </a:rPr>
              <a:t>Кораблик. </a:t>
            </a:r>
            <a:r>
              <a:rPr lang="ru-RU" sz="1100" u="sng" dirty="0">
                <a:latin typeface="Arial Narrow" pitchFamily="34" charset="0"/>
                <a:hlinkClick r:id="rId2"/>
              </a:rPr>
              <a:t>http://landofart.ru/clipart/piratskiy-korabl-v-png</a:t>
            </a:r>
            <a:endParaRPr lang="ru-RU" sz="1100" dirty="0">
              <a:latin typeface="Arial Narrow" pitchFamily="34" charset="0"/>
            </a:endParaRPr>
          </a:p>
          <a:p>
            <a:pPr lvl="0"/>
            <a:r>
              <a:rPr lang="ru-RU" sz="1100" dirty="0">
                <a:latin typeface="Arial Narrow" pitchFamily="34" charset="0"/>
              </a:rPr>
              <a:t>Фон слайда 2. </a:t>
            </a:r>
            <a:r>
              <a:rPr lang="ru-RU" sz="1100" u="sng" dirty="0">
                <a:latin typeface="Arial Narrow" pitchFamily="34" charset="0"/>
                <a:hlinkClick r:id="rId3"/>
              </a:rPr>
              <a:t>http://www.privateers.ru/images/stories/ships/prince_royal03.jpg</a:t>
            </a:r>
            <a:endParaRPr lang="ru-RU" sz="1100" dirty="0">
              <a:latin typeface="Arial Narrow" pitchFamily="34" charset="0"/>
            </a:endParaRPr>
          </a:p>
          <a:p>
            <a:pPr lvl="0"/>
            <a:r>
              <a:rPr lang="ru-RU" sz="1100" dirty="0">
                <a:latin typeface="Arial Narrow" pitchFamily="34" charset="0"/>
              </a:rPr>
              <a:t>Фон слайда 3. </a:t>
            </a:r>
            <a:r>
              <a:rPr lang="ru-RU" sz="1100" u="sng" dirty="0">
                <a:latin typeface="Arial Narrow" pitchFamily="34" charset="0"/>
                <a:hlinkClick r:id="rId4"/>
              </a:rPr>
              <a:t>http://desktop.kazansoft.ru/bigimages/nature/sea/img-568d6.jpg</a:t>
            </a:r>
            <a:endParaRPr lang="ru-RU" sz="1100" dirty="0">
              <a:latin typeface="Arial Narrow" pitchFamily="34" charset="0"/>
            </a:endParaRPr>
          </a:p>
          <a:p>
            <a:pPr lvl="0"/>
            <a:r>
              <a:rPr lang="ru-RU" sz="1100" dirty="0">
                <a:latin typeface="Arial Narrow" pitchFamily="34" charset="0"/>
              </a:rPr>
              <a:t>Фон слайда 68. </a:t>
            </a:r>
            <a:r>
              <a:rPr lang="ru-RU" sz="1100" u="sng" dirty="0">
                <a:latin typeface="Arial Narrow" pitchFamily="34" charset="0"/>
                <a:hlinkClick r:id="rId5"/>
              </a:rPr>
              <a:t>http://sailing-ships.ru/military-history/navarinskoe-srazhenie.html</a:t>
            </a:r>
            <a:endParaRPr lang="ru-RU" sz="1100" dirty="0">
              <a:latin typeface="Arial Narrow" pitchFamily="34" charset="0"/>
            </a:endParaRPr>
          </a:p>
          <a:p>
            <a:pPr lvl="0"/>
            <a:r>
              <a:rPr lang="ru-RU" sz="1100" dirty="0">
                <a:latin typeface="Arial Narrow" pitchFamily="34" charset="0"/>
              </a:rPr>
              <a:t>Фон слайда 69. </a:t>
            </a:r>
            <a:r>
              <a:rPr lang="ru-RU" sz="1100" u="sng" dirty="0">
                <a:latin typeface="Arial Narrow" pitchFamily="34" charset="0"/>
                <a:hlinkClick r:id="rId6"/>
              </a:rPr>
              <a:t>http://sailing-ships.ru/page/5</a:t>
            </a:r>
            <a:endParaRPr lang="ru-RU" sz="1100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Фон слайда 70. </a:t>
            </a:r>
            <a:r>
              <a:rPr lang="en-US" sz="1100" dirty="0">
                <a:latin typeface="Arial Narrow" pitchFamily="34" charset="0"/>
                <a:hlinkClick r:id="rId7"/>
              </a:rPr>
              <a:t>http://productart.ru/userfiles/shop/1137_srazhenie-u-mysa-kaliakriya-3.jpeg</a:t>
            </a:r>
            <a:endParaRPr lang="ru-RU" sz="1100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Для создания магнитных карточек использовалось изображение корабля </a:t>
            </a:r>
            <a:r>
              <a:rPr lang="ru-RU" sz="1100" u="sng" dirty="0">
                <a:latin typeface="Arial Narrow" pitchFamily="34" charset="0"/>
                <a:hlinkClick r:id="rId8"/>
              </a:rPr>
              <a:t>http://allforchildren.ru/pictures/showimg/ship/ship11gif.htm</a:t>
            </a:r>
            <a:endParaRPr lang="ru-RU" sz="1100" u="sng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Алхимик . </a:t>
            </a:r>
            <a:r>
              <a:rPr lang="ru-RU" sz="1100" u="sng" dirty="0">
                <a:latin typeface="Arial Narrow" pitchFamily="34" charset="0"/>
                <a:hlinkClick r:id="rId9"/>
              </a:rPr>
              <a:t>http://im6-tub-ru.yandex.net/i?id=182394089-17-72&amp;n=21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Магний. </a:t>
            </a:r>
            <a:r>
              <a:rPr lang="en-US" sz="1100" dirty="0">
                <a:latin typeface="Arial Narrow" pitchFamily="34" charset="0"/>
                <a:hlinkClick r:id="rId10"/>
              </a:rPr>
              <a:t>http://www.protown.ru/pic/magnesium1.jpg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Волшебник -анимационная картинка. </a:t>
            </a:r>
            <a:r>
              <a:rPr lang="en-US" sz="1100" dirty="0">
                <a:latin typeface="Arial Narrow" pitchFamily="34" charset="0"/>
                <a:hlinkClick r:id="rId11"/>
              </a:rPr>
              <a:t>http://smayli.ru/data/smiles/sushestva-623.gif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Ионы. </a:t>
            </a:r>
            <a:r>
              <a:rPr lang="en-US" sz="1100" dirty="0">
                <a:latin typeface="Arial Narrow" pitchFamily="34" charset="0"/>
                <a:hlinkClick r:id="rId12"/>
              </a:rPr>
              <a:t>http://s39.radikal.ru/i084/1010/19/517312c0f289.jpg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Народы Африки. </a:t>
            </a:r>
            <a:r>
              <a:rPr lang="en-US" sz="1100" dirty="0">
                <a:latin typeface="Arial Narrow" pitchFamily="34" charset="0"/>
                <a:hlinkClick r:id="rId13"/>
              </a:rPr>
              <a:t>http://pix.com.ua/db/people/portraits/portraits_of_people_4/b-770059.jpg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Белок - анимационная картинка. </a:t>
            </a:r>
            <a:r>
              <a:rPr lang="en-US" sz="1100" dirty="0">
                <a:latin typeface="Arial Narrow" pitchFamily="34" charset="0"/>
                <a:hlinkClick r:id="rId14"/>
              </a:rPr>
              <a:t>http://www.fccc.edu/research/labs/roder/proteins2.gif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Кольцо - анимированная картинка. </a:t>
            </a:r>
            <a:r>
              <a:rPr lang="en-US" sz="1100" dirty="0">
                <a:latin typeface="Arial Narrow" pitchFamily="34" charset="0"/>
                <a:hlinkClick r:id="rId15"/>
              </a:rPr>
              <a:t>http://animashki.kak2z.org/pic/10/glamur-148.gif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Внесение удобрений в почву. </a:t>
            </a:r>
            <a:r>
              <a:rPr lang="en-US" sz="1100" dirty="0">
                <a:latin typeface="Arial Narrow" pitchFamily="34" charset="0"/>
                <a:hlinkClick r:id="rId16"/>
              </a:rPr>
              <a:t>http://mediasubs.ru/group/uploads/sa/sadovodom/image2/E0ZGZjODc.jpg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Подсказка. </a:t>
            </a:r>
            <a:r>
              <a:rPr lang="en-US" sz="1100" dirty="0">
                <a:latin typeface="Arial Narrow" pitchFamily="34" charset="0"/>
                <a:hlinkClick r:id="rId17"/>
              </a:rPr>
              <a:t>http://im3-tub-ru.yandex.net/i?id=153104899-66-72&amp;n=21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Фтор. </a:t>
            </a:r>
            <a:r>
              <a:rPr lang="en-US" sz="1100" dirty="0">
                <a:latin typeface="Arial Narrow" pitchFamily="34" charset="0"/>
                <a:hlinkClick r:id="rId18"/>
              </a:rPr>
              <a:t>http://0.tqn.com/d/chemistry/1/0/-/9/1/fluorinesimulant.jpg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Солнце. </a:t>
            </a:r>
            <a:r>
              <a:rPr lang="en-US" sz="1100" dirty="0">
                <a:latin typeface="Arial Narrow" pitchFamily="34" charset="0"/>
                <a:hlinkClick r:id="rId19"/>
              </a:rPr>
              <a:t>http://abc-24.info/uploads/posts/2012-08/1345643096_helium-gas-2.png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Авиценна. </a:t>
            </a:r>
            <a:r>
              <a:rPr lang="en-US" sz="1100" dirty="0">
                <a:latin typeface="Arial Narrow" pitchFamily="34" charset="0"/>
                <a:hlinkClick r:id="rId20"/>
              </a:rPr>
              <a:t>http://www.acikbilim.com/wp-content/uploads/et_temp/avicenna2-19553_222x180.jpg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А.М.Горький. </a:t>
            </a:r>
            <a:r>
              <a:rPr lang="en-US" sz="1100" dirty="0">
                <a:latin typeface="Arial Narrow" pitchFamily="34" charset="0"/>
                <a:hlinkClick r:id="rId21"/>
              </a:rPr>
              <a:t>http://bse.sci-lib.com/pictures/02/18/217983486.jpg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Весы. </a:t>
            </a:r>
            <a:r>
              <a:rPr lang="en-US" sz="1100" dirty="0">
                <a:latin typeface="Arial Narrow" pitchFamily="34" charset="0"/>
                <a:hlinkClick r:id="rId22"/>
              </a:rPr>
              <a:t>http://taina-simvola.ru/wp-content/uploads/2010/09/vesy.jpg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Спиртовка. </a:t>
            </a:r>
            <a:r>
              <a:rPr lang="en-US" sz="1100" dirty="0">
                <a:latin typeface="Arial Narrow" pitchFamily="34" charset="0"/>
                <a:hlinkClick r:id="rId23"/>
              </a:rPr>
              <a:t>http://www.chadomik.ru/pict/foto/4e78ad21b1a88_6191.jpg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Огонь анимация. </a:t>
            </a:r>
            <a:r>
              <a:rPr lang="en-US" sz="1100" dirty="0">
                <a:latin typeface="Arial Narrow" pitchFamily="34" charset="0"/>
                <a:hlinkClick r:id="rId24"/>
              </a:rPr>
              <a:t>http://img108.imageshack.us/img108/9000/ates6zt9.gif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Стакан. </a:t>
            </a:r>
            <a:r>
              <a:rPr lang="ru-RU" sz="1100" u="sng" dirty="0">
                <a:latin typeface="Arial Narrow" pitchFamily="34" charset="0"/>
                <a:hlinkClick r:id="rId25"/>
              </a:rPr>
              <a:t>http://lenagold.narod.ru/fon/clipart/s/stak/stak08.png</a:t>
            </a:r>
            <a:endParaRPr lang="ru-RU" sz="1100" u="sng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Строение атома гелия. </a:t>
            </a:r>
            <a:r>
              <a:rPr lang="en-US" sz="1100" dirty="0">
                <a:latin typeface="Arial Narrow" pitchFamily="34" charset="0"/>
                <a:hlinkClick r:id="rId26"/>
              </a:rPr>
              <a:t>http://im3-tub-ru.yandex.net/i?id=346799420-36-72&amp;n=21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Строение атома неона. </a:t>
            </a:r>
            <a:r>
              <a:rPr lang="en-US" sz="1100" dirty="0">
                <a:latin typeface="Arial Narrow" pitchFamily="34" charset="0"/>
                <a:hlinkClick r:id="rId27"/>
              </a:rPr>
              <a:t>http://im0-tub-ru.yandex.net/i?id=108122710-07-72&amp;n=21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Строение атома аргона. </a:t>
            </a:r>
            <a:r>
              <a:rPr lang="en-US" sz="1100" dirty="0">
                <a:latin typeface="Arial Narrow" pitchFamily="34" charset="0"/>
                <a:hlinkClick r:id="rId28"/>
              </a:rPr>
              <a:t>http://im3-tub-ru.yandex.net/i?id=24705091-16-72&amp;n=21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Строение атома криптона анимация. </a:t>
            </a:r>
            <a:r>
              <a:rPr lang="en-US" sz="1100" dirty="0">
                <a:latin typeface="Arial Narrow" pitchFamily="34" charset="0"/>
                <a:hlinkClick r:id="rId29"/>
              </a:rPr>
              <a:t>http://im5-tub-ru.yandex.net/i?id=88837388-38-72&amp;n=21</a:t>
            </a:r>
            <a:endParaRPr lang="ru-RU" sz="1100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Строение атома ксенона. </a:t>
            </a:r>
            <a:r>
              <a:rPr lang="en-US" sz="1100" dirty="0">
                <a:latin typeface="Arial Narrow" pitchFamily="34" charset="0"/>
                <a:hlinkClick r:id="rId30"/>
              </a:rPr>
              <a:t>http://im3-tub-ru.yandex.net/i?id=259491458-61-72&amp;n=21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Строение атома радона. </a:t>
            </a:r>
            <a:r>
              <a:rPr lang="en-US" sz="1100" dirty="0">
                <a:latin typeface="Arial Narrow" pitchFamily="34" charset="0"/>
                <a:hlinkClick r:id="rId31"/>
              </a:rPr>
              <a:t>http://im3-tub-ru.yandex.net/i?id=87260530-51-72&amp;n=21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Буква латинского алфавита анимация. </a:t>
            </a:r>
            <a:r>
              <a:rPr lang="en-US" sz="1100" dirty="0">
                <a:latin typeface="Arial Narrow" pitchFamily="34" charset="0"/>
                <a:hlinkClick r:id="rId32"/>
              </a:rPr>
              <a:t>http://www.gifpark.su/Gifs/LETTERS/12/arg-n-25-trans-y.gif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Бокал. </a:t>
            </a:r>
            <a:r>
              <a:rPr lang="en-US" sz="1100" dirty="0">
                <a:latin typeface="Arial Narrow" pitchFamily="34" charset="0"/>
                <a:hlinkClick r:id="rId33"/>
              </a:rPr>
              <a:t>http://im0-tub-ru.yandex.net/i?id=289832593-36-72&amp;n=21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Пипетка. </a:t>
            </a:r>
            <a:r>
              <a:rPr lang="en-US" sz="1100" dirty="0">
                <a:latin typeface="Arial Narrow" pitchFamily="34" charset="0"/>
                <a:hlinkClick r:id="rId34"/>
              </a:rPr>
              <a:t>http://www.photo-dictionary.com/photofiles/list/664/1074test_tubes.jpg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Морковь. </a:t>
            </a:r>
            <a:r>
              <a:rPr lang="en-US" sz="1100" dirty="0">
                <a:latin typeface="Arial Narrow" pitchFamily="34" charset="0"/>
                <a:hlinkClick r:id="rId35"/>
              </a:rPr>
              <a:t>http://img0.liveinternet.ru/images/attach/c/3/75/386/75386110_vitaminy.jpg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А.П.Бородин. </a:t>
            </a:r>
            <a:r>
              <a:rPr lang="en-US" sz="1100" dirty="0">
                <a:latin typeface="Arial Narrow" pitchFamily="34" charset="0"/>
                <a:hlinkClick r:id="rId36"/>
              </a:rPr>
              <a:t>http://tvtorrent.ru/pictures/max/2/11701.jpg</a:t>
            </a:r>
            <a:endParaRPr lang="ru-RU" sz="1100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П.И.Ершов. </a:t>
            </a:r>
            <a:r>
              <a:rPr lang="en-US" sz="1100" dirty="0">
                <a:latin typeface="Arial Narrow" pitchFamily="34" charset="0"/>
                <a:hlinkClick r:id="rId37"/>
              </a:rPr>
              <a:t>http://www.ytime.com.ua/img/forall/skazki/ershov/ershov_02_gadzhi.jpg</a:t>
            </a:r>
            <a:endParaRPr lang="ru-RU" sz="1100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Ладошка. </a:t>
            </a:r>
            <a:r>
              <a:rPr lang="en-US" sz="1100" dirty="0">
                <a:latin typeface="Arial Narrow" pitchFamily="34" charset="0"/>
                <a:hlinkClick r:id="rId38"/>
              </a:rPr>
              <a:t>http://im2-tub-ru.yandex.net/i?id=303334025-38-72&amp;n=21</a:t>
            </a:r>
            <a:r>
              <a:rPr lang="ru-RU" sz="1100" dirty="0">
                <a:latin typeface="Arial Narrow" pitchFamily="34" charset="0"/>
              </a:rPr>
              <a:t>   </a:t>
            </a:r>
          </a:p>
          <a:p>
            <a:r>
              <a:rPr lang="ru-RU" sz="1100" dirty="0">
                <a:latin typeface="Arial Narrow" pitchFamily="34" charset="0"/>
              </a:rPr>
              <a:t>Знак вопросительный анимация. </a:t>
            </a:r>
            <a:r>
              <a:rPr lang="en-US" sz="1100" dirty="0">
                <a:latin typeface="Arial Narrow" pitchFamily="34" charset="0"/>
                <a:hlinkClick r:id="rId39"/>
              </a:rPr>
              <a:t>http://im0-tub-ru.yandex.net/i?id=95705389-25-72&amp;n=21</a:t>
            </a:r>
            <a:r>
              <a:rPr lang="ru-RU" sz="1100" dirty="0">
                <a:latin typeface="Arial Narrow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-2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Bookman Old Style" pitchFamily="18" charset="0"/>
              </a:rPr>
              <a:t>Ссылки на использованные изображения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47528" y="548681"/>
            <a:ext cx="8496944" cy="575542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Arial Narrow" pitchFamily="34" charset="0"/>
              </a:rPr>
              <a:t>Хлорид натрия. </a:t>
            </a:r>
            <a:r>
              <a:rPr lang="en-US" sz="1100" u="sng" dirty="0">
                <a:latin typeface="Arial Narrow" pitchFamily="34" charset="0"/>
                <a:hlinkClick r:id="rId2"/>
              </a:rPr>
              <a:t>http://www.ekoteplonositel.ru/published/publicdata/MAWEN1112/attachments/SC/images/4532227101138_4532227101138418116.jpg</a:t>
            </a:r>
            <a:r>
              <a:rPr lang="ru-RU" sz="1100" u="sng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Серная кислота</a:t>
            </a:r>
            <a:r>
              <a:rPr lang="ru-RU" sz="1100" u="sng" dirty="0">
                <a:latin typeface="Arial Narrow" pitchFamily="34" charset="0"/>
              </a:rPr>
              <a:t>. </a:t>
            </a:r>
            <a:r>
              <a:rPr lang="en-US" sz="1100" u="sng" dirty="0">
                <a:latin typeface="Arial Narrow" pitchFamily="34" charset="0"/>
                <a:hlinkClick r:id="rId3"/>
              </a:rPr>
              <a:t>http://www.e1.ru/news/images/new/371860/images/33.png</a:t>
            </a:r>
            <a:r>
              <a:rPr lang="ru-RU" sz="1100" u="sng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М.В.Ломоносов. </a:t>
            </a:r>
            <a:r>
              <a:rPr lang="en-US" sz="1100" dirty="0">
                <a:latin typeface="Arial Narrow" pitchFamily="34" charset="0"/>
                <a:hlinkClick r:id="rId4"/>
              </a:rPr>
              <a:t>http://www.bezformata.ru/content/Images/000/004/186/image4186034.jpg</a:t>
            </a:r>
            <a:r>
              <a:rPr lang="ru-RU" sz="1100" dirty="0">
                <a:latin typeface="Arial Narrow" pitchFamily="34" charset="0"/>
              </a:rPr>
              <a:t> </a:t>
            </a:r>
            <a:endParaRPr lang="en-US" sz="1100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Д.И.Менделеев. </a:t>
            </a:r>
            <a:r>
              <a:rPr lang="en-US" sz="1100" dirty="0">
                <a:latin typeface="Arial Narrow" pitchFamily="34" charset="0"/>
                <a:hlinkClick r:id="rId5"/>
              </a:rPr>
              <a:t>http://www.tonb.ru/upload/iblock/354/354788ae4415fc058379bcf69b2052fe.jpg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Сова. </a:t>
            </a:r>
            <a:r>
              <a:rPr lang="en-US" sz="1100" dirty="0">
                <a:latin typeface="Arial Narrow" pitchFamily="34" charset="0"/>
                <a:hlinkClick r:id="rId6"/>
              </a:rPr>
              <a:t>http://</a:t>
            </a:r>
            <a:r>
              <a:rPr lang="ru-RU" sz="1100" dirty="0" err="1">
                <a:latin typeface="Arial Narrow" pitchFamily="34" charset="0"/>
                <a:hlinkClick r:id="rId6"/>
              </a:rPr>
              <a:t>сов.нет.рф</a:t>
            </a:r>
            <a:r>
              <a:rPr lang="ru-RU" sz="1100" dirty="0">
                <a:latin typeface="Arial Narrow" pitchFamily="34" charset="0"/>
                <a:hlinkClick r:id="rId6"/>
              </a:rPr>
              <a:t>/</a:t>
            </a:r>
            <a:r>
              <a:rPr lang="en-US" sz="1100" dirty="0">
                <a:latin typeface="Arial Narrow" pitchFamily="34" charset="0"/>
                <a:hlinkClick r:id="rId6"/>
              </a:rPr>
              <a:t>file/uploads/admin/01-08-2012-09-59-57.gif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Сапоги. </a:t>
            </a:r>
            <a:r>
              <a:rPr lang="en-US" sz="1100" dirty="0">
                <a:latin typeface="Arial Narrow" pitchFamily="34" charset="0"/>
                <a:hlinkClick r:id="rId7"/>
              </a:rPr>
              <a:t>http://bms.24open.ru/images/678d99a1c9536d9a75e5bda909bfb4bb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Золото. </a:t>
            </a:r>
            <a:r>
              <a:rPr lang="en-US" sz="1100" dirty="0">
                <a:latin typeface="Arial Narrow" pitchFamily="34" charset="0"/>
                <a:hlinkClick r:id="rId8"/>
              </a:rPr>
              <a:t>http://www.sunhome.ru/UsersGallery/wallpapers/120/172541.jpg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5 копеек. </a:t>
            </a:r>
            <a:r>
              <a:rPr lang="en-US" sz="1100" dirty="0">
                <a:latin typeface="Arial Narrow" pitchFamily="34" charset="0"/>
                <a:hlinkClick r:id="rId9"/>
              </a:rPr>
              <a:t>http://www.coinsruss.ru/images/CoinsRus_photos/225_b_1.jpg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Ионная кристаллическая решетка. </a:t>
            </a:r>
            <a:r>
              <a:rPr lang="en-US" sz="1100" dirty="0">
                <a:latin typeface="Arial Narrow" pitchFamily="34" charset="0"/>
                <a:hlinkClick r:id="rId10"/>
              </a:rPr>
              <a:t>http://www.ostinter.info/elektronbook/image_01/ikr.gif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Кристаллическая решетка йода. </a:t>
            </a:r>
            <a:r>
              <a:rPr lang="en-US" sz="1100" dirty="0">
                <a:latin typeface="Arial Narrow" pitchFamily="34" charset="0"/>
                <a:hlinkClick r:id="rId11"/>
              </a:rPr>
              <a:t>http://www.shop.e-import.ru/webasyst_setup/published/publicdata/DB36368M/attachments/SC/products_pictures/IMG_9642.jpg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/>
              <a:t>Кристаллическая решетка графита. </a:t>
            </a:r>
            <a:r>
              <a:rPr lang="en-US" sz="1100" dirty="0">
                <a:hlinkClick r:id="rId12"/>
              </a:rPr>
              <a:t>http://www.shop.e-import.ru/webasyst_setup/published/publicdata/DB36368M/attachments/SC/products_pictures/IMG_9644_enl.jpg</a:t>
            </a:r>
            <a:r>
              <a:rPr lang="ru-RU" sz="1100" dirty="0"/>
              <a:t> </a:t>
            </a:r>
          </a:p>
          <a:p>
            <a:r>
              <a:rPr lang="ru-RU" sz="1100" dirty="0"/>
              <a:t>Кристаллическая решетка алмаза. </a:t>
            </a:r>
            <a:r>
              <a:rPr lang="en-US" sz="1100" dirty="0">
                <a:hlinkClick r:id="rId13"/>
              </a:rPr>
              <a:t>http://www.promtehlab.ru/upload/iblock/b83/57.jpg</a:t>
            </a:r>
            <a:r>
              <a:rPr lang="ru-RU" sz="1100" dirty="0"/>
              <a:t> </a:t>
            </a:r>
          </a:p>
          <a:p>
            <a:r>
              <a:rPr lang="ru-RU" sz="1100" dirty="0"/>
              <a:t>Кристаллическая решетка железа. </a:t>
            </a:r>
            <a:r>
              <a:rPr lang="en-US" sz="1100" dirty="0">
                <a:hlinkClick r:id="rId14"/>
              </a:rPr>
              <a:t>http://www.shop.e-import.ru/webasyst_setup/published/publicdata/DB36368M/attachments/SC/products_pictures/IMG_9641_enl.jpg</a:t>
            </a:r>
            <a:endParaRPr lang="ru-RU" sz="1100" dirty="0"/>
          </a:p>
          <a:p>
            <a:r>
              <a:rPr lang="ru-RU" sz="1100" dirty="0"/>
              <a:t>Кристаллическая решетка меди. </a:t>
            </a:r>
            <a:r>
              <a:rPr lang="en-US" sz="1100" dirty="0">
                <a:hlinkClick r:id="rId15"/>
              </a:rPr>
              <a:t>http://chpz.ru/wp-content/uploads/2011/09/%D0%9A%D1%80%D0%B8%D1%81%D1%82%D0%B0%D0%BB%D0%BB%D0%B8%D1%87%D0%B5%D1%81%D0%BA%D0%B0%D1%8F-%D1%80%D0%B5%D1%88%D0%B5%D1%82%D0%BA%D0%B0-%D0%BC%D0%B5%D0%B4%D0%B8.jpg</a:t>
            </a:r>
            <a:r>
              <a:rPr lang="ru-RU" sz="1100" dirty="0"/>
              <a:t> </a:t>
            </a:r>
          </a:p>
          <a:p>
            <a:r>
              <a:rPr lang="ru-RU" sz="1100" dirty="0">
                <a:latin typeface="Arial Narrow" pitchFamily="34" charset="0"/>
              </a:rPr>
              <a:t>Ж.Л.Пруст. </a:t>
            </a:r>
            <a:r>
              <a:rPr lang="en-US" sz="1100" dirty="0">
                <a:hlinkClick r:id="rId16"/>
              </a:rPr>
              <a:t>http://files.school-collection.edu.ru/dlrstore/bd665b1a-eb7e-13f1-b030-c800f35f57e7/7993_301.jpg</a:t>
            </a:r>
            <a:r>
              <a:rPr lang="ru-RU" sz="1100" dirty="0"/>
              <a:t> </a:t>
            </a:r>
          </a:p>
          <a:p>
            <a:r>
              <a:rPr lang="ru-RU" sz="1100" dirty="0">
                <a:latin typeface="Arial Narrow" pitchFamily="34" charset="0"/>
              </a:rPr>
              <a:t>М.В.Ломоносов. </a:t>
            </a:r>
            <a:r>
              <a:rPr lang="en-US" sz="1100" dirty="0">
                <a:latin typeface="Arial Narrow" pitchFamily="34" charset="0"/>
                <a:hlinkClick r:id="rId17"/>
              </a:rPr>
              <a:t>http://via-midgard.info/uploads/posts/2012-11/za-chto-mixail-lomonosov-byl-prigovoren-k.jpg</a:t>
            </a:r>
            <a:endParaRPr lang="ru-RU" sz="1100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Количество вещества. </a:t>
            </a:r>
            <a:r>
              <a:rPr lang="en-US" sz="1100" dirty="0">
                <a:latin typeface="Arial Narrow" pitchFamily="34" charset="0"/>
                <a:hlinkClick r:id="rId18"/>
              </a:rPr>
              <a:t>http://www.physbook.ru/images/7/70/Img_Kvant-1984-10-002.jpg</a:t>
            </a:r>
            <a:r>
              <a:rPr lang="ru-RU" sz="1100" dirty="0">
                <a:latin typeface="Arial Narrow" pitchFamily="34" charset="0"/>
              </a:rPr>
              <a:t>  </a:t>
            </a:r>
          </a:p>
          <a:p>
            <a:r>
              <a:rPr lang="ru-RU" sz="1100" dirty="0">
                <a:latin typeface="Arial Narrow" pitchFamily="34" charset="0"/>
              </a:rPr>
              <a:t>Картофельная моль. </a:t>
            </a:r>
            <a:r>
              <a:rPr lang="en-US" sz="1100" dirty="0">
                <a:latin typeface="Arial Narrow" pitchFamily="34" charset="0"/>
                <a:hlinkClick r:id="rId19"/>
              </a:rPr>
              <a:t>http://www.agroatlas.ru/content/pests/Agrotis_ipsilon/Agrotis_ipsilon.jpg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Раствор. </a:t>
            </a:r>
            <a:r>
              <a:rPr lang="en-US" sz="1100" dirty="0">
                <a:latin typeface="Arial Narrow" pitchFamily="34" charset="0"/>
                <a:hlinkClick r:id="rId20"/>
              </a:rPr>
              <a:t>http://www.nscience.ru/chemistry/general/solutions_and_mixtures/calculating_concentrations/two_solutions_water.jpg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Знак процента. </a:t>
            </a:r>
            <a:r>
              <a:rPr lang="ru-RU" sz="1100" u="sng" dirty="0">
                <a:latin typeface="Arial Narrow" pitchFamily="34" charset="0"/>
                <a:hlinkClick r:id="rId21"/>
              </a:rPr>
              <a:t>http://irinasamarina.ru/wp-content/uploads/2011/03/procent.jpg</a:t>
            </a:r>
            <a:endParaRPr lang="ru-RU" sz="1100" u="sng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Формула сероводорода</a:t>
            </a:r>
            <a:r>
              <a:rPr lang="ru-RU" sz="1100" u="sng" dirty="0">
                <a:latin typeface="Arial Narrow" pitchFamily="34" charset="0"/>
              </a:rPr>
              <a:t>. </a:t>
            </a:r>
            <a:r>
              <a:rPr lang="en-US" sz="1100" u="sng" dirty="0">
                <a:latin typeface="Arial Narrow" pitchFamily="34" charset="0"/>
                <a:hlinkClick r:id="rId22"/>
              </a:rPr>
              <a:t>http://im0-tub-ru.yandex.net/i?id=306533087-71-72&amp;n=21</a:t>
            </a:r>
            <a:r>
              <a:rPr lang="ru-RU" sz="1100" u="sng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Формула аммиака. </a:t>
            </a:r>
            <a:r>
              <a:rPr lang="en-US" sz="1100" dirty="0">
                <a:latin typeface="Arial Narrow" pitchFamily="34" charset="0"/>
                <a:hlinkClick r:id="rId23"/>
              </a:rPr>
              <a:t>http://img.allcorp.ru/userfiles/039/707/images/c4afdc0472e17d6030f39cc8e36857c1.jpg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Черный ящик. </a:t>
            </a:r>
            <a:r>
              <a:rPr lang="en-US" sz="1100" dirty="0">
                <a:latin typeface="Arial Narrow" pitchFamily="34" charset="0"/>
                <a:hlinkClick r:id="rId24"/>
              </a:rPr>
              <a:t>http://web.mit.edu/activities/kbh/cgk/questions/box.gif</a:t>
            </a:r>
            <a:r>
              <a:rPr lang="ru-RU" sz="1100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Пробирка. </a:t>
            </a:r>
            <a:r>
              <a:rPr lang="en-US" sz="1100" dirty="0">
                <a:latin typeface="Arial Narrow" pitchFamily="34" charset="0"/>
                <a:hlinkClick r:id="rId25"/>
              </a:rPr>
              <a:t>http://activerain.com/image_store/uploads/1/0/0/3/5/ar121952384253001.jpg</a:t>
            </a:r>
            <a:endParaRPr lang="ru-RU" sz="1100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Лимоны. </a:t>
            </a:r>
            <a:r>
              <a:rPr lang="ru-RU" sz="1100" u="sng" dirty="0">
                <a:latin typeface="Arial Narrow" pitchFamily="34" charset="0"/>
                <a:hlinkClick r:id="rId26"/>
              </a:rPr>
              <a:t>http://tea-butik.tomsk.ru/upload/page/komp/1/e3820f0f337bfc48e479c3edc5bbed15.jpeg</a:t>
            </a:r>
            <a:endParaRPr lang="ru-RU" sz="1100" dirty="0">
              <a:latin typeface="Arial Narrow" pitchFamily="34" charset="0"/>
            </a:endParaRPr>
          </a:p>
          <a:p>
            <a:r>
              <a:rPr lang="ru-RU" sz="1100" u="sng" dirty="0">
                <a:latin typeface="Arial Narrow" pitchFamily="34" charset="0"/>
                <a:hlinkClick r:id="rId27"/>
              </a:rPr>
              <a:t>http://etimer.ru/ovotshi/limon.jpg</a:t>
            </a:r>
            <a:endParaRPr lang="ru-RU" sz="1100" u="sng" dirty="0">
              <a:latin typeface="Arial Narrow" pitchFamily="34" charset="0"/>
            </a:endParaRPr>
          </a:p>
          <a:p>
            <a:r>
              <a:rPr lang="ru-RU" sz="1100" dirty="0">
                <a:latin typeface="Arial Narrow" pitchFamily="34" charset="0"/>
              </a:rPr>
              <a:t>Витамин С</a:t>
            </a:r>
            <a:r>
              <a:rPr lang="ru-RU" sz="1100" u="sng" dirty="0">
                <a:latin typeface="Arial Narrow" pitchFamily="34" charset="0"/>
              </a:rPr>
              <a:t>. </a:t>
            </a:r>
            <a:r>
              <a:rPr lang="en-US" sz="1100" u="sng" dirty="0">
                <a:latin typeface="Arial Narrow" pitchFamily="34" charset="0"/>
                <a:hlinkClick r:id="rId28"/>
              </a:rPr>
              <a:t>http://pani.azovsintez.com/assets/images/wiki/.thumb_2_user_20100923-vitamin-c.jpg</a:t>
            </a:r>
            <a:r>
              <a:rPr lang="ru-RU" sz="1100" u="sng" dirty="0">
                <a:latin typeface="Arial Narrow" pitchFamily="34" charset="0"/>
              </a:rPr>
              <a:t> </a:t>
            </a:r>
          </a:p>
          <a:p>
            <a:r>
              <a:rPr lang="ru-RU" sz="1100" dirty="0">
                <a:latin typeface="Arial Narrow" pitchFamily="34" charset="0"/>
              </a:rPr>
              <a:t>Витамин А. </a:t>
            </a:r>
            <a:r>
              <a:rPr lang="en-US" sz="1100" dirty="0">
                <a:latin typeface="Arial Narrow" pitchFamily="34" charset="0"/>
                <a:hlinkClick r:id="rId29"/>
              </a:rPr>
              <a:t>http://myhomesport.ru/wp-content/uploads/2012/10/Vitamina-A.jpg</a:t>
            </a:r>
            <a:endParaRPr lang="ru-RU" sz="1100" dirty="0"/>
          </a:p>
          <a:p>
            <a:r>
              <a:rPr lang="ru-RU" sz="1600" dirty="0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е 6</a:t>
            </a:r>
          </a:p>
        </p:txBody>
      </p:sp>
      <p:sp>
        <p:nvSpPr>
          <p:cNvPr id="9" name="Овал 8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7" name="Picture 140" descr="Рисунок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8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9" name="Picture 14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9" y="188640"/>
            <a:ext cx="220260" cy="936104"/>
          </a:xfrm>
          <a:prstGeom prst="rect">
            <a:avLst/>
          </a:prstGeom>
          <a:noFill/>
        </p:spPr>
      </p:pic>
      <p:pic>
        <p:nvPicPr>
          <p:cNvPr id="20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8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215680" y="0"/>
            <a:ext cx="575345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Переведите с химического языка на общепринятый: «Не все     </a:t>
            </a:r>
          </a:p>
          <a:p>
            <a:pPr algn="ctr"/>
            <a:r>
              <a:rPr lang="ru-RU" sz="4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          то </a:t>
            </a:r>
            <a:r>
              <a:rPr lang="ru-RU" sz="4800" b="1" dirty="0" err="1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ауррум</a:t>
            </a:r>
            <a:r>
              <a:rPr lang="ru-RU" sz="4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, что   </a:t>
            </a:r>
          </a:p>
          <a:p>
            <a:pPr algn="ctr"/>
            <a:r>
              <a:rPr lang="ru-RU" sz="48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40000"/>
                    </a:schemeClr>
                  </a:glow>
                </a:effectLst>
                <a:latin typeface="Monotype Corsiva" pitchFamily="66" charset="0"/>
              </a:rPr>
              <a:t>                 блестит».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299224" y="4293097"/>
            <a:ext cx="536877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«Не все то золото, </a:t>
            </a:r>
          </a:p>
          <a:p>
            <a:pPr algn="ctr"/>
            <a:r>
              <a:rPr lang="ru-RU" sz="4000" b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что блестит»</a:t>
            </a:r>
          </a:p>
        </p:txBody>
      </p:sp>
      <p:pic>
        <p:nvPicPr>
          <p:cNvPr id="22530" name="Picture 2" descr="http://www.sunhome.ru/UsersGallery/wallpapers/120/17254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19536" y="3717032"/>
            <a:ext cx="3384376" cy="253828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081824" y="5072075"/>
            <a:ext cx="8072494" cy="743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ru-RU" sz="3200" b="1" dirty="0">
              <a:solidFill>
                <a:srgbClr val="C00000"/>
              </a:solidFill>
              <a:effectLst>
                <a:glow rad="228600">
                  <a:schemeClr val="accent1">
                    <a:lumMod val="40000"/>
                    <a:lumOff val="60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666844" y="71414"/>
            <a:ext cx="1500198" cy="642942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 2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03512" y="908720"/>
            <a:ext cx="1500198" cy="64294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5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2" name="Picture 1" descr="E:\Документы\1. КОВАЛЕВА И. М\8. Презентации\5. Коллекция картинок\2. Картинки для презентаций\КРУГИ, ШАРЫ\6.png"/>
          <p:cNvPicPr>
            <a:picLocks noChangeAspect="1" noChangeArrowheads="1"/>
          </p:cNvPicPr>
          <p:nvPr/>
        </p:nvPicPr>
        <p:blipFill>
          <a:blip r:embed="rId3" cstate="print"/>
          <a:srcRect r="52515"/>
          <a:stretch>
            <a:fillRect/>
          </a:stretch>
        </p:blipFill>
        <p:spPr bwMode="auto">
          <a:xfrm>
            <a:off x="9715208" y="4991892"/>
            <a:ext cx="857256" cy="866001"/>
          </a:xfrm>
          <a:prstGeom prst="rect">
            <a:avLst/>
          </a:prstGeom>
          <a:noFill/>
        </p:spPr>
      </p:pic>
      <p:pic>
        <p:nvPicPr>
          <p:cNvPr id="13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l="88623" t="84961"/>
          <a:stretch>
            <a:fillRect/>
          </a:stretch>
        </p:blipFill>
        <p:spPr bwMode="auto">
          <a:xfrm>
            <a:off x="9661072" y="5859706"/>
            <a:ext cx="1006929" cy="9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3418745" y="0"/>
            <a:ext cx="567174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60000"/>
                    </a:schemeClr>
                  </a:glow>
                </a:effectLst>
                <a:latin typeface="Monotype Corsiva" pitchFamily="66" charset="0"/>
              </a:rPr>
              <a:t>Он и труженик </a:t>
            </a:r>
          </a:p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60000"/>
                    </a:schemeClr>
                  </a:glow>
                </a:effectLst>
                <a:latin typeface="Monotype Corsiva" pitchFamily="66" charset="0"/>
              </a:rPr>
              <a:t>и алмаз – </a:t>
            </a:r>
          </a:p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60000"/>
                    </a:schemeClr>
                  </a:glow>
                </a:effectLst>
                <a:latin typeface="Monotype Corsiva" pitchFamily="66" charset="0"/>
              </a:rPr>
              <a:t>о каком химическом </a:t>
            </a:r>
          </a:p>
          <a:p>
            <a:pPr algn="ctr"/>
            <a:r>
              <a:rPr lang="ru-RU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effectLst>
                  <a:glow rad="101600">
                    <a:schemeClr val="tx2">
                      <a:lumMod val="40000"/>
                      <a:lumOff val="60000"/>
                      <a:alpha val="60000"/>
                    </a:schemeClr>
                  </a:glow>
                </a:effectLst>
                <a:latin typeface="Monotype Corsiva" pitchFamily="66" charset="0"/>
              </a:rPr>
              <a:t>элементе идет речь?</a:t>
            </a:r>
          </a:p>
        </p:txBody>
      </p:sp>
      <p:sp>
        <p:nvSpPr>
          <p:cNvPr id="15" name="Прямоугольник 14"/>
          <p:cNvSpPr/>
          <p:nvPr/>
        </p:nvSpPr>
        <p:spPr>
          <a:xfrm rot="19779073">
            <a:off x="5827140" y="4461862"/>
            <a:ext cx="38298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>
                <a:ln w="28575" cmpd="sng">
                  <a:solidFill>
                    <a:srgbClr val="0000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latin typeface="Comic Sans MS" pitchFamily="66" charset="0"/>
              </a:rPr>
              <a:t>углерод</a:t>
            </a:r>
            <a:endParaRPr lang="ru-RU" sz="7200" b="1" dirty="0">
              <a:ln w="28575" cmpd="sng">
                <a:solidFill>
                  <a:srgbClr val="0000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latin typeface="Comic Sans MS" pitchFamily="66" charset="0"/>
            </a:endParaRPr>
          </a:p>
        </p:txBody>
      </p:sp>
      <p:pic>
        <p:nvPicPr>
          <p:cNvPr id="21508" name="Picture 4" descr="http://upload.wikimedia.org/wikipedia/commons/thumb/2/2d/Activated_Carbon.jpg/800px-Activated_Carbo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63552" y="3861048"/>
            <a:ext cx="3807032" cy="273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Анимация гламурная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63552" y="4077072"/>
            <a:ext cx="933450" cy="952500"/>
          </a:xfrm>
          <a:prstGeom prst="rect">
            <a:avLst/>
          </a:prstGeom>
          <a:noFill/>
        </p:spPr>
      </p:pic>
      <p:grpSp>
        <p:nvGrpSpPr>
          <p:cNvPr id="17" name="Group 139"/>
          <p:cNvGrpSpPr>
            <a:grpSpLocks/>
          </p:cNvGrpSpPr>
          <p:nvPr/>
        </p:nvGrpSpPr>
        <p:grpSpPr bwMode="auto">
          <a:xfrm>
            <a:off x="9081368" y="1"/>
            <a:ext cx="1586632" cy="1513483"/>
            <a:chOff x="1973" y="845"/>
            <a:chExt cx="1589" cy="1588"/>
          </a:xfrm>
        </p:grpSpPr>
        <p:pic>
          <p:nvPicPr>
            <p:cNvPr id="18" name="Picture 140" descr="Рисунок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973" y="845"/>
              <a:ext cx="1589" cy="1588"/>
            </a:xfrm>
            <a:prstGeom prst="rect">
              <a:avLst/>
            </a:prstGeom>
            <a:noFill/>
          </p:spPr>
        </p:pic>
        <p:sp>
          <p:nvSpPr>
            <p:cNvPr id="19" name="Rectangle 141" descr="Дуб"/>
            <p:cNvSpPr>
              <a:spLocks noChangeArrowheads="1"/>
            </p:cNvSpPr>
            <p:nvPr/>
          </p:nvSpPr>
          <p:spPr bwMode="auto">
            <a:xfrm>
              <a:off x="2653" y="1525"/>
              <a:ext cx="272" cy="317"/>
            </a:xfrm>
            <a:prstGeom prst="rect">
              <a:avLst/>
            </a:prstGeom>
            <a:blipFill dpi="0" rotWithShape="1">
              <a:blip r:embed="rId9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0" name="Picture 142" descr="Рисунок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47229" y="188640"/>
            <a:ext cx="237203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3080</Words>
  <Application>Microsoft Office PowerPoint</Application>
  <PresentationFormat>Широкоэкранный</PresentationFormat>
  <Paragraphs>713</Paragraphs>
  <Slides>71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82" baseType="lpstr">
      <vt:lpstr>Arial</vt:lpstr>
      <vt:lpstr>Arial Black</vt:lpstr>
      <vt:lpstr>Arial Narrow</vt:lpstr>
      <vt:lpstr>Bookman Old Style</vt:lpstr>
      <vt:lpstr>Calibri</vt:lpstr>
      <vt:lpstr>Calibri Light</vt:lpstr>
      <vt:lpstr>Comic Sans MS</vt:lpstr>
      <vt:lpstr>Monotype Corsiva</vt:lpstr>
      <vt:lpstr>Times New Roman</vt:lpstr>
      <vt:lpstr>Тема Office</vt:lpstr>
      <vt:lpstr>Презентация Microsoft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Пользователь</dc:creator>
  <cp:lastModifiedBy>Пользователь</cp:lastModifiedBy>
  <cp:revision>1</cp:revision>
  <dcterms:created xsi:type="dcterms:W3CDTF">2026-01-14T18:07:03Z</dcterms:created>
  <dcterms:modified xsi:type="dcterms:W3CDTF">2026-01-14T18:30:37Z</dcterms:modified>
</cp:coreProperties>
</file>