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9" r:id="rId2"/>
    <p:sldId id="294" r:id="rId3"/>
    <p:sldId id="297" r:id="rId4"/>
    <p:sldId id="299" r:id="rId5"/>
    <p:sldId id="298" r:id="rId6"/>
    <p:sldId id="303" r:id="rId7"/>
    <p:sldId id="300" r:id="rId8"/>
    <p:sldId id="311" r:id="rId9"/>
    <p:sldId id="261" r:id="rId10"/>
    <p:sldId id="263" r:id="rId11"/>
    <p:sldId id="264" r:id="rId12"/>
    <p:sldId id="265" r:id="rId13"/>
    <p:sldId id="267" r:id="rId14"/>
    <p:sldId id="268" r:id="rId15"/>
    <p:sldId id="269" r:id="rId16"/>
    <p:sldId id="275" r:id="rId17"/>
    <p:sldId id="288" r:id="rId18"/>
    <p:sldId id="287" r:id="rId19"/>
    <p:sldId id="286" r:id="rId20"/>
    <p:sldId id="278" r:id="rId21"/>
    <p:sldId id="277" r:id="rId22"/>
    <p:sldId id="289" r:id="rId23"/>
    <p:sldId id="301" r:id="rId24"/>
    <p:sldId id="282" r:id="rId25"/>
    <p:sldId id="285" r:id="rId26"/>
    <p:sldId id="310" r:id="rId27"/>
    <p:sldId id="305" r:id="rId28"/>
    <p:sldId id="307" r:id="rId29"/>
    <p:sldId id="302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9588" autoAdjust="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0C8D3-9B7D-4764-B228-FE56BE5117FE}" type="datetimeFigureOut">
              <a:rPr lang="ru-RU"/>
              <a:pPr>
                <a:defRPr/>
              </a:pPr>
              <a:t>12.11.2021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A818A-F54F-4FA5-AF4B-01AC63A3DD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B7044-2C7D-454B-85BD-D79D46A2ACFE}" type="datetimeFigureOut">
              <a:rPr lang="ru-RU"/>
              <a:pPr>
                <a:defRPr/>
              </a:pPr>
              <a:t>12.11.2021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3FDAF-CEEA-4127-8C30-E1E0321C7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0B6EB-3329-4E82-8729-E74EA49D6C9E}" type="datetimeFigureOut">
              <a:rPr lang="ru-RU"/>
              <a:pPr>
                <a:defRPr/>
              </a:pPr>
              <a:t>12.11.2021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2AB94-F875-4BDF-B895-6D1A63B9CC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3B8DF-278B-46DD-B224-A89F908DD41F}" type="datetimeFigureOut">
              <a:rPr lang="ru-RU"/>
              <a:pPr>
                <a:defRPr/>
              </a:pPr>
              <a:t>12.11.2021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EC5F6-7038-4B67-8603-AA2C2FFC96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A5844-1275-4DF3-BFF3-FD1F4FC5F6D7}" type="datetimeFigureOut">
              <a:rPr lang="ru-RU"/>
              <a:pPr>
                <a:defRPr/>
              </a:pPr>
              <a:t>12.11.2021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839A6-70ED-42D1-AF5D-AF478069D3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02FE0-9314-4380-B810-BD60D30F6995}" type="datetimeFigureOut">
              <a:rPr lang="ru-RU"/>
              <a:pPr>
                <a:defRPr/>
              </a:pPr>
              <a:t>12.11.2021</a:t>
            </a:fld>
            <a:endParaRPr lang="ru-RU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47A3C-09FB-4D83-A875-4A40685386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C66CC-EC97-4012-864C-3E295F0A3FE2}" type="datetimeFigureOut">
              <a:rPr lang="ru-RU"/>
              <a:pPr>
                <a:defRPr/>
              </a:pPr>
              <a:t>12.11.2021</a:t>
            </a:fld>
            <a:endParaRPr lang="ru-RU"/>
          </a:p>
        </p:txBody>
      </p:sp>
      <p:sp>
        <p:nvSpPr>
          <p:cNvPr id="8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73A1C-2720-47AA-8D1E-83C65008A6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ED3B9-951D-4C85-A4B3-D8500E1FBB96}" type="datetimeFigureOut">
              <a:rPr lang="ru-RU"/>
              <a:pPr>
                <a:defRPr/>
              </a:pPr>
              <a:t>12.11.2021</a:t>
            </a:fld>
            <a:endParaRPr lang="ru-RU"/>
          </a:p>
        </p:txBody>
      </p:sp>
      <p:sp>
        <p:nvSpPr>
          <p:cNvPr id="4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1E276-F8FF-4BDC-9AF0-1ED51D68A3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7B1DB-8768-404B-A40B-7BC1E5CF6B02}" type="datetimeFigureOut">
              <a:rPr lang="ru-RU"/>
              <a:pPr>
                <a:defRPr/>
              </a:pPr>
              <a:t>12.11.2021</a:t>
            </a:fld>
            <a:endParaRPr lang="ru-RU"/>
          </a:p>
        </p:txBody>
      </p:sp>
      <p:sp>
        <p:nvSpPr>
          <p:cNvPr id="3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CE993-D6FC-4974-8286-F956175986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E8DEC-5278-4C6D-AFC7-888B8BA84145}" type="datetimeFigureOut">
              <a:rPr lang="ru-RU"/>
              <a:pPr>
                <a:defRPr/>
              </a:pPr>
              <a:t>12.11.2021</a:t>
            </a:fld>
            <a:endParaRPr lang="ru-RU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79DB5-9CD7-4943-AAD8-50FE4CEBAA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70F9A-9473-443B-9897-63E38214BFE4}" type="datetimeFigureOut">
              <a:rPr lang="ru-RU"/>
              <a:pPr>
                <a:defRPr/>
              </a:pPr>
              <a:t>12.11.2021</a:t>
            </a:fld>
            <a:endParaRPr lang="ru-RU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0ED0C-BA94-4060-8F6D-B70D8B1A0D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Місце для заголовка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заголовка</a:t>
            </a:r>
            <a:endParaRPr lang="ru-RU" smtClean="0"/>
          </a:p>
        </p:txBody>
      </p:sp>
      <p:sp>
        <p:nvSpPr>
          <p:cNvPr id="1027" name="Місце для тексту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 smtClean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3DEA3A5-578E-457F-8188-AED175CFAB2E}" type="datetimeFigureOut">
              <a:rPr lang="ru-RU"/>
              <a:pPr>
                <a:defRPr/>
              </a:pPr>
              <a:t>12.11.2021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13FDDC9-6434-4EC4-AB86-0821703B08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foto-plitka.ru/kernel/files/images/db/work/252/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2378698"/>
            <a:ext cx="5214974" cy="41921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6" name="Picture 4" descr="http://virtualufa.ru/sites/www.virtualufa.ru/files/paper_col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0"/>
            <a:ext cx="6929486" cy="18573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11188" y="620713"/>
            <a:ext cx="7772400" cy="3022601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История возникновения бумаги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«Что мы знаем о бумаге?»</a:t>
            </a:r>
          </a:p>
        </p:txBody>
      </p:sp>
      <p:sp>
        <p:nvSpPr>
          <p:cNvPr id="2051" name="Підзаголовок 2"/>
          <p:cNvSpPr>
            <a:spLocks noGrp="1"/>
          </p:cNvSpPr>
          <p:nvPr>
            <p:ph type="subTitle" idx="1"/>
          </p:nvPr>
        </p:nvSpPr>
        <p:spPr>
          <a:xfrm>
            <a:off x="3214677" y="4000504"/>
            <a:ext cx="4518035" cy="749296"/>
          </a:xfrm>
        </p:spPr>
        <p:txBody>
          <a:bodyPr/>
          <a:lstStyle/>
          <a:p>
            <a:endParaRPr lang="ru-RU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брёв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42852"/>
            <a:ext cx="6048375" cy="44640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86116" y="5214950"/>
            <a:ext cx="47261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Брёвна привозят на завод.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428604"/>
            <a:ext cx="77867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Из брёвен получают щепу – мелкие щепки. Её варят в специальном растворе.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7" descr="щеп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785927"/>
            <a:ext cx="5672151" cy="3751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целлюлоз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1955879"/>
            <a:ext cx="5132303" cy="43845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2910" y="714356"/>
            <a:ext cx="79296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Затем из щепы получают целлюлозу.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428604"/>
            <a:ext cx="8358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Из целлюлозы делают бумагу 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3" descr="C:\Users\User\Desktop\н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871784"/>
            <a:ext cx="4000528" cy="3200422"/>
          </a:xfrm>
          <a:prstGeom prst="rect">
            <a:avLst/>
          </a:prstGeom>
          <a:noFill/>
        </p:spPr>
      </p:pic>
      <p:pic>
        <p:nvPicPr>
          <p:cNvPr id="5" name="Picture 7" descr="бум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071546"/>
            <a:ext cx="3714776" cy="32903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ш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3357562"/>
            <a:ext cx="4981562" cy="2982386"/>
          </a:xfrm>
          <a:prstGeom prst="rect">
            <a:avLst/>
          </a:prstGeom>
          <a:noFill/>
        </p:spPr>
      </p:pic>
      <p:pic>
        <p:nvPicPr>
          <p:cNvPr id="3" name="Picture 8" descr="много рулоно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3857652" cy="334188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572000" y="1142984"/>
            <a:ext cx="380020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Наматывают огромные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рулоны бумаги.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714356"/>
            <a:ext cx="77867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Большие листы бумаги на станках режут на маленькие листы.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Users\User\Desktop\л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14488"/>
            <a:ext cx="2733675" cy="1809750"/>
          </a:xfrm>
          <a:prstGeom prst="rect">
            <a:avLst/>
          </a:prstGeom>
          <a:noFill/>
        </p:spPr>
      </p:pic>
      <p:pic>
        <p:nvPicPr>
          <p:cNvPr id="4" name="Picture 7" descr="лист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643182"/>
            <a:ext cx="4957772" cy="343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c909d68c20bde9673f496fe8390fea7fa475c51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357290" y="867686"/>
            <a:ext cx="3643338" cy="236695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r>
              <a:rPr lang="ru-RU" dirty="0" smtClean="0"/>
              <a:t>Что получилось?</a:t>
            </a:r>
            <a:endParaRPr lang="ru-RU" dirty="0"/>
          </a:p>
        </p:txBody>
      </p:sp>
      <p:pic>
        <p:nvPicPr>
          <p:cNvPr id="1026" name="Picture 2" descr="http://www.samsonopt.ru/upload/medialibrary/943/coll0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28596" y="3429000"/>
            <a:ext cx="4750632" cy="3000396"/>
          </a:xfrm>
          <a:prstGeom prst="rect">
            <a:avLst/>
          </a:prstGeom>
          <a:noFill/>
        </p:spPr>
      </p:pic>
      <p:sp>
        <p:nvSpPr>
          <p:cNvPr id="1030" name="AutoShape 6" descr="https://www.stihi.ru/pics/2012/08/15/7540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www.stihi.ru/pics/2012/08/15/7540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://www.homosapiens.lt/templates/images/tiny_mce/125855319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143504" y="785794"/>
            <a:ext cx="3714776" cy="2786082"/>
          </a:xfrm>
          <a:prstGeom prst="rect">
            <a:avLst/>
          </a:prstGeom>
          <a:noFill/>
        </p:spPr>
      </p:pic>
      <p:sp>
        <p:nvSpPr>
          <p:cNvPr id="1036" name="AutoShape 12" descr="https://www.stihi.ru/pics/2012/08/15/7540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AutoShape 14" descr="https://www.stihi.ru/pics/2012/08/15/7540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0" name="Picture 16" descr="http://pravdaz.ucoz.ru/9_GAZETA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143504" y="4000504"/>
            <a:ext cx="3691649" cy="25860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34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21446" y="500042"/>
            <a:ext cx="8258153" cy="592935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357166"/>
            <a:ext cx="5753396" cy="428628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3143248"/>
            <a:ext cx="4103220" cy="3286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8ed656f-316f-4a44-bee6-4c78aa263a76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57224" y="500042"/>
            <a:ext cx="4393586" cy="311944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file5854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286380" y="1643050"/>
            <a:ext cx="3235585" cy="4429156"/>
          </a:xfrm>
          <a:prstGeom prst="rect">
            <a:avLst/>
          </a:prstGeom>
        </p:spPr>
      </p:pic>
      <p:pic>
        <p:nvPicPr>
          <p:cNvPr id="6" name="Рисунок 5" descr="1eskimo2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00034" y="3571876"/>
            <a:ext cx="3500462" cy="285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В древние времена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b="1" dirty="0" smtClean="0"/>
              <a:t>-</a:t>
            </a:r>
            <a:r>
              <a:rPr lang="ru-RU" sz="3200" b="1" dirty="0" smtClean="0"/>
              <a:t>НАСКАЛЬНЫЕ РИСУНКИ</a:t>
            </a:r>
            <a:endParaRPr lang="ru-RU" sz="3200" b="1" dirty="0"/>
          </a:p>
        </p:txBody>
      </p:sp>
      <p:pic>
        <p:nvPicPr>
          <p:cNvPr id="5" name="Рисунок 4" descr="1394835002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571612"/>
            <a:ext cx="8429684" cy="49292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oney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357290" y="714356"/>
            <a:ext cx="7080275" cy="531020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174072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00298" y="285728"/>
            <a:ext cx="4071966" cy="306162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servirovka-stola-bumazhnymi-salfetkami-8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85786" y="3643314"/>
            <a:ext cx="3786214" cy="2839660"/>
          </a:xfrm>
          <a:prstGeom prst="rect">
            <a:avLst/>
          </a:prstGeom>
        </p:spPr>
      </p:pic>
      <p:pic>
        <p:nvPicPr>
          <p:cNvPr id="6" name="Рисунок 5" descr="bem_polo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3571876"/>
            <a:ext cx="3905277" cy="2928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647009040_73d1519434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28596" y="2071678"/>
            <a:ext cx="4071966" cy="428628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Podelki-iz-bumagi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428604"/>
            <a:ext cx="4429125" cy="2952750"/>
          </a:xfrm>
          <a:prstGeom prst="rect">
            <a:avLst/>
          </a:prstGeom>
        </p:spPr>
      </p:pic>
      <p:pic>
        <p:nvPicPr>
          <p:cNvPr id="6" name="Рисунок 5" descr="92642df754c6615a2aa21da1b1d0920e.jpg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72000" y="3643314"/>
            <a:ext cx="4143367" cy="2717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оробки-e135676753938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4372" y="357166"/>
            <a:ext cx="8799628" cy="614366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00042"/>
            <a:ext cx="8115328" cy="928694"/>
          </a:xfrm>
        </p:spPr>
        <p:txBody>
          <a:bodyPr/>
          <a:lstStyle/>
          <a:p>
            <a:pPr algn="ctr"/>
            <a:r>
              <a:rPr lang="ru-RU" sz="3600" b="1" dirty="0" smtClean="0"/>
              <a:t>Деревья очищают наш воздух! Надо экономно использовать бумагу, чтобы сберечь деревья!</a:t>
            </a: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 descr="http://leopolis.news/wp-content/uploads/2016/08/Platan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14488"/>
            <a:ext cx="8358246" cy="47408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357166"/>
            <a:ext cx="7972452" cy="1214446"/>
          </a:xfrm>
        </p:spPr>
        <p:txBody>
          <a:bodyPr/>
          <a:lstStyle/>
          <a:p>
            <a:pPr algn="ctr"/>
            <a:r>
              <a:rPr lang="ru-RU" b="1" dirty="0" smtClean="0"/>
              <a:t>Деревья- важная часть природы. Они украшают нашу планету!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://www.novoboi.ru/download_img.php?dimg=19631&amp;raz=1920x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32281"/>
            <a:ext cx="8215370" cy="52685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2984"/>
            <a:ext cx="8229600" cy="2928958"/>
          </a:xfrm>
        </p:spPr>
        <p:txBody>
          <a:bodyPr/>
          <a:lstStyle/>
          <a:p>
            <a:r>
              <a:rPr lang="ru-RU" b="1" dirty="0" smtClean="0"/>
              <a:t>Игра «ЧТО ЛИШНЕЕ?»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00364" y="5214950"/>
            <a:ext cx="1495436" cy="91121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2" y="5357826"/>
            <a:ext cx="3829048" cy="768337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ook_PNG2116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28596" y="497186"/>
            <a:ext cx="3786214" cy="295324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b="1" dirty="0"/>
          </a:p>
        </p:txBody>
      </p:sp>
      <p:pic>
        <p:nvPicPr>
          <p:cNvPr id="5" name="Рисунок 4" descr="7fb27cae446dc325b8eb3377090fdcfe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505580" y="3786190"/>
            <a:ext cx="2638420" cy="2132323"/>
          </a:xfrm>
          <a:prstGeom prst="rect">
            <a:avLst/>
          </a:prstGeom>
        </p:spPr>
      </p:pic>
      <p:pic>
        <p:nvPicPr>
          <p:cNvPr id="6" name="Рисунок 5" descr="file5854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00034" y="3643314"/>
            <a:ext cx="2384823" cy="2786082"/>
          </a:xfrm>
          <a:prstGeom prst="rect">
            <a:avLst/>
          </a:prstGeom>
        </p:spPr>
      </p:pic>
      <p:pic>
        <p:nvPicPr>
          <p:cNvPr id="7" name="Рисунок 6" descr="iphone-4s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214678" y="2714620"/>
            <a:ext cx="3143272" cy="3143272"/>
          </a:xfrm>
          <a:prstGeom prst="rect">
            <a:avLst/>
          </a:prstGeom>
        </p:spPr>
      </p:pic>
      <p:pic>
        <p:nvPicPr>
          <p:cNvPr id="8" name="Picture 16" descr="http://pravdaz.ucoz.ru/9_GAZETA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574687" y="714356"/>
            <a:ext cx="3569313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ismo-foto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400000">
            <a:off x="195870" y="1200336"/>
            <a:ext cx="3211370" cy="209437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myach-s-pogremushkoy-shalun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510330" y="3857628"/>
            <a:ext cx="2143140" cy="2143140"/>
          </a:xfrm>
          <a:prstGeom prst="rect">
            <a:avLst/>
          </a:prstGeom>
        </p:spPr>
      </p:pic>
      <p:pic>
        <p:nvPicPr>
          <p:cNvPr id="6" name="Рисунок 5" descr="zmeu-clown-gunther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428992" y="3500418"/>
            <a:ext cx="3000396" cy="3000396"/>
          </a:xfrm>
          <a:prstGeom prst="rect">
            <a:avLst/>
          </a:prstGeom>
        </p:spPr>
      </p:pic>
      <p:pic>
        <p:nvPicPr>
          <p:cNvPr id="7" name="Рисунок 6" descr="shumoizolyatsiya-bmv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857487" y="1285860"/>
            <a:ext cx="3330193" cy="2214578"/>
          </a:xfrm>
          <a:prstGeom prst="rect">
            <a:avLst/>
          </a:prstGeom>
        </p:spPr>
      </p:pic>
      <p:pic>
        <p:nvPicPr>
          <p:cNvPr id="8" name="Рисунок 7" descr="money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71472" y="4071942"/>
            <a:ext cx="3143246" cy="2357434"/>
          </a:xfrm>
          <a:prstGeom prst="rect">
            <a:avLst/>
          </a:prstGeom>
        </p:spPr>
      </p:pic>
      <p:pic>
        <p:nvPicPr>
          <p:cNvPr id="9" name="Рисунок 8" descr="6174072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56495" y="642918"/>
            <a:ext cx="2987505" cy="28891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4422"/>
            <a:ext cx="8686800" cy="4500594"/>
          </a:xfrm>
        </p:spPr>
        <p:txBody>
          <a:bodyPr/>
          <a:lstStyle/>
          <a:p>
            <a:r>
              <a:rPr lang="ru-RU" sz="8800" b="1" dirty="0" smtClean="0"/>
              <a:t>Конец!</a:t>
            </a:r>
            <a:endParaRPr lang="ru-RU" sz="8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2828916" cy="168592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286512" y="1600201"/>
            <a:ext cx="2400288" cy="16859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5298" name="Picture 2" descr="http://odis.by/upload_files/category/13891735197886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285728"/>
            <a:ext cx="4714907" cy="26968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58204" cy="919146"/>
          </a:xfrm>
        </p:spPr>
        <p:txBody>
          <a:bodyPr/>
          <a:lstStyle/>
          <a:p>
            <a:pPr algn="ctr"/>
            <a:r>
              <a:rPr lang="ru-RU" b="1" dirty="0" smtClean="0"/>
              <a:t>ГЛИНЯНЫЕ ТАБЛИЧКИ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5286380" y="1071546"/>
            <a:ext cx="3500462" cy="471490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4000" dirty="0" smtClean="0"/>
              <a:t>Их неудобно было переносить и хранить, они тяжелые, хрупкие , легко ломались.</a:t>
            </a:r>
            <a:endParaRPr lang="ru-RU" sz="4000" dirty="0"/>
          </a:p>
        </p:txBody>
      </p:sp>
      <p:pic>
        <p:nvPicPr>
          <p:cNvPr id="7" name="Содержимое 6" descr="1342782652_muzeum-195.jpg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85786" y="1000108"/>
            <a:ext cx="3630610" cy="2224953"/>
          </a:xfrm>
        </p:spPr>
      </p:pic>
      <p:pic>
        <p:nvPicPr>
          <p:cNvPr id="8" name="Рисунок 7" descr="LPqKYlI78fY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28595" y="3214686"/>
            <a:ext cx="4758937" cy="321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b="1" dirty="0"/>
          </a:p>
        </p:txBody>
      </p:sp>
      <p:pic>
        <p:nvPicPr>
          <p:cNvPr id="8" name="Содержимое 7" descr="img4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28596" y="285728"/>
            <a:ext cx="8429684" cy="61436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ПЕРГАМЕНТ ИЗ КОЖИ</a:t>
            </a:r>
            <a:endParaRPr lang="ru-RU" b="1" dirty="0"/>
          </a:p>
        </p:txBody>
      </p:sp>
      <p:pic>
        <p:nvPicPr>
          <p:cNvPr id="9" name="Содержимое 8" descr="1269574920_old-paper2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-250065" y="2250271"/>
            <a:ext cx="5000661" cy="3500463"/>
          </a:xfrm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Пергамент был очень тяжелый и дорогой. На изготовление одной книги уходило стадо телят.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Руси писали на берёзовой коре -  бересте</a:t>
            </a:r>
            <a:endParaRPr lang="ru-RU" dirty="0"/>
          </a:p>
        </p:txBody>
      </p:sp>
      <p:pic>
        <p:nvPicPr>
          <p:cNvPr id="1026" name="Picture 2" descr="http://afishapskov.ru/wp-content/uploads/2014/05/pushkin_beresta.jpg"/>
          <p:cNvPicPr>
            <a:picLocks noChangeAspect="1" noChangeArrowheads="1"/>
          </p:cNvPicPr>
          <p:nvPr/>
        </p:nvPicPr>
        <p:blipFill>
          <a:blip r:embed="rId2"/>
          <a:srcRect r="999" b="8653"/>
          <a:stretch>
            <a:fillRect/>
          </a:stretch>
        </p:blipFill>
        <p:spPr bwMode="auto">
          <a:xfrm>
            <a:off x="3786182" y="1714488"/>
            <a:ext cx="5037606" cy="3857652"/>
          </a:xfrm>
          <a:prstGeom prst="rect">
            <a:avLst/>
          </a:prstGeom>
          <a:noFill/>
        </p:spPr>
      </p:pic>
      <p:pic>
        <p:nvPicPr>
          <p:cNvPr id="1028" name="Picture 4" descr="http://s.pfst.net/2010.10/3096953436e1785dc38b566391e1cc18fccfdd26e9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14488"/>
            <a:ext cx="4286247" cy="31278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-32-7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428604"/>
            <a:ext cx="8143932" cy="6000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85728"/>
            <a:ext cx="81439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Производят бумагу на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целлюлозно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          бумажном заводе.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10" descr="заво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785926"/>
            <a:ext cx="5967838" cy="4089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6248" y="285728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Велись поиски нового материала.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он был найден.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качестве сырья стала применяться древесина.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7" descr="деревь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14291"/>
            <a:ext cx="3438821" cy="3714776"/>
          </a:xfrm>
          <a:prstGeom prst="rect">
            <a:avLst/>
          </a:prstGeom>
          <a:noFill/>
        </p:spPr>
      </p:pic>
      <p:pic>
        <p:nvPicPr>
          <p:cNvPr id="15362" name="Picture 2" descr="C:\Users\User\Desktop\i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3352673"/>
            <a:ext cx="3929090" cy="29390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7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07</Template>
  <TotalTime>184</TotalTime>
  <Words>154</Words>
  <Application>Microsoft Office PowerPoint</Application>
  <PresentationFormat>Экран (4:3)</PresentationFormat>
  <Paragraphs>24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07</vt:lpstr>
      <vt:lpstr>История возникновения бумаги «Что мы знаем о бумаге?»</vt:lpstr>
      <vt:lpstr>В древние времена  -НАСКАЛЬНЫЕ РИСУНКИ</vt:lpstr>
      <vt:lpstr>ГЛИНЯНЫЕ ТАБЛИЧКИ</vt:lpstr>
      <vt:lpstr>Слайд 4</vt:lpstr>
      <vt:lpstr>ПЕРГАМЕНТ ИЗ КОЖИ</vt:lpstr>
      <vt:lpstr>На Руси писали на берёзовой коре -  бересте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Что получилось?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Деревья очищают наш воздух! Надо экономно использовать бумагу, чтобы сберечь деревья!</vt:lpstr>
      <vt:lpstr>Слайд 25</vt:lpstr>
      <vt:lpstr>Игра «ЧТО ЛИШНЕЕ?»</vt:lpstr>
      <vt:lpstr>Слайд 27</vt:lpstr>
      <vt:lpstr>Слайд 28</vt:lpstr>
      <vt:lpstr>Конец!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делают бумагу</dc:title>
  <dc:creator>User</dc:creator>
  <cp:lastModifiedBy>User</cp:lastModifiedBy>
  <cp:revision>19</cp:revision>
  <dcterms:created xsi:type="dcterms:W3CDTF">2015-02-06T16:20:33Z</dcterms:created>
  <dcterms:modified xsi:type="dcterms:W3CDTF">2021-11-12T06:28:20Z</dcterms:modified>
</cp:coreProperties>
</file>