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21"/>
  </p:notesMasterIdLst>
  <p:handoutMasterIdLst>
    <p:handoutMasterId r:id="rId22"/>
  </p:handoutMasterIdLst>
  <p:sldIdLst>
    <p:sldId id="335" r:id="rId2"/>
    <p:sldId id="322" r:id="rId3"/>
    <p:sldId id="291" r:id="rId4"/>
    <p:sldId id="257" r:id="rId5"/>
    <p:sldId id="329" r:id="rId6"/>
    <p:sldId id="341" r:id="rId7"/>
    <p:sldId id="323" r:id="rId8"/>
    <p:sldId id="330" r:id="rId9"/>
    <p:sldId id="312" r:id="rId10"/>
    <p:sldId id="342" r:id="rId11"/>
    <p:sldId id="333" r:id="rId12"/>
    <p:sldId id="344" r:id="rId13"/>
    <p:sldId id="346" r:id="rId14"/>
    <p:sldId id="347" r:id="rId15"/>
    <p:sldId id="277" r:id="rId16"/>
    <p:sldId id="267" r:id="rId17"/>
    <p:sldId id="345" r:id="rId18"/>
    <p:sldId id="308" r:id="rId19"/>
    <p:sldId id="33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198C7-F9F3-43F8-A873-65DC940D008B}" type="datetimeFigureOut">
              <a:rPr lang="ru-RU" smtClean="0"/>
              <a:pPr/>
              <a:t>10.11.2025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9005C4-648A-49AC-8BD5-43CF526C7C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27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18D3AE-6A1B-4909-AF48-A921EA167C23}" type="datetimeFigureOut">
              <a:rPr lang="ru-RU" smtClean="0"/>
              <a:pPr/>
              <a:t>10.11.2025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3A57B-1E1A-41F5-BF15-662415B26A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081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02719-6DAC-404C-9DED-36F03D59E92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326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0DF85-42D2-4764-85FA-355A38F351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125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C84AA-7342-4069-9BF6-7F3F401002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24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7D24D-FD1A-458B-822B-25D5CB4AD9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393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FE76A-D9A4-44DE-AEFB-094D5BF52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32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A181A-CC7B-4067-BAA9-336791859A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381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C56F9-7E47-40A3-87EB-1FB9F660E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442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C8AEE-1273-4A89-B75C-F628A8C353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11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C80AD-FC67-4027-BC5D-2D2B02EF0C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186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D9E23-D778-4B80-83D3-E3C0F0B17C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915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5D2F-6BAE-40DF-8689-83F3BA7734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869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D4CC2-3F4D-4C2B-A14B-5A582C1498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0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79" y="116632"/>
            <a:ext cx="7987861" cy="6696744"/>
          </a:xfrm>
        </p:spPr>
      </p:pic>
    </p:spTree>
    <p:extLst>
      <p:ext uri="{BB962C8B-B14F-4D97-AF65-F5344CB8AC3E}">
        <p14:creationId xmlns:p14="http://schemas.microsoft.com/office/powerpoint/2010/main" val="56971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4664"/>
            <a:ext cx="8136903" cy="610267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3068960"/>
            <a:ext cx="3312368" cy="864095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/>
              <a:t>РЕБУСЫ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267722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" y="0"/>
            <a:ext cx="9110059" cy="6858000"/>
          </a:xfrm>
          <a:prstGeom prst="rect">
            <a:avLst/>
          </a:prstGeom>
        </p:spPr>
      </p:pic>
      <p:sp>
        <p:nvSpPr>
          <p:cNvPr id="7" name="Блок-схема: процесс 6"/>
          <p:cNvSpPr/>
          <p:nvPr/>
        </p:nvSpPr>
        <p:spPr>
          <a:xfrm>
            <a:off x="5300314" y="1616020"/>
            <a:ext cx="3579440" cy="754732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VII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Я</a:t>
            </a: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5269307" y="485618"/>
            <a:ext cx="3579440" cy="79208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5·8 А</a:t>
            </a:r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5269307" y="2596324"/>
            <a:ext cx="3596158" cy="79208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 9: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III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Ж</a:t>
            </a: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5292080" y="3651734"/>
            <a:ext cx="3596158" cy="79208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СМОР 1 А</a:t>
            </a:r>
          </a:p>
        </p:txBody>
      </p:sp>
      <p:sp>
        <p:nvSpPr>
          <p:cNvPr id="27" name="Блок-схема: процесс 26"/>
          <p:cNvSpPr/>
          <p:nvPr/>
        </p:nvSpPr>
        <p:spPr>
          <a:xfrm>
            <a:off x="5292080" y="4673190"/>
            <a:ext cx="3591916" cy="79208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АК 3 СА</a:t>
            </a:r>
          </a:p>
        </p:txBody>
      </p:sp>
      <p:sp>
        <p:nvSpPr>
          <p:cNvPr id="31" name="Блок-схема: процесс 30"/>
          <p:cNvSpPr/>
          <p:nvPr/>
        </p:nvSpPr>
        <p:spPr>
          <a:xfrm>
            <a:off x="5292080" y="5720217"/>
            <a:ext cx="3600400" cy="79208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ГОСП 1</a:t>
            </a: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1495975" y="461679"/>
            <a:ext cx="3540593" cy="77962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УС 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III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ЦА</a:t>
            </a: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1485816" y="1580209"/>
            <a:ext cx="3560915" cy="742271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80:2 ОНОЖКА</a:t>
            </a: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1495975" y="2632123"/>
            <a:ext cx="3532112" cy="743437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Р 1 КА</a:t>
            </a:r>
          </a:p>
        </p:txBody>
      </p:sp>
      <p:sp>
        <p:nvSpPr>
          <p:cNvPr id="39" name="Блок-схема: процесс 38"/>
          <p:cNvSpPr/>
          <p:nvPr/>
        </p:nvSpPr>
        <p:spPr>
          <a:xfrm>
            <a:off x="1465175" y="3651734"/>
            <a:ext cx="3571396" cy="79208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ПО 2 Л</a:t>
            </a:r>
          </a:p>
        </p:txBody>
      </p:sp>
      <p:sp>
        <p:nvSpPr>
          <p:cNvPr id="42" name="Объект 41"/>
          <p:cNvSpPr>
            <a:spLocks noGrp="1"/>
          </p:cNvSpPr>
          <p:nvPr>
            <p:ph idx="1"/>
          </p:nvPr>
        </p:nvSpPr>
        <p:spPr>
          <a:xfrm>
            <a:off x="1495976" y="4669988"/>
            <a:ext cx="3540594" cy="766015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5-2 ТОН</a:t>
            </a:r>
          </a:p>
        </p:txBody>
      </p:sp>
      <p:sp>
        <p:nvSpPr>
          <p:cNvPr id="44" name="Блок-схема: процесс 43"/>
          <p:cNvSpPr/>
          <p:nvPr/>
        </p:nvSpPr>
        <p:spPr>
          <a:xfrm>
            <a:off x="1465175" y="5700285"/>
            <a:ext cx="3571396" cy="79208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ЛА 10·10 ЧКА</a:t>
            </a:r>
          </a:p>
        </p:txBody>
      </p:sp>
    </p:spTree>
    <p:extLst>
      <p:ext uri="{BB962C8B-B14F-4D97-AF65-F5344CB8AC3E}">
        <p14:creationId xmlns:p14="http://schemas.microsoft.com/office/powerpoint/2010/main" val="267127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" y="0"/>
            <a:ext cx="9110059" cy="6858000"/>
          </a:xfrm>
          <a:prstGeom prst="rect">
            <a:avLst/>
          </a:prstGeom>
        </p:spPr>
      </p:pic>
      <p:sp>
        <p:nvSpPr>
          <p:cNvPr id="7" name="Блок-схема: процесс 6"/>
          <p:cNvSpPr/>
          <p:nvPr/>
        </p:nvSpPr>
        <p:spPr>
          <a:xfrm>
            <a:off x="5525587" y="1493758"/>
            <a:ext cx="3371651" cy="754732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rgbClr val="70AD47">
                    <a:lumMod val="50000"/>
                  </a:srgbClr>
                </a:solidFill>
                <a:latin typeface="Comic Sans MS" pitchFamily="66" charset="0"/>
              </a:rPr>
              <a:t>СЕМЬЯ</a:t>
            </a: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5516460" y="446731"/>
            <a:ext cx="3340643" cy="79208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rgbClr val="70AD47">
                    <a:lumMod val="50000"/>
                  </a:srgbClr>
                </a:solidFill>
                <a:latin typeface="Comic Sans MS" pitchFamily="66" charset="0"/>
              </a:rPr>
              <a:t>СОРОКА</a:t>
            </a:r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5517366" y="2557170"/>
            <a:ext cx="3357363" cy="744426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>
                <a:solidFill>
                  <a:srgbClr val="70AD47">
                    <a:lumMod val="50000"/>
                  </a:srgbClr>
                </a:solidFill>
                <a:latin typeface="Comic Sans MS" pitchFamily="66" charset="0"/>
              </a:rPr>
              <a:t>СТРИЖ</a:t>
            </a:r>
            <a:endParaRPr lang="ru-RU" sz="3600" b="1" dirty="0">
              <a:solidFill>
                <a:srgbClr val="70AD47">
                  <a:lumMod val="50000"/>
                </a:srgbClr>
              </a:solidFill>
              <a:latin typeface="Comic Sans MS" pitchFamily="66" charset="0"/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5508100" y="3624528"/>
            <a:ext cx="3380137" cy="79208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rgbClr val="70AD47">
                    <a:lumMod val="50000"/>
                  </a:srgbClr>
                </a:solidFill>
                <a:latin typeface="Comic Sans MS" pitchFamily="66" charset="0"/>
              </a:rPr>
              <a:t>СМОРОДИНА</a:t>
            </a:r>
          </a:p>
        </p:txBody>
      </p:sp>
      <p:sp>
        <p:nvSpPr>
          <p:cNvPr id="27" name="Блок-схема: процесс 26"/>
          <p:cNvSpPr/>
          <p:nvPr/>
        </p:nvSpPr>
        <p:spPr>
          <a:xfrm>
            <a:off x="5508100" y="4673190"/>
            <a:ext cx="3375896" cy="762813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rgbClr val="70AD47">
                    <a:lumMod val="50000"/>
                  </a:srgbClr>
                </a:solidFill>
                <a:latin typeface="Comic Sans MS" pitchFamily="66" charset="0"/>
              </a:rPr>
              <a:t>АКТРИСА</a:t>
            </a:r>
          </a:p>
        </p:txBody>
      </p:sp>
      <p:sp>
        <p:nvSpPr>
          <p:cNvPr id="31" name="Блок-схема: процесс 30"/>
          <p:cNvSpPr/>
          <p:nvPr/>
        </p:nvSpPr>
        <p:spPr>
          <a:xfrm>
            <a:off x="5508100" y="5720217"/>
            <a:ext cx="3384380" cy="772156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rgbClr val="70AD47">
                    <a:lumMod val="50000"/>
                  </a:srgbClr>
                </a:solidFill>
                <a:latin typeface="Comic Sans MS" pitchFamily="66" charset="0"/>
              </a:rPr>
              <a:t>ГОСПОДИН</a:t>
            </a:r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1495975" y="461679"/>
            <a:ext cx="3868113" cy="77962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rgbClr val="70AD47">
                    <a:lumMod val="50000"/>
                  </a:srgbClr>
                </a:solidFill>
                <a:latin typeface="Comic Sans MS" pitchFamily="66" charset="0"/>
              </a:rPr>
              <a:t>УСТРИЦА</a:t>
            </a:r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1494637" y="1505589"/>
            <a:ext cx="3878272" cy="742901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rgbClr val="70AD47">
                    <a:lumMod val="50000"/>
                  </a:srgbClr>
                </a:solidFill>
                <a:latin typeface="Comic Sans MS" pitchFamily="66" charset="0"/>
              </a:rPr>
              <a:t>СОРОКОНОЖКА</a:t>
            </a: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1465174" y="2558159"/>
            <a:ext cx="3888458" cy="743437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rgbClr val="70AD47">
                    <a:lumMod val="50000"/>
                  </a:srgbClr>
                </a:solidFill>
                <a:latin typeface="Comic Sans MS" pitchFamily="66" charset="0"/>
              </a:rPr>
              <a:t>РОДИНКА</a:t>
            </a:r>
          </a:p>
        </p:txBody>
      </p:sp>
      <p:sp>
        <p:nvSpPr>
          <p:cNvPr id="39" name="Блок-схема: процесс 38"/>
          <p:cNvSpPr/>
          <p:nvPr/>
        </p:nvSpPr>
        <p:spPr>
          <a:xfrm>
            <a:off x="1478453" y="3611265"/>
            <a:ext cx="3804133" cy="79208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rgbClr val="70AD47">
                    <a:lumMod val="50000"/>
                  </a:srgbClr>
                </a:solidFill>
                <a:latin typeface="Comic Sans MS" pitchFamily="66" charset="0"/>
              </a:rPr>
              <a:t>ПОДВАЛ</a:t>
            </a:r>
          </a:p>
        </p:txBody>
      </p:sp>
      <p:sp>
        <p:nvSpPr>
          <p:cNvPr id="42" name="Объект 41"/>
          <p:cNvSpPr>
            <a:spLocks noGrp="1"/>
          </p:cNvSpPr>
          <p:nvPr>
            <p:ph idx="1"/>
          </p:nvPr>
        </p:nvSpPr>
        <p:spPr>
          <a:xfrm>
            <a:off x="1495975" y="4669988"/>
            <a:ext cx="3769091" cy="766015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ТРИТОН</a:t>
            </a:r>
          </a:p>
        </p:txBody>
      </p:sp>
      <p:sp>
        <p:nvSpPr>
          <p:cNvPr id="44" name="Блок-схема: процесс 43"/>
          <p:cNvSpPr/>
          <p:nvPr/>
        </p:nvSpPr>
        <p:spPr>
          <a:xfrm>
            <a:off x="1465175" y="5700285"/>
            <a:ext cx="3808376" cy="79208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600" b="1" dirty="0">
                <a:solidFill>
                  <a:srgbClr val="70AD47">
                    <a:lumMod val="50000"/>
                  </a:srgbClr>
                </a:solidFill>
                <a:latin typeface="Comic Sans MS" pitchFamily="66" charset="0"/>
              </a:rPr>
              <a:t>ЛАСТОЧКА</a:t>
            </a:r>
          </a:p>
        </p:txBody>
      </p:sp>
    </p:spTree>
    <p:extLst>
      <p:ext uri="{BB962C8B-B14F-4D97-AF65-F5344CB8AC3E}">
        <p14:creationId xmlns:p14="http://schemas.microsoft.com/office/powerpoint/2010/main" val="250343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78651"/>
            <a:ext cx="8328925" cy="624669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852936"/>
            <a:ext cx="6192688" cy="165618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ЗАНИМАТЕЛЬНАЯ ГЕОМЕТРИЯ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67093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6" y="-30158"/>
            <a:ext cx="911005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7200800" cy="248403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Точка М – середина</a:t>
            </a:r>
            <a:r>
              <a:rPr lang="en-GB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квадрата АВС</a:t>
            </a:r>
            <a:r>
              <a:rPr lang="en-GB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Площадь закрашенной части квадрата равна 7 см². Чему равна площадь квадрата?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63687" y="2960708"/>
            <a:ext cx="6768753" cy="299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2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" y="0"/>
            <a:ext cx="9110059" cy="6858000"/>
          </a:xfrm>
          <a:prstGeom prst="rect">
            <a:avLst/>
          </a:prstGeom>
        </p:spPr>
      </p:pic>
      <p:sp>
        <p:nvSpPr>
          <p:cNvPr id="27652" name="AutoShape 4">
            <a:extLst>
              <a:ext uri="{FF2B5EF4-FFF2-40B4-BE49-F238E27FC236}">
                <a16:creationId xmlns:a16="http://schemas.microsoft.com/office/drawing/2014/main" id="{CD3085A9-D190-4603-A11F-5E212F257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760" y="1988840"/>
            <a:ext cx="3600450" cy="5805487"/>
          </a:xfrm>
          <a:custGeom>
            <a:avLst/>
            <a:gdLst>
              <a:gd name="G0" fmla="+- 5818 0 0"/>
              <a:gd name="G1" fmla="+- 10082931 0 0"/>
              <a:gd name="G2" fmla="+- 0 0 10082931"/>
              <a:gd name="T0" fmla="*/ 0 256 1"/>
              <a:gd name="T1" fmla="*/ 180 256 1"/>
              <a:gd name="G3" fmla="+- 10082931 T0 T1"/>
              <a:gd name="T2" fmla="*/ 0 256 1"/>
              <a:gd name="T3" fmla="*/ 90 256 1"/>
              <a:gd name="G4" fmla="+- 10082931 T2 T3"/>
              <a:gd name="G5" fmla="*/ G4 2 1"/>
              <a:gd name="T4" fmla="*/ 90 256 1"/>
              <a:gd name="T5" fmla="*/ 0 256 1"/>
              <a:gd name="G6" fmla="+- 10082931 T4 T5"/>
              <a:gd name="G7" fmla="*/ G6 2 1"/>
              <a:gd name="G8" fmla="abs 10082931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818"/>
              <a:gd name="G18" fmla="*/ 5818 1 2"/>
              <a:gd name="G19" fmla="+- G18 5400 0"/>
              <a:gd name="G20" fmla="cos G19 10082931"/>
              <a:gd name="G21" fmla="sin G19 10082931"/>
              <a:gd name="G22" fmla="+- G20 10800 0"/>
              <a:gd name="G23" fmla="+- G21 10800 0"/>
              <a:gd name="G24" fmla="+- 10800 0 G20"/>
              <a:gd name="G25" fmla="+- 5818 10800 0"/>
              <a:gd name="G26" fmla="?: G9 G17 G25"/>
              <a:gd name="G27" fmla="?: G9 0 21600"/>
              <a:gd name="G28" fmla="cos 10800 10082931"/>
              <a:gd name="G29" fmla="sin 10800 10082931"/>
              <a:gd name="G30" fmla="sin 5818 10082931"/>
              <a:gd name="G31" fmla="+- G28 10800 0"/>
              <a:gd name="G32" fmla="+- G29 10800 0"/>
              <a:gd name="G33" fmla="+- G30 10800 0"/>
              <a:gd name="G34" fmla="?: G4 0 G31"/>
              <a:gd name="G35" fmla="?: 10082931 G34 0"/>
              <a:gd name="G36" fmla="?: G6 G35 G31"/>
              <a:gd name="G37" fmla="+- 21600 0 G36"/>
              <a:gd name="G38" fmla="?: G4 0 G33"/>
              <a:gd name="G39" fmla="?: 10082931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3341 w 21600"/>
              <a:gd name="T15" fmla="*/ 14461 h 21600"/>
              <a:gd name="T16" fmla="*/ 10800 w 21600"/>
              <a:gd name="T17" fmla="*/ 4982 h 21600"/>
              <a:gd name="T18" fmla="*/ 18259 w 21600"/>
              <a:gd name="T19" fmla="*/ 14461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577" y="13363"/>
                </a:moveTo>
                <a:cubicBezTo>
                  <a:pt x="5185" y="12565"/>
                  <a:pt x="4982" y="11688"/>
                  <a:pt x="4982" y="10800"/>
                </a:cubicBezTo>
                <a:cubicBezTo>
                  <a:pt x="4982" y="7586"/>
                  <a:pt x="7586" y="4982"/>
                  <a:pt x="10800" y="4982"/>
                </a:cubicBezTo>
                <a:cubicBezTo>
                  <a:pt x="14013" y="4982"/>
                  <a:pt x="16618" y="7586"/>
                  <a:pt x="16618" y="10800"/>
                </a:cubicBezTo>
                <a:cubicBezTo>
                  <a:pt x="16617" y="11688"/>
                  <a:pt x="16414" y="12565"/>
                  <a:pt x="16022" y="13363"/>
                </a:cubicBezTo>
                <a:lnTo>
                  <a:pt x="20494" y="15559"/>
                </a:lnTo>
                <a:cubicBezTo>
                  <a:pt x="21221" y="14078"/>
                  <a:pt x="21600" y="1245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2450"/>
                  <a:pt x="378" y="14078"/>
                  <a:pt x="1105" y="15559"/>
                </a:cubicBezTo>
                <a:close/>
              </a:path>
            </a:pathLst>
          </a:custGeom>
          <a:gradFill rotWithShape="1">
            <a:gsLst>
              <a:gs pos="0">
                <a:srgbClr val="CC9900">
                  <a:alpha val="39999"/>
                </a:srgbClr>
              </a:gs>
              <a:gs pos="50000">
                <a:srgbClr val="CC9900">
                  <a:gamma/>
                  <a:tint val="9020"/>
                  <a:invGamma/>
                </a:srgbClr>
              </a:gs>
              <a:gs pos="100000">
                <a:srgbClr val="CC9900">
                  <a:alpha val="39999"/>
                </a:srgb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53" name="Freeform 5">
            <a:extLst>
              <a:ext uri="{FF2B5EF4-FFF2-40B4-BE49-F238E27FC236}">
                <a16:creationId xmlns:a16="http://schemas.microsoft.com/office/drawing/2014/main" id="{18BF9C5C-B39C-48DF-B8E8-49342CE6784F}"/>
              </a:ext>
            </a:extLst>
          </p:cNvPr>
          <p:cNvSpPr>
            <a:spLocks/>
          </p:cNvSpPr>
          <p:nvPr/>
        </p:nvSpPr>
        <p:spPr bwMode="auto">
          <a:xfrm>
            <a:off x="3275360" y="1530052"/>
            <a:ext cx="3024188" cy="4706938"/>
          </a:xfrm>
          <a:custGeom>
            <a:avLst/>
            <a:gdLst>
              <a:gd name="T0" fmla="*/ 0 w 2107"/>
              <a:gd name="T1" fmla="*/ 0 h 3249"/>
              <a:gd name="T2" fmla="*/ 2107 w 2107"/>
              <a:gd name="T3" fmla="*/ 3249 h 324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07" h="3249">
                <a:moveTo>
                  <a:pt x="0" y="0"/>
                </a:moveTo>
                <a:lnTo>
                  <a:pt x="2107" y="3249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4" name="Line 6">
            <a:extLst>
              <a:ext uri="{FF2B5EF4-FFF2-40B4-BE49-F238E27FC236}">
                <a16:creationId xmlns:a16="http://schemas.microsoft.com/office/drawing/2014/main" id="{ED7933C5-3710-4E4F-88CA-F71B4768EF2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22835" y="1745952"/>
            <a:ext cx="2952750" cy="43926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6" name="WordArt 8">
            <a:extLst>
              <a:ext uri="{FF2B5EF4-FFF2-40B4-BE49-F238E27FC236}">
                <a16:creationId xmlns:a16="http://schemas.microsoft.com/office/drawing/2014/main" id="{542811AC-6F22-4286-9FCE-B74D6E13DF1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50825" y="476250"/>
            <a:ext cx="1512888" cy="8747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endParaRPr lang="ru-RU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7" name="Text Box 9">
            <a:extLst>
              <a:ext uri="{FF2B5EF4-FFF2-40B4-BE49-F238E27FC236}">
                <a16:creationId xmlns:a16="http://schemas.microsoft.com/office/drawing/2014/main" id="{A5BF3478-5B40-42B6-BD01-DFD78D526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9052" y="79445"/>
            <a:ext cx="776412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>
                <a:latin typeface="Times New Roman" panose="02020603050405020304" pitchFamily="18" charset="0"/>
              </a:rPr>
              <a:t>Двумя прямыми линиями </a:t>
            </a:r>
            <a:endParaRPr lang="en-GB" altLang="ru-RU" sz="3600" b="1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3600" b="1" dirty="0" smtClean="0">
                <a:latin typeface="Times New Roman" panose="02020603050405020304" pitchFamily="18" charset="0"/>
              </a:rPr>
              <a:t>«</a:t>
            </a:r>
            <a:r>
              <a:rPr lang="ru-RU" altLang="ru-RU" sz="3600" b="1" dirty="0">
                <a:latin typeface="Times New Roman" panose="02020603050405020304" pitchFamily="18" charset="0"/>
              </a:rPr>
              <a:t>разрубите» </a:t>
            </a:r>
            <a:r>
              <a:rPr lang="ru-RU" altLang="ru-RU" sz="3600" b="1" dirty="0" smtClean="0">
                <a:latin typeface="Times New Roman" panose="02020603050405020304" pitchFamily="18" charset="0"/>
              </a:rPr>
              <a:t>подкову </a:t>
            </a:r>
            <a:r>
              <a:rPr lang="ru-RU" altLang="ru-RU" sz="3600" b="1" dirty="0">
                <a:latin typeface="Times New Roman" panose="02020603050405020304" pitchFamily="18" charset="0"/>
              </a:rPr>
              <a:t>на 6 частей.</a:t>
            </a:r>
          </a:p>
        </p:txBody>
      </p:sp>
      <p:sp>
        <p:nvSpPr>
          <p:cNvPr id="27660" name="AutoShape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577C0517-DC3F-4695-823E-67F4B59E6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88" y="6165850"/>
            <a:ext cx="1944687" cy="468313"/>
          </a:xfrm>
          <a:prstGeom prst="actionButtonBlank">
            <a:avLst/>
          </a:prstGeom>
          <a:gradFill rotWithShape="1">
            <a:gsLst>
              <a:gs pos="0">
                <a:srgbClr val="CC99FF"/>
              </a:gs>
              <a:gs pos="50000">
                <a:srgbClr val="CC99FF">
                  <a:gamma/>
                  <a:tint val="0"/>
                  <a:invGamma/>
                </a:srgbClr>
              </a:gs>
              <a:gs pos="100000">
                <a:srgbClr val="CC99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>
                <a:latin typeface="Times New Roman" panose="02020603050405020304" pitchFamily="18" charset="0"/>
              </a:rPr>
              <a:t>Ответ (8) </a:t>
            </a:r>
          </a:p>
        </p:txBody>
      </p:sp>
      <p:sp>
        <p:nvSpPr>
          <p:cNvPr id="27662" name="Text Box 14">
            <a:extLst>
              <a:ext uri="{FF2B5EF4-FFF2-40B4-BE49-F238E27FC236}">
                <a16:creationId xmlns:a16="http://schemas.microsoft.com/office/drawing/2014/main" id="{0D5681EA-5507-4927-8585-829DD82B8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9925" y="2852738"/>
            <a:ext cx="17176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b="1">
                <a:latin typeface="Times New Roman" panose="02020603050405020304" pitchFamily="18" charset="0"/>
              </a:rPr>
              <a:t>Считаем:</a:t>
            </a:r>
          </a:p>
        </p:txBody>
      </p:sp>
      <p:sp>
        <p:nvSpPr>
          <p:cNvPr id="27663" name="WordArt 15">
            <a:extLst>
              <a:ext uri="{FF2B5EF4-FFF2-40B4-BE49-F238E27FC236}">
                <a16:creationId xmlns:a16="http://schemas.microsoft.com/office/drawing/2014/main" id="{578214D0-4970-48D6-8385-E91DABDA3A4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596188" y="3789363"/>
            <a:ext cx="720725" cy="1171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7664" name="WordArt 16">
            <a:extLst>
              <a:ext uri="{FF2B5EF4-FFF2-40B4-BE49-F238E27FC236}">
                <a16:creationId xmlns:a16="http://schemas.microsoft.com/office/drawing/2014/main" id="{FEF57DCB-05C3-42F8-83FA-D320A4836A7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596188" y="3789363"/>
            <a:ext cx="720725" cy="1171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7665" name="Freeform 17">
            <a:extLst>
              <a:ext uri="{FF2B5EF4-FFF2-40B4-BE49-F238E27FC236}">
                <a16:creationId xmlns:a16="http://schemas.microsoft.com/office/drawing/2014/main" id="{7099845F-574F-42DB-A391-0235425B3432}"/>
              </a:ext>
            </a:extLst>
          </p:cNvPr>
          <p:cNvSpPr>
            <a:spLocks/>
          </p:cNvSpPr>
          <p:nvPr/>
        </p:nvSpPr>
        <p:spPr bwMode="auto">
          <a:xfrm rot="-2799329">
            <a:off x="2429223" y="4824115"/>
            <a:ext cx="450850" cy="774700"/>
          </a:xfrm>
          <a:custGeom>
            <a:avLst/>
            <a:gdLst>
              <a:gd name="T0" fmla="*/ 0 w 284"/>
              <a:gd name="T1" fmla="*/ 15 h 488"/>
              <a:gd name="T2" fmla="*/ 52 w 284"/>
              <a:gd name="T3" fmla="*/ 488 h 488"/>
              <a:gd name="T4" fmla="*/ 284 w 284"/>
              <a:gd name="T5" fmla="*/ 48 h 488"/>
              <a:gd name="T6" fmla="*/ 100 w 284"/>
              <a:gd name="T7" fmla="*/ 192 h 488"/>
              <a:gd name="T8" fmla="*/ 12 w 284"/>
              <a:gd name="T9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488">
                <a:moveTo>
                  <a:pt x="0" y="15"/>
                </a:moveTo>
                <a:lnTo>
                  <a:pt x="52" y="488"/>
                </a:lnTo>
                <a:lnTo>
                  <a:pt x="284" y="48"/>
                </a:lnTo>
                <a:lnTo>
                  <a:pt x="100" y="192"/>
                </a:lnTo>
                <a:lnTo>
                  <a:pt x="12" y="0"/>
                </a:lnTo>
              </a:path>
            </a:pathLst>
          </a:custGeom>
          <a:solidFill>
            <a:srgbClr val="0000FF"/>
          </a:solidFill>
          <a:ln w="9525">
            <a:solidFill>
              <a:srgbClr val="0000FF"/>
            </a:solidFill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6" name="Freeform 18">
            <a:extLst>
              <a:ext uri="{FF2B5EF4-FFF2-40B4-BE49-F238E27FC236}">
                <a16:creationId xmlns:a16="http://schemas.microsoft.com/office/drawing/2014/main" id="{6F20397F-A677-44EB-A1DD-D88D2799B153}"/>
              </a:ext>
            </a:extLst>
          </p:cNvPr>
          <p:cNvSpPr>
            <a:spLocks/>
          </p:cNvSpPr>
          <p:nvPr/>
        </p:nvSpPr>
        <p:spPr bwMode="auto">
          <a:xfrm rot="-2799329">
            <a:off x="2572098" y="2734965"/>
            <a:ext cx="450850" cy="774700"/>
          </a:xfrm>
          <a:custGeom>
            <a:avLst/>
            <a:gdLst>
              <a:gd name="T0" fmla="*/ 0 w 284"/>
              <a:gd name="T1" fmla="*/ 15 h 488"/>
              <a:gd name="T2" fmla="*/ 52 w 284"/>
              <a:gd name="T3" fmla="*/ 488 h 488"/>
              <a:gd name="T4" fmla="*/ 284 w 284"/>
              <a:gd name="T5" fmla="*/ 48 h 488"/>
              <a:gd name="T6" fmla="*/ 100 w 284"/>
              <a:gd name="T7" fmla="*/ 192 h 488"/>
              <a:gd name="T8" fmla="*/ 12 w 284"/>
              <a:gd name="T9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488">
                <a:moveTo>
                  <a:pt x="0" y="15"/>
                </a:moveTo>
                <a:lnTo>
                  <a:pt x="52" y="488"/>
                </a:lnTo>
                <a:lnTo>
                  <a:pt x="284" y="48"/>
                </a:lnTo>
                <a:lnTo>
                  <a:pt x="100" y="192"/>
                </a:lnTo>
                <a:lnTo>
                  <a:pt x="12" y="0"/>
                </a:lnTo>
              </a:path>
            </a:pathLst>
          </a:custGeom>
          <a:solidFill>
            <a:srgbClr val="0000FF"/>
          </a:solidFill>
          <a:ln w="9525">
            <a:solidFill>
              <a:srgbClr val="0000FF"/>
            </a:solidFill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7" name="Freeform 19">
            <a:extLst>
              <a:ext uri="{FF2B5EF4-FFF2-40B4-BE49-F238E27FC236}">
                <a16:creationId xmlns:a16="http://schemas.microsoft.com/office/drawing/2014/main" id="{2E894791-4D54-486E-AC0E-98408892C6EB}"/>
              </a:ext>
            </a:extLst>
          </p:cNvPr>
          <p:cNvSpPr>
            <a:spLocks/>
          </p:cNvSpPr>
          <p:nvPr/>
        </p:nvSpPr>
        <p:spPr bwMode="auto">
          <a:xfrm rot="-20542866">
            <a:off x="4210398" y="1530052"/>
            <a:ext cx="450850" cy="774700"/>
          </a:xfrm>
          <a:custGeom>
            <a:avLst/>
            <a:gdLst>
              <a:gd name="T0" fmla="*/ 0 w 284"/>
              <a:gd name="T1" fmla="*/ 15 h 488"/>
              <a:gd name="T2" fmla="*/ 52 w 284"/>
              <a:gd name="T3" fmla="*/ 488 h 488"/>
              <a:gd name="T4" fmla="*/ 284 w 284"/>
              <a:gd name="T5" fmla="*/ 48 h 488"/>
              <a:gd name="T6" fmla="*/ 100 w 284"/>
              <a:gd name="T7" fmla="*/ 192 h 488"/>
              <a:gd name="T8" fmla="*/ 12 w 284"/>
              <a:gd name="T9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488">
                <a:moveTo>
                  <a:pt x="0" y="15"/>
                </a:moveTo>
                <a:lnTo>
                  <a:pt x="52" y="488"/>
                </a:lnTo>
                <a:lnTo>
                  <a:pt x="284" y="48"/>
                </a:lnTo>
                <a:lnTo>
                  <a:pt x="100" y="192"/>
                </a:lnTo>
                <a:lnTo>
                  <a:pt x="12" y="0"/>
                </a:lnTo>
              </a:path>
            </a:pathLst>
          </a:custGeom>
          <a:solidFill>
            <a:srgbClr val="0000FF"/>
          </a:solidFill>
          <a:ln w="9525">
            <a:solidFill>
              <a:srgbClr val="0000FF"/>
            </a:solidFill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68" name="WordArt 20">
            <a:extLst>
              <a:ext uri="{FF2B5EF4-FFF2-40B4-BE49-F238E27FC236}">
                <a16:creationId xmlns:a16="http://schemas.microsoft.com/office/drawing/2014/main" id="{E7B8913E-1005-4069-9DA8-C895675F6EF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596188" y="3789363"/>
            <a:ext cx="720725" cy="1171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7669" name="Freeform 21">
            <a:extLst>
              <a:ext uri="{FF2B5EF4-FFF2-40B4-BE49-F238E27FC236}">
                <a16:creationId xmlns:a16="http://schemas.microsoft.com/office/drawing/2014/main" id="{EBE6C883-EBB9-449C-973E-F909422BCFBD}"/>
              </a:ext>
            </a:extLst>
          </p:cNvPr>
          <p:cNvSpPr>
            <a:spLocks/>
          </p:cNvSpPr>
          <p:nvPr/>
        </p:nvSpPr>
        <p:spPr bwMode="auto">
          <a:xfrm rot="-19200824">
            <a:off x="5434360" y="2825452"/>
            <a:ext cx="450850" cy="774700"/>
          </a:xfrm>
          <a:custGeom>
            <a:avLst/>
            <a:gdLst>
              <a:gd name="T0" fmla="*/ 0 w 284"/>
              <a:gd name="T1" fmla="*/ 15 h 488"/>
              <a:gd name="T2" fmla="*/ 52 w 284"/>
              <a:gd name="T3" fmla="*/ 488 h 488"/>
              <a:gd name="T4" fmla="*/ 284 w 284"/>
              <a:gd name="T5" fmla="*/ 48 h 488"/>
              <a:gd name="T6" fmla="*/ 100 w 284"/>
              <a:gd name="T7" fmla="*/ 192 h 488"/>
              <a:gd name="T8" fmla="*/ 12 w 284"/>
              <a:gd name="T9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488">
                <a:moveTo>
                  <a:pt x="0" y="15"/>
                </a:moveTo>
                <a:lnTo>
                  <a:pt x="52" y="488"/>
                </a:lnTo>
                <a:lnTo>
                  <a:pt x="284" y="48"/>
                </a:lnTo>
                <a:lnTo>
                  <a:pt x="100" y="192"/>
                </a:lnTo>
                <a:lnTo>
                  <a:pt x="12" y="0"/>
                </a:lnTo>
              </a:path>
            </a:pathLst>
          </a:custGeom>
          <a:solidFill>
            <a:srgbClr val="0000FF"/>
          </a:solidFill>
          <a:ln w="9525">
            <a:solidFill>
              <a:srgbClr val="0000FF"/>
            </a:solidFill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0" name="WordArt 22">
            <a:extLst>
              <a:ext uri="{FF2B5EF4-FFF2-40B4-BE49-F238E27FC236}">
                <a16:creationId xmlns:a16="http://schemas.microsoft.com/office/drawing/2014/main" id="{BC3EAC43-D045-4713-A3E1-F39EC41CE5B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596188" y="3789363"/>
            <a:ext cx="720725" cy="1171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7671" name="Freeform 23">
            <a:extLst>
              <a:ext uri="{FF2B5EF4-FFF2-40B4-BE49-F238E27FC236}">
                <a16:creationId xmlns:a16="http://schemas.microsoft.com/office/drawing/2014/main" id="{F286D4CE-73BF-41C5-B400-5A0ACF7F1EE4}"/>
              </a:ext>
            </a:extLst>
          </p:cNvPr>
          <p:cNvSpPr>
            <a:spLocks/>
          </p:cNvSpPr>
          <p:nvPr/>
        </p:nvSpPr>
        <p:spPr bwMode="auto">
          <a:xfrm rot="-19200824">
            <a:off x="5578823" y="4913015"/>
            <a:ext cx="450850" cy="774700"/>
          </a:xfrm>
          <a:custGeom>
            <a:avLst/>
            <a:gdLst>
              <a:gd name="T0" fmla="*/ 0 w 284"/>
              <a:gd name="T1" fmla="*/ 15 h 488"/>
              <a:gd name="T2" fmla="*/ 52 w 284"/>
              <a:gd name="T3" fmla="*/ 488 h 488"/>
              <a:gd name="T4" fmla="*/ 284 w 284"/>
              <a:gd name="T5" fmla="*/ 48 h 488"/>
              <a:gd name="T6" fmla="*/ 100 w 284"/>
              <a:gd name="T7" fmla="*/ 192 h 488"/>
              <a:gd name="T8" fmla="*/ 12 w 284"/>
              <a:gd name="T9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488">
                <a:moveTo>
                  <a:pt x="0" y="15"/>
                </a:moveTo>
                <a:lnTo>
                  <a:pt x="52" y="488"/>
                </a:lnTo>
                <a:lnTo>
                  <a:pt x="284" y="48"/>
                </a:lnTo>
                <a:lnTo>
                  <a:pt x="100" y="192"/>
                </a:lnTo>
                <a:lnTo>
                  <a:pt x="12" y="0"/>
                </a:lnTo>
              </a:path>
            </a:pathLst>
          </a:custGeom>
          <a:solidFill>
            <a:srgbClr val="0000FF"/>
          </a:solidFill>
          <a:ln w="9525">
            <a:solidFill>
              <a:srgbClr val="0000FF"/>
            </a:solidFill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2" name="WordArt 24">
            <a:extLst>
              <a:ext uri="{FF2B5EF4-FFF2-40B4-BE49-F238E27FC236}">
                <a16:creationId xmlns:a16="http://schemas.microsoft.com/office/drawing/2014/main" id="{C24CA4A2-D347-4B12-A7CC-6F74E1E37BF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596188" y="3789363"/>
            <a:ext cx="720725" cy="1171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7673" name="Freeform 25">
            <a:extLst>
              <a:ext uri="{FF2B5EF4-FFF2-40B4-BE49-F238E27FC236}">
                <a16:creationId xmlns:a16="http://schemas.microsoft.com/office/drawing/2014/main" id="{FF59F9CF-7FE7-4F4A-A67B-9CF81BCD8087}"/>
              </a:ext>
            </a:extLst>
          </p:cNvPr>
          <p:cNvSpPr>
            <a:spLocks/>
          </p:cNvSpPr>
          <p:nvPr/>
        </p:nvSpPr>
        <p:spPr bwMode="auto">
          <a:xfrm rot="-11795099">
            <a:off x="3994498" y="3257252"/>
            <a:ext cx="450850" cy="774700"/>
          </a:xfrm>
          <a:custGeom>
            <a:avLst/>
            <a:gdLst>
              <a:gd name="T0" fmla="*/ 0 w 284"/>
              <a:gd name="T1" fmla="*/ 15 h 488"/>
              <a:gd name="T2" fmla="*/ 52 w 284"/>
              <a:gd name="T3" fmla="*/ 488 h 488"/>
              <a:gd name="T4" fmla="*/ 284 w 284"/>
              <a:gd name="T5" fmla="*/ 48 h 488"/>
              <a:gd name="T6" fmla="*/ 100 w 284"/>
              <a:gd name="T7" fmla="*/ 192 h 488"/>
              <a:gd name="T8" fmla="*/ 12 w 284"/>
              <a:gd name="T9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488">
                <a:moveTo>
                  <a:pt x="0" y="15"/>
                </a:moveTo>
                <a:lnTo>
                  <a:pt x="52" y="488"/>
                </a:lnTo>
                <a:lnTo>
                  <a:pt x="284" y="48"/>
                </a:lnTo>
                <a:lnTo>
                  <a:pt x="100" y="192"/>
                </a:lnTo>
                <a:lnTo>
                  <a:pt x="12" y="0"/>
                </a:lnTo>
              </a:path>
            </a:pathLst>
          </a:custGeom>
          <a:solidFill>
            <a:srgbClr val="0000FF"/>
          </a:solidFill>
          <a:ln w="9525">
            <a:solidFill>
              <a:srgbClr val="0000FF"/>
            </a:solidFill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74" name="WordArt 26">
            <a:extLst>
              <a:ext uri="{FF2B5EF4-FFF2-40B4-BE49-F238E27FC236}">
                <a16:creationId xmlns:a16="http://schemas.microsoft.com/office/drawing/2014/main" id="{34CC3B05-1C4D-4E9F-AC9A-A5C3F20048E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7596188" y="3789363"/>
            <a:ext cx="720725" cy="1171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7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0"/>
                  </p:tgtEl>
                </p:cond>
              </p:nextCondLst>
            </p:seq>
          </p:childTnLst>
        </p:cTn>
      </p:par>
    </p:tnLst>
    <p:bldLst>
      <p:bldP spid="276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" y="0"/>
            <a:ext cx="9110059" cy="6858000"/>
          </a:xfrm>
          <a:prstGeom prst="rect">
            <a:avLst/>
          </a:prstGeom>
        </p:spPr>
      </p:pic>
      <p:sp>
        <p:nvSpPr>
          <p:cNvPr id="15364" name="WordArt 4">
            <a:extLst>
              <a:ext uri="{FF2B5EF4-FFF2-40B4-BE49-F238E27FC236}">
                <a16:creationId xmlns:a16="http://schemas.microsoft.com/office/drawing/2014/main" id="{6B9D6E32-2468-4D25-BFEB-8CEBA4D4FB5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95288" y="476250"/>
            <a:ext cx="1368425" cy="8747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endParaRPr lang="ru-RU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Text Box 5">
            <a:extLst>
              <a:ext uri="{FF2B5EF4-FFF2-40B4-BE49-F238E27FC236}">
                <a16:creationId xmlns:a16="http://schemas.microsoft.com/office/drawing/2014/main" id="{28A2EEFB-479F-4F90-BB3D-2A622810C8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181" y="123478"/>
            <a:ext cx="718323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>
                <a:latin typeface="Times New Roman" panose="02020603050405020304" pitchFamily="18" charset="0"/>
              </a:rPr>
              <a:t>Разделите прямоугольник на </a:t>
            </a:r>
            <a:r>
              <a:rPr lang="ru-RU" altLang="ru-RU" sz="3600" b="1" dirty="0" smtClean="0">
                <a:latin typeface="Times New Roman" panose="02020603050405020304" pitchFamily="18" charset="0"/>
              </a:rPr>
              <a:t>6 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одинаковых</a:t>
            </a:r>
            <a:r>
              <a:rPr lang="ru-RU" altLang="ru-RU" sz="3600" b="1" dirty="0">
                <a:latin typeface="Times New Roman" panose="02020603050405020304" pitchFamily="18" charset="0"/>
              </a:rPr>
              <a:t> </a:t>
            </a:r>
            <a:r>
              <a:rPr lang="ru-RU" altLang="ru-RU" sz="3600" b="1" dirty="0" smtClean="0">
                <a:latin typeface="Times New Roman" panose="02020603050405020304" pitchFamily="18" charset="0"/>
              </a:rPr>
              <a:t>частей </a:t>
            </a:r>
            <a:r>
              <a:rPr lang="ru-RU" altLang="ru-RU" sz="3600" b="1" dirty="0">
                <a:latin typeface="Times New Roman" panose="02020603050405020304" pitchFamily="18" charset="0"/>
              </a:rPr>
              <a:t>так, </a:t>
            </a:r>
            <a:r>
              <a:rPr lang="ru-RU" altLang="ru-RU" sz="3600" b="1" dirty="0" smtClean="0">
                <a:latin typeface="Times New Roman" panose="02020603050405020304" pitchFamily="18" charset="0"/>
              </a:rPr>
              <a:t>чтобы </a:t>
            </a:r>
            <a:r>
              <a:rPr lang="ru-RU" altLang="ru-RU" sz="3600" b="1" dirty="0">
                <a:latin typeface="Times New Roman" panose="02020603050405020304" pitchFamily="18" charset="0"/>
              </a:rPr>
              <a:t>в каждой части было по</a:t>
            </a:r>
          </a:p>
          <a:p>
            <a:pPr algn="ctr"/>
            <a:r>
              <a:rPr lang="ru-RU" altLang="ru-RU" sz="3600" b="1" dirty="0">
                <a:latin typeface="Times New Roman" panose="02020603050405020304" pitchFamily="18" charset="0"/>
              </a:rPr>
              <a:t>одной 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клетке с точкой</a:t>
            </a:r>
            <a:r>
              <a:rPr lang="ru-RU" altLang="ru-RU" sz="3600" b="1" dirty="0"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991707B1-B180-4EE7-84B5-3CE8AEB500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2488" y="3141663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A47C79EA-0720-4850-AAE8-E86ABF3B8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3141663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8" name="Rectangle 8">
            <a:extLst>
              <a:ext uri="{FF2B5EF4-FFF2-40B4-BE49-F238E27FC236}">
                <a16:creationId xmlns:a16="http://schemas.microsoft.com/office/drawing/2014/main" id="{5EB06A19-8B3E-4124-B5C0-653E0AFDF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3" y="3141663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69" name="Rectangle 9">
            <a:extLst>
              <a:ext uri="{FF2B5EF4-FFF2-40B4-BE49-F238E27FC236}">
                <a16:creationId xmlns:a16="http://schemas.microsoft.com/office/drawing/2014/main" id="{2BC790EC-4105-45C3-A03C-8BE6ADC3B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3141663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1" name="Rectangle 11">
            <a:extLst>
              <a:ext uri="{FF2B5EF4-FFF2-40B4-BE49-F238E27FC236}">
                <a16:creationId xmlns:a16="http://schemas.microsoft.com/office/drawing/2014/main" id="{885B59C1-EE99-4B8B-9B0A-E3AC949728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7538" y="3141663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2" name="Rectangle 12">
            <a:extLst>
              <a:ext uri="{FF2B5EF4-FFF2-40B4-BE49-F238E27FC236}">
                <a16:creationId xmlns:a16="http://schemas.microsoft.com/office/drawing/2014/main" id="{DA13178C-94C5-4333-8C0E-71B14CEFA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800" y="3141663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3" name="Rectangle 13">
            <a:extLst>
              <a:ext uri="{FF2B5EF4-FFF2-40B4-BE49-F238E27FC236}">
                <a16:creationId xmlns:a16="http://schemas.microsoft.com/office/drawing/2014/main" id="{40170337-6F29-4E4F-A5AF-CA1D1C26F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2488" y="3790950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4" name="Rectangle 14">
            <a:extLst>
              <a:ext uri="{FF2B5EF4-FFF2-40B4-BE49-F238E27FC236}">
                <a16:creationId xmlns:a16="http://schemas.microsoft.com/office/drawing/2014/main" id="{8BFEF77E-3AB1-45ED-AF69-C689980BF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3790950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5" name="Rectangle 15">
            <a:extLst>
              <a:ext uri="{FF2B5EF4-FFF2-40B4-BE49-F238E27FC236}">
                <a16:creationId xmlns:a16="http://schemas.microsoft.com/office/drawing/2014/main" id="{07CC4D7D-E03F-4EE6-9C5C-EC61CDEA2A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3" y="3790950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6" name="Rectangle 16">
            <a:extLst>
              <a:ext uri="{FF2B5EF4-FFF2-40B4-BE49-F238E27FC236}">
                <a16:creationId xmlns:a16="http://schemas.microsoft.com/office/drawing/2014/main" id="{530422A6-B3C7-446E-A3E6-8EA2700F0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3790950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8" name="Rectangle 18">
            <a:extLst>
              <a:ext uri="{FF2B5EF4-FFF2-40B4-BE49-F238E27FC236}">
                <a16:creationId xmlns:a16="http://schemas.microsoft.com/office/drawing/2014/main" id="{BEAE1208-05C6-4C69-8172-0FA2595F65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7538" y="3790950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79" name="Rectangle 19">
            <a:extLst>
              <a:ext uri="{FF2B5EF4-FFF2-40B4-BE49-F238E27FC236}">
                <a16:creationId xmlns:a16="http://schemas.microsoft.com/office/drawing/2014/main" id="{69B3C28B-6DBB-47AB-B08B-368AA6801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800" y="3790950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0" name="Rectangle 20">
            <a:extLst>
              <a:ext uri="{FF2B5EF4-FFF2-40B4-BE49-F238E27FC236}">
                <a16:creationId xmlns:a16="http://schemas.microsoft.com/office/drawing/2014/main" id="{29AF1163-A1F3-4815-A78D-F2AD118A8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2488" y="4438650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1" name="Rectangle 21">
            <a:extLst>
              <a:ext uri="{FF2B5EF4-FFF2-40B4-BE49-F238E27FC236}">
                <a16:creationId xmlns:a16="http://schemas.microsoft.com/office/drawing/2014/main" id="{35819034-3616-46B9-BE08-EF42F28C3D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4438650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2" name="Rectangle 22">
            <a:extLst>
              <a:ext uri="{FF2B5EF4-FFF2-40B4-BE49-F238E27FC236}">
                <a16:creationId xmlns:a16="http://schemas.microsoft.com/office/drawing/2014/main" id="{24BAD31D-A994-40E8-BAED-A921AC75DC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3" y="4438650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3" name="Rectangle 23">
            <a:extLst>
              <a:ext uri="{FF2B5EF4-FFF2-40B4-BE49-F238E27FC236}">
                <a16:creationId xmlns:a16="http://schemas.microsoft.com/office/drawing/2014/main" id="{87BCBF0D-E768-452C-97C8-E18AB77F1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4438650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5" name="Rectangle 25">
            <a:extLst>
              <a:ext uri="{FF2B5EF4-FFF2-40B4-BE49-F238E27FC236}">
                <a16:creationId xmlns:a16="http://schemas.microsoft.com/office/drawing/2014/main" id="{CDBD3EA3-32C0-492F-9E18-03D240899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7538" y="4438650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6" name="Rectangle 26">
            <a:extLst>
              <a:ext uri="{FF2B5EF4-FFF2-40B4-BE49-F238E27FC236}">
                <a16:creationId xmlns:a16="http://schemas.microsoft.com/office/drawing/2014/main" id="{B60DD651-A144-4FD7-ABAA-43F538719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800" y="4438650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7" name="Rectangle 27">
            <a:extLst>
              <a:ext uri="{FF2B5EF4-FFF2-40B4-BE49-F238E27FC236}">
                <a16:creationId xmlns:a16="http://schemas.microsoft.com/office/drawing/2014/main" id="{ECCD9D1B-9B58-4F41-9269-916E9599D2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2488" y="5014913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8" name="Rectangle 28">
            <a:extLst>
              <a:ext uri="{FF2B5EF4-FFF2-40B4-BE49-F238E27FC236}">
                <a16:creationId xmlns:a16="http://schemas.microsoft.com/office/drawing/2014/main" id="{030BAC1D-9E3A-4BC9-8DF6-C037CEAA0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0" y="5014913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89" name="Rectangle 29">
            <a:extLst>
              <a:ext uri="{FF2B5EF4-FFF2-40B4-BE49-F238E27FC236}">
                <a16:creationId xmlns:a16="http://schemas.microsoft.com/office/drawing/2014/main" id="{44836C9C-712B-409E-A24C-DF6B7AC6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3" y="5014913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90" name="Rectangle 30">
            <a:extLst>
              <a:ext uri="{FF2B5EF4-FFF2-40B4-BE49-F238E27FC236}">
                <a16:creationId xmlns:a16="http://schemas.microsoft.com/office/drawing/2014/main" id="{7645806C-F850-4101-A73D-67A8E5D0E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5014913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92" name="Rectangle 32">
            <a:extLst>
              <a:ext uri="{FF2B5EF4-FFF2-40B4-BE49-F238E27FC236}">
                <a16:creationId xmlns:a16="http://schemas.microsoft.com/office/drawing/2014/main" id="{C3166CD0-B094-471F-8327-4BF66284CC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7538" y="5014913"/>
            <a:ext cx="576262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93" name="Rectangle 33">
            <a:extLst>
              <a:ext uri="{FF2B5EF4-FFF2-40B4-BE49-F238E27FC236}">
                <a16:creationId xmlns:a16="http://schemas.microsoft.com/office/drawing/2014/main" id="{831C2FEE-8535-459A-ADCB-31E707FFE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800" y="5014913"/>
            <a:ext cx="576263" cy="647700"/>
          </a:xfrm>
          <a:prstGeom prst="rect">
            <a:avLst/>
          </a:prstGeom>
          <a:gradFill rotWithShape="1">
            <a:gsLst>
              <a:gs pos="0">
                <a:srgbClr val="C0C0C0">
                  <a:gamma/>
                  <a:tint val="0"/>
                  <a:invGamma/>
                </a:srgbClr>
              </a:gs>
              <a:gs pos="100000">
                <a:srgbClr val="C0C0C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94" name="Oval 34">
            <a:extLst>
              <a:ext uri="{FF2B5EF4-FFF2-40B4-BE49-F238E27FC236}">
                <a16:creationId xmlns:a16="http://schemas.microsoft.com/office/drawing/2014/main" id="{27B59C01-17D8-4EF2-9032-DA7685177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263" y="4581525"/>
            <a:ext cx="287337" cy="287338"/>
          </a:xfrm>
          <a:prstGeom prst="ellipse">
            <a:avLst/>
          </a:pr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95" name="Oval 35">
            <a:extLst>
              <a:ext uri="{FF2B5EF4-FFF2-40B4-BE49-F238E27FC236}">
                <a16:creationId xmlns:a16="http://schemas.microsoft.com/office/drawing/2014/main" id="{C73F48F2-D3DA-4FBC-912E-E34F222CA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263" y="3357563"/>
            <a:ext cx="287337" cy="287337"/>
          </a:xfrm>
          <a:prstGeom prst="ellipse">
            <a:avLst/>
          </a:pr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96" name="Oval 36">
            <a:extLst>
              <a:ext uri="{FF2B5EF4-FFF2-40B4-BE49-F238E27FC236}">
                <a16:creationId xmlns:a16="http://schemas.microsoft.com/office/drawing/2014/main" id="{752D5AA9-99A9-4C95-8E57-910B464834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5157788"/>
            <a:ext cx="287337" cy="287337"/>
          </a:xfrm>
          <a:prstGeom prst="ellipse">
            <a:avLst/>
          </a:pr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97" name="Oval 37">
            <a:extLst>
              <a:ext uri="{FF2B5EF4-FFF2-40B4-BE49-F238E27FC236}">
                <a16:creationId xmlns:a16="http://schemas.microsoft.com/office/drawing/2014/main" id="{B2A7BE84-7287-4821-A087-24C6B8E52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8538" y="3357563"/>
            <a:ext cx="287337" cy="287337"/>
          </a:xfrm>
          <a:prstGeom prst="ellipse">
            <a:avLst/>
          </a:pr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398" name="AutoShape 3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9C2D6A90-7672-4064-8CC6-D627B50A5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025" y="5949950"/>
            <a:ext cx="1944688" cy="468313"/>
          </a:xfrm>
          <a:prstGeom prst="actionButtonBlank">
            <a:avLst/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0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>
                <a:latin typeface="Times New Roman" panose="02020603050405020304" pitchFamily="18" charset="0"/>
              </a:rPr>
              <a:t>Ответ (6) </a:t>
            </a:r>
          </a:p>
        </p:txBody>
      </p:sp>
      <p:sp>
        <p:nvSpPr>
          <p:cNvPr id="15399" name="Oval 39">
            <a:extLst>
              <a:ext uri="{FF2B5EF4-FFF2-40B4-BE49-F238E27FC236}">
                <a16:creationId xmlns:a16="http://schemas.microsoft.com/office/drawing/2014/main" id="{6FF4529E-685F-4B54-8DBD-8FD7F3F76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4005263"/>
            <a:ext cx="287338" cy="287337"/>
          </a:xfrm>
          <a:prstGeom prst="ellipse">
            <a:avLst/>
          </a:pr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5400" name="Oval 40">
            <a:extLst>
              <a:ext uri="{FF2B5EF4-FFF2-40B4-BE49-F238E27FC236}">
                <a16:creationId xmlns:a16="http://schemas.microsoft.com/office/drawing/2014/main" id="{7F3A88E0-6267-44F5-BB08-C0EA6DE36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4581525"/>
            <a:ext cx="287338" cy="287338"/>
          </a:xfrm>
          <a:prstGeom prst="ellipse">
            <a:avLst/>
          </a:prstGeom>
          <a:solidFill>
            <a:srgbClr val="008000"/>
          </a:solidFill>
          <a:ln w="9525">
            <a:solidFill>
              <a:srgbClr val="008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33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animClr clrSpc="rgb" dir="cw">
                                      <p:cBhvr>
                                        <p:cTn id="88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FF"/>
                                      </p:to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95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100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105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17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32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9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40" y="260647"/>
            <a:ext cx="8448940" cy="633670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3140968"/>
            <a:ext cx="4752528" cy="975641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> КРОССВОРД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186194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1" y="0"/>
            <a:ext cx="9110059" cy="6858000"/>
          </a:xfrm>
          <a:prstGeom prst="rect">
            <a:avLst/>
          </a:prstGeom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211754" y="1700808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5211754" y="2331500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5211754" y="2962193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5211754" y="3592885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211754" y="4223577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211754" y="4854269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5211754" y="5484962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У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6005711" y="1700808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6802378" y="1700808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7596335" y="1700808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7598142" y="2331500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6802378" y="2331500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6008421" y="2331500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4416893" y="2331500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6799668" y="2962193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Ь</a:t>
            </a:r>
          </a:p>
        </p:txBody>
      </p:sp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6006614" y="2962193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4416893" y="2962193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</a:t>
            </a:r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4417796" y="3592885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6008421" y="3592885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</a:t>
            </a:r>
          </a:p>
        </p:txBody>
      </p:sp>
      <p:sp>
        <p:nvSpPr>
          <p:cNvPr id="2070" name="Text Box 22"/>
          <p:cNvSpPr txBox="1">
            <a:spLocks noChangeArrowheads="1"/>
          </p:cNvSpPr>
          <p:nvPr/>
        </p:nvSpPr>
        <p:spPr bwMode="auto">
          <a:xfrm>
            <a:off x="4417796" y="4223577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</a:t>
            </a:r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6008421" y="4223577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</a:t>
            </a:r>
          </a:p>
        </p:txBody>
      </p: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4417796" y="4854269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3622032" y="4854269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2074" name="Text Box 26"/>
          <p:cNvSpPr txBox="1">
            <a:spLocks noChangeArrowheads="1"/>
          </p:cNvSpPr>
          <p:nvPr/>
        </p:nvSpPr>
        <p:spPr bwMode="auto">
          <a:xfrm>
            <a:off x="6005710" y="4854269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  <p:sp>
        <p:nvSpPr>
          <p:cNvPr id="2075" name="Text Box 27"/>
          <p:cNvSpPr txBox="1">
            <a:spLocks noChangeArrowheads="1"/>
          </p:cNvSpPr>
          <p:nvPr/>
        </p:nvSpPr>
        <p:spPr bwMode="auto">
          <a:xfrm>
            <a:off x="4415990" y="5484962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2076" name="Text Box 28"/>
          <p:cNvSpPr txBox="1">
            <a:spLocks noChangeArrowheads="1"/>
          </p:cNvSpPr>
          <p:nvPr/>
        </p:nvSpPr>
        <p:spPr bwMode="auto">
          <a:xfrm>
            <a:off x="3622032" y="5484962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</a:t>
            </a:r>
          </a:p>
        </p:txBody>
      </p:sp>
      <p:sp>
        <p:nvSpPr>
          <p:cNvPr id="2077" name="Text Box 29"/>
          <p:cNvSpPr txBox="1">
            <a:spLocks noChangeArrowheads="1"/>
          </p:cNvSpPr>
          <p:nvPr/>
        </p:nvSpPr>
        <p:spPr bwMode="auto">
          <a:xfrm>
            <a:off x="2828075" y="5484962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2078" name="Text Box 30"/>
          <p:cNvSpPr txBox="1">
            <a:spLocks noChangeArrowheads="1"/>
          </p:cNvSpPr>
          <p:nvPr/>
        </p:nvSpPr>
        <p:spPr bwMode="auto">
          <a:xfrm>
            <a:off x="2032311" y="5484962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</a:t>
            </a:r>
          </a:p>
        </p:txBody>
      </p:sp>
      <p:sp>
        <p:nvSpPr>
          <p:cNvPr id="2079" name="Text Box 31"/>
          <p:cNvSpPr txBox="1">
            <a:spLocks noChangeArrowheads="1"/>
          </p:cNvSpPr>
          <p:nvPr/>
        </p:nvSpPr>
        <p:spPr bwMode="auto">
          <a:xfrm>
            <a:off x="6005711" y="5484962"/>
            <a:ext cx="793957" cy="6306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2880" y="188684"/>
            <a:ext cx="8540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</a:t>
            </a:r>
            <a:endParaRPr lang="en-GB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en-GB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буквой «У»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66" y="548680"/>
            <a:ext cx="7949890" cy="595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98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  <a:effectLst>
            <a:outerShdw blurRad="1270000" dir="1080000" sx="37000" sy="37000" algn="ctr" rotWithShape="0">
              <a:srgbClr val="000000">
                <a:alpha val="0"/>
              </a:srgbClr>
            </a:outerShdw>
            <a:softEdge rad="1270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8" y="357166"/>
            <a:ext cx="9001156" cy="1470025"/>
          </a:xfrm>
        </p:spPr>
        <p:txBody>
          <a:bodyPr>
            <a:noAutofit/>
          </a:bodyPr>
          <a:lstStyle/>
          <a:p>
            <a:r>
              <a:rPr lang="ru-RU" sz="5400" b="1" dirty="0"/>
              <a:t>Пусть математика сложна,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857364"/>
            <a:ext cx="900115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Её до края не познать.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3357562"/>
            <a:ext cx="900115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Откроет двери всем она,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4857760"/>
            <a:ext cx="9001156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 них только надо</a:t>
            </a:r>
            <a:r>
              <a:rPr kumimoji="0" lang="ru-RU" sz="5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постучать.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00 Фанфары - Вступление 5 (приключения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7" presetClass="entr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7" presetClass="entr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000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2"/>
      <p:bldP spid="4" grpId="2"/>
      <p:bldP spid="5" grpId="2"/>
      <p:bldP spid="6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64" y="274638"/>
            <a:ext cx="6000792" cy="1143000"/>
          </a:xfrm>
        </p:spPr>
        <p:txBody>
          <a:bodyPr>
            <a:noAutofit/>
          </a:bodyPr>
          <a:lstStyle/>
          <a:p>
            <a:r>
              <a:rPr lang="en-US" sz="5400" b="1" u="sng" dirty="0">
                <a:solidFill>
                  <a:schemeClr val="folHlink"/>
                </a:solidFill>
              </a:rPr>
              <a:t/>
            </a:r>
            <a:br>
              <a:rPr lang="en-US" sz="5400" b="1" u="sng" dirty="0">
                <a:solidFill>
                  <a:schemeClr val="folHlink"/>
                </a:solidFill>
              </a:rPr>
            </a:br>
            <a:endParaRPr lang="ru-RU" sz="5400" b="1" u="sng" dirty="0">
              <a:solidFill>
                <a:schemeClr val="folHlink"/>
              </a:solidFill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2071678"/>
            <a:ext cx="8358246" cy="3282950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ru-RU" b="1" dirty="0"/>
              <a:t>  </a:t>
            </a:r>
            <a:endParaRPr lang="ru-RU" sz="4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9" y="332655"/>
            <a:ext cx="8382313" cy="627854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500174"/>
            <a:ext cx="8501122" cy="328295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3600" b="1" dirty="0"/>
              <a:t> </a:t>
            </a:r>
            <a:endParaRPr lang="ru-RU" sz="4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31" y="260648"/>
            <a:ext cx="8400933" cy="63007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" y="0"/>
            <a:ext cx="9110059" cy="6858000"/>
          </a:xfrm>
          <a:prstGeom prst="rect">
            <a:avLst/>
          </a:prstGeom>
        </p:spPr>
      </p:pic>
      <p:sp>
        <p:nvSpPr>
          <p:cNvPr id="51" name="Блок-схема: процесс 50"/>
          <p:cNvSpPr/>
          <p:nvPr/>
        </p:nvSpPr>
        <p:spPr>
          <a:xfrm>
            <a:off x="1539851" y="1642701"/>
            <a:ext cx="7282480" cy="994211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Шоссе длиннее аллеи, что из них короче?</a:t>
            </a:r>
          </a:p>
        </p:txBody>
      </p:sp>
      <p:sp>
        <p:nvSpPr>
          <p:cNvPr id="30" name="Блок-схема: процесс 29"/>
          <p:cNvSpPr/>
          <p:nvPr/>
        </p:nvSpPr>
        <p:spPr>
          <a:xfrm>
            <a:off x="1539851" y="2865048"/>
            <a:ext cx="7264503" cy="1068007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Какое число делится на все числа без остатка?</a:t>
            </a:r>
          </a:p>
        </p:txBody>
      </p:sp>
      <p:sp>
        <p:nvSpPr>
          <p:cNvPr id="38" name="Блок-схема: процесс 37"/>
          <p:cNvSpPr/>
          <p:nvPr/>
        </p:nvSpPr>
        <p:spPr>
          <a:xfrm>
            <a:off x="1557829" y="4137868"/>
            <a:ext cx="7246525" cy="991697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Чему равна дробь   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  ?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7" name="Блок-схема: процесс 36"/>
          <p:cNvSpPr/>
          <p:nvPr/>
        </p:nvSpPr>
        <p:spPr>
          <a:xfrm>
            <a:off x="1547664" y="461528"/>
            <a:ext cx="7282479" cy="80996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Чему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равна четверть часа?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0" name="Блок-схема: процесс 49"/>
          <p:cNvSpPr/>
          <p:nvPr/>
        </p:nvSpPr>
        <p:spPr>
          <a:xfrm>
            <a:off x="1581137" y="5524750"/>
            <a:ext cx="7223217" cy="855079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Сколько в одном часе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секунд?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4170100"/>
            <a:ext cx="648072" cy="99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7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" y="0"/>
            <a:ext cx="9110059" cy="6858000"/>
          </a:xfrm>
          <a:prstGeom prst="rect">
            <a:avLst/>
          </a:prstGeom>
        </p:spPr>
      </p:pic>
      <p:sp>
        <p:nvSpPr>
          <p:cNvPr id="51" name="Блок-схема: процесс 50"/>
          <p:cNvSpPr/>
          <p:nvPr/>
        </p:nvSpPr>
        <p:spPr>
          <a:xfrm>
            <a:off x="1619671" y="1529787"/>
            <a:ext cx="7202659" cy="925956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Как спортивный шест превратить в число?</a:t>
            </a:r>
          </a:p>
        </p:txBody>
      </p:sp>
      <p:sp>
        <p:nvSpPr>
          <p:cNvPr id="30" name="Блок-схема: процесс 29"/>
          <p:cNvSpPr/>
          <p:nvPr/>
        </p:nvSpPr>
        <p:spPr>
          <a:xfrm>
            <a:off x="1608095" y="2680900"/>
            <a:ext cx="7184682" cy="1036132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В каком числе столько букв, сколько цифр?</a:t>
            </a:r>
          </a:p>
        </p:txBody>
      </p:sp>
      <p:sp>
        <p:nvSpPr>
          <p:cNvPr id="38" name="Блок-схема: процесс 37"/>
          <p:cNvSpPr/>
          <p:nvPr/>
        </p:nvSpPr>
        <p:spPr>
          <a:xfrm>
            <a:off x="1608095" y="3942189"/>
            <a:ext cx="7184682" cy="991697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Тысячная доля килограмма?</a:t>
            </a:r>
          </a:p>
        </p:txBody>
      </p:sp>
      <p:sp>
        <p:nvSpPr>
          <p:cNvPr id="37" name="Блок-схема: процесс 36"/>
          <p:cNvSpPr/>
          <p:nvPr/>
        </p:nvSpPr>
        <p:spPr>
          <a:xfrm>
            <a:off x="1619671" y="416367"/>
            <a:ext cx="7210472" cy="809968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Чему равно произведение всех чисел?</a:t>
            </a:r>
          </a:p>
        </p:txBody>
      </p:sp>
      <p:sp>
        <p:nvSpPr>
          <p:cNvPr id="50" name="Блок-схема: процесс 49"/>
          <p:cNvSpPr/>
          <p:nvPr/>
        </p:nvSpPr>
        <p:spPr>
          <a:xfrm>
            <a:off x="1636097" y="5285250"/>
            <a:ext cx="7194046" cy="1169932"/>
          </a:xfrm>
          <a:prstGeom prst="flowChartProcess">
            <a:avLst/>
          </a:prstGeom>
          <a:solidFill>
            <a:schemeClr val="bg1"/>
          </a:solidFill>
          <a:ln w="1016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Какие отметки по поведению получили </a:t>
            </a:r>
            <a:r>
              <a:rPr lang="ru-RU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Беседин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и Цыганков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?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9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0" y="0"/>
            <a:ext cx="9110059" cy="6858000"/>
          </a:xfrm>
          <a:prstGeom prst="rect">
            <a:avLst/>
          </a:prstGeom>
        </p:spPr>
      </p:pic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7080561" y="400637"/>
            <a:ext cx="1751630" cy="926947"/>
          </a:xfrm>
          <a:prstGeom prst="actionButtonBlank">
            <a:avLst/>
          </a:prstGeom>
          <a:solidFill>
            <a:schemeClr val="accent3">
              <a:lumMod val="20000"/>
              <a:lumOff val="80000"/>
            </a:schemeClr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0</a:t>
            </a:r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7080561" y="1615616"/>
            <a:ext cx="1751629" cy="885126"/>
          </a:xfrm>
          <a:prstGeom prst="actionButtonBlank">
            <a:avLst/>
          </a:prstGeom>
          <a:solidFill>
            <a:schemeClr val="accent3">
              <a:lumMod val="20000"/>
              <a:lumOff val="80000"/>
            </a:schemeClr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15 мин</a:t>
            </a:r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1619671" y="1635818"/>
            <a:ext cx="5079603" cy="866995"/>
          </a:xfrm>
          <a:prstGeom prst="actionButtonBlank">
            <a:avLst/>
          </a:prstGeom>
          <a:solidFill>
            <a:schemeClr val="bg1"/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Чему равна четверть часа?</a:t>
            </a:r>
          </a:p>
        </p:txBody>
      </p:sp>
      <p:sp>
        <p:nvSpPr>
          <p:cNvPr id="8" name="Управляющая кнопка: настраиваемая 7">
            <a:hlinkClick r:id="" action="ppaction://noaction" highlightClick="1"/>
          </p:cNvPr>
          <p:cNvSpPr/>
          <p:nvPr/>
        </p:nvSpPr>
        <p:spPr>
          <a:xfrm>
            <a:off x="7080561" y="2788774"/>
            <a:ext cx="1707055" cy="1041228"/>
          </a:xfrm>
          <a:prstGeom prst="actionButtonBlank">
            <a:avLst/>
          </a:prstGeom>
          <a:solidFill>
            <a:schemeClr val="accent3">
              <a:lumMod val="20000"/>
              <a:lumOff val="80000"/>
            </a:schemeClr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 err="1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шестЬ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" name="Управляющая кнопка: настраиваемая 15">
            <a:hlinkClick r:id="" action="ppaction://noaction" highlightClick="1"/>
          </p:cNvPr>
          <p:cNvSpPr/>
          <p:nvPr/>
        </p:nvSpPr>
        <p:spPr>
          <a:xfrm>
            <a:off x="7080562" y="4118034"/>
            <a:ext cx="1707054" cy="1039158"/>
          </a:xfrm>
          <a:prstGeom prst="actionButtonBlank">
            <a:avLst/>
          </a:prstGeom>
          <a:solidFill>
            <a:schemeClr val="accent3">
              <a:lumMod val="20000"/>
              <a:lumOff val="80000"/>
            </a:schemeClr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100</a:t>
            </a:r>
          </a:p>
        </p:txBody>
      </p:sp>
      <p:sp>
        <p:nvSpPr>
          <p:cNvPr id="17" name="Управляющая кнопка: настраиваемая 16">
            <a:hlinkClick r:id="" action="ppaction://noaction" highlightClick="1"/>
          </p:cNvPr>
          <p:cNvSpPr/>
          <p:nvPr/>
        </p:nvSpPr>
        <p:spPr>
          <a:xfrm>
            <a:off x="1619672" y="4118034"/>
            <a:ext cx="5079603" cy="1039158"/>
          </a:xfrm>
          <a:prstGeom prst="actionButtonBlank">
            <a:avLst/>
          </a:prstGeom>
          <a:solidFill>
            <a:schemeClr val="bg1"/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В каком числе столько букв, сколько цифр?</a:t>
            </a:r>
          </a:p>
        </p:txBody>
      </p:sp>
      <p:sp>
        <p:nvSpPr>
          <p:cNvPr id="20" name="Управляющая кнопка: настраиваемая 19">
            <a:hlinkClick r:id="" action="ppaction://noaction" highlightClick="1"/>
          </p:cNvPr>
          <p:cNvSpPr/>
          <p:nvPr/>
        </p:nvSpPr>
        <p:spPr>
          <a:xfrm>
            <a:off x="7080561" y="5445224"/>
            <a:ext cx="1707055" cy="1001890"/>
          </a:xfrm>
          <a:prstGeom prst="actionButtonBlank">
            <a:avLst/>
          </a:prstGeom>
          <a:solidFill>
            <a:schemeClr val="accent3">
              <a:lumMod val="20000"/>
              <a:lumOff val="80000"/>
            </a:schemeClr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а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ллея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1" name="Управляющая кнопка: настраиваемая 20">
            <a:hlinkClick r:id="" action="ppaction://noaction" highlightClick="1"/>
          </p:cNvPr>
          <p:cNvSpPr/>
          <p:nvPr/>
        </p:nvSpPr>
        <p:spPr>
          <a:xfrm>
            <a:off x="1619672" y="5445224"/>
            <a:ext cx="5079603" cy="1008112"/>
          </a:xfrm>
          <a:prstGeom prst="actionButtonBlank">
            <a:avLst/>
          </a:prstGeom>
          <a:solidFill>
            <a:schemeClr val="bg1"/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Шоссе длиннее аллеи,</a:t>
            </a:r>
            <a:r>
              <a:rPr lang="en-US" sz="28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что из них короче?</a:t>
            </a:r>
          </a:p>
        </p:txBody>
      </p:sp>
      <p:sp>
        <p:nvSpPr>
          <p:cNvPr id="26" name="Управляющая кнопка: настраиваемая 25">
            <a:hlinkClick r:id="" action="ppaction://noaction" highlightClick="1"/>
          </p:cNvPr>
          <p:cNvSpPr/>
          <p:nvPr/>
        </p:nvSpPr>
        <p:spPr>
          <a:xfrm>
            <a:off x="1619671" y="396600"/>
            <a:ext cx="5079603" cy="951186"/>
          </a:xfrm>
          <a:prstGeom prst="actionButtonBlank">
            <a:avLst/>
          </a:prstGeom>
          <a:solidFill>
            <a:schemeClr val="bg1"/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Чему равно произведение всех чисел?</a:t>
            </a:r>
          </a:p>
        </p:txBody>
      </p:sp>
      <p:sp>
        <p:nvSpPr>
          <p:cNvPr id="27" name="Управляющая кнопка: настраиваемая 26">
            <a:hlinkClick r:id="" action="ppaction://noaction" highlightClick="1"/>
          </p:cNvPr>
          <p:cNvSpPr/>
          <p:nvPr/>
        </p:nvSpPr>
        <p:spPr>
          <a:xfrm>
            <a:off x="1619672" y="2790845"/>
            <a:ext cx="5079603" cy="1039157"/>
          </a:xfrm>
          <a:prstGeom prst="actionButtonBlank">
            <a:avLst/>
          </a:prstGeom>
          <a:solidFill>
            <a:schemeClr val="bg1"/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Как спортивный шест превратить в число?</a:t>
            </a:r>
          </a:p>
        </p:txBody>
      </p:sp>
    </p:spTree>
    <p:extLst>
      <p:ext uri="{BB962C8B-B14F-4D97-AF65-F5344CB8AC3E}">
        <p14:creationId xmlns:p14="http://schemas.microsoft.com/office/powerpoint/2010/main" val="308154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93" y="-297"/>
            <a:ext cx="9108213" cy="6858594"/>
          </a:xfrm>
          <a:prstGeom prst="rect">
            <a:avLst/>
          </a:prstGeom>
        </p:spPr>
      </p:pic>
      <p:sp>
        <p:nvSpPr>
          <p:cNvPr id="4" name="Управляющая кнопка: настраиваемая 3">
            <a:hlinkClick r:id="" action="ppaction://noaction" highlightClick="1"/>
          </p:cNvPr>
          <p:cNvSpPr/>
          <p:nvPr/>
        </p:nvSpPr>
        <p:spPr>
          <a:xfrm>
            <a:off x="6732240" y="289744"/>
            <a:ext cx="1977160" cy="925255"/>
          </a:xfrm>
          <a:prstGeom prst="actionButtonBlank">
            <a:avLst/>
          </a:prstGeom>
          <a:solidFill>
            <a:schemeClr val="accent3">
              <a:lumMod val="20000"/>
              <a:lumOff val="80000"/>
            </a:schemeClr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0</a:t>
            </a:r>
          </a:p>
        </p:txBody>
      </p:sp>
      <p:sp>
        <p:nvSpPr>
          <p:cNvPr id="6" name="Управляющая кнопка: настраиваемая 5">
            <a:hlinkClick r:id="" action="ppaction://noaction" highlightClick="1"/>
          </p:cNvPr>
          <p:cNvSpPr/>
          <p:nvPr/>
        </p:nvSpPr>
        <p:spPr>
          <a:xfrm>
            <a:off x="6732240" y="1470845"/>
            <a:ext cx="1970642" cy="816091"/>
          </a:xfrm>
          <a:prstGeom prst="actionButtonBlank">
            <a:avLst/>
          </a:prstGeom>
          <a:solidFill>
            <a:schemeClr val="accent3">
              <a:lumMod val="20000"/>
              <a:lumOff val="80000"/>
            </a:schemeClr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1592269" y="1483023"/>
            <a:ext cx="4862853" cy="816091"/>
          </a:xfrm>
          <a:prstGeom prst="actionButtonBlank">
            <a:avLst/>
          </a:prstGeom>
          <a:solidFill>
            <a:schemeClr val="bg1"/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Чему равна дробь    ?</a:t>
            </a:r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6732240" y="2572038"/>
            <a:ext cx="1980578" cy="1066730"/>
          </a:xfrm>
          <a:prstGeom prst="actionButtonBlank">
            <a:avLst/>
          </a:prstGeom>
          <a:solidFill>
            <a:schemeClr val="bg1"/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3600</a:t>
            </a:r>
          </a:p>
        </p:txBody>
      </p:sp>
      <p:sp>
        <p:nvSpPr>
          <p:cNvPr id="16" name="Управляющая кнопка: настраиваемая 15">
            <a:hlinkClick r:id="" action="ppaction://noaction" highlightClick="1"/>
          </p:cNvPr>
          <p:cNvSpPr/>
          <p:nvPr/>
        </p:nvSpPr>
        <p:spPr>
          <a:xfrm>
            <a:off x="6732240" y="3911692"/>
            <a:ext cx="1977161" cy="982859"/>
          </a:xfrm>
          <a:prstGeom prst="actionButtonBlank">
            <a:avLst/>
          </a:prstGeom>
          <a:solidFill>
            <a:schemeClr val="accent3">
              <a:lumMod val="20000"/>
              <a:lumOff val="80000"/>
            </a:schemeClr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грамм</a:t>
            </a:r>
          </a:p>
        </p:txBody>
      </p:sp>
      <p:sp>
        <p:nvSpPr>
          <p:cNvPr id="17" name="Управляющая кнопка: настраиваемая 16">
            <a:hlinkClick r:id="" action="ppaction://noaction" highlightClick="1"/>
          </p:cNvPr>
          <p:cNvSpPr/>
          <p:nvPr/>
        </p:nvSpPr>
        <p:spPr>
          <a:xfrm>
            <a:off x="1619671" y="3911693"/>
            <a:ext cx="4838138" cy="982859"/>
          </a:xfrm>
          <a:prstGeom prst="actionButtonBlank">
            <a:avLst/>
          </a:prstGeom>
          <a:solidFill>
            <a:schemeClr val="bg1"/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Тысячная доля килограмма?</a:t>
            </a:r>
          </a:p>
        </p:txBody>
      </p:sp>
      <p:sp>
        <p:nvSpPr>
          <p:cNvPr id="20" name="Управляющая кнопка: настраиваемая 19">
            <a:hlinkClick r:id="" action="ppaction://noaction" highlightClick="1"/>
          </p:cNvPr>
          <p:cNvSpPr/>
          <p:nvPr/>
        </p:nvSpPr>
        <p:spPr>
          <a:xfrm>
            <a:off x="6732240" y="5150396"/>
            <a:ext cx="1977161" cy="1304696"/>
          </a:xfrm>
          <a:prstGeom prst="actionButtonBlank">
            <a:avLst/>
          </a:prstGeom>
          <a:solidFill>
            <a:schemeClr val="accent3">
              <a:lumMod val="20000"/>
              <a:lumOff val="80000"/>
            </a:schemeClr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единицы</a:t>
            </a:r>
          </a:p>
        </p:txBody>
      </p:sp>
      <p:sp>
        <p:nvSpPr>
          <p:cNvPr id="21" name="Управляющая кнопка: настраиваемая 20">
            <a:hlinkClick r:id="" action="ppaction://noaction" highlightClick="1"/>
          </p:cNvPr>
          <p:cNvSpPr/>
          <p:nvPr/>
        </p:nvSpPr>
        <p:spPr>
          <a:xfrm>
            <a:off x="1619671" y="5150396"/>
            <a:ext cx="4838137" cy="1304285"/>
          </a:xfrm>
          <a:prstGeom prst="actionButtonBlank">
            <a:avLst/>
          </a:prstGeom>
          <a:solidFill>
            <a:schemeClr val="bg1"/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Какие отметки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по</a:t>
            </a: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 поведению получили </a:t>
            </a:r>
            <a:r>
              <a:rPr lang="ru-RU" sz="2800" b="1" dirty="0" err="1">
                <a:solidFill>
                  <a:srgbClr val="000000"/>
                </a:solidFill>
                <a:latin typeface="Comic Sans MS" panose="030F0702030302020204" pitchFamily="66" charset="0"/>
              </a:rPr>
              <a:t>Бес</a:t>
            </a:r>
            <a:r>
              <a:rPr lang="ru-RU" sz="2800" b="1" dirty="0" err="1">
                <a:solidFill>
                  <a:srgbClr val="C00000"/>
                </a:solidFill>
                <a:latin typeface="Comic Sans MS" panose="030F0702030302020204" pitchFamily="66" charset="0"/>
              </a:rPr>
              <a:t>един</a:t>
            </a: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и</a:t>
            </a: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Цы</a:t>
            </a: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ганков</a:t>
            </a:r>
            <a:r>
              <a:rPr lang="ru-RU" sz="28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?</a:t>
            </a:r>
            <a:endParaRPr lang="ru-RU" sz="2800" b="1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Управляющая кнопка: настраиваемая 25">
            <a:hlinkClick r:id="" action="ppaction://noaction" highlightClick="1"/>
          </p:cNvPr>
          <p:cNvSpPr/>
          <p:nvPr/>
        </p:nvSpPr>
        <p:spPr>
          <a:xfrm>
            <a:off x="1605969" y="289745"/>
            <a:ext cx="4865539" cy="937434"/>
          </a:xfrm>
          <a:prstGeom prst="actionButtonBlank">
            <a:avLst/>
          </a:prstGeom>
          <a:solidFill>
            <a:schemeClr val="bg1"/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Какое число делится на все числа без остатка?</a:t>
            </a:r>
          </a:p>
        </p:txBody>
      </p:sp>
      <p:sp>
        <p:nvSpPr>
          <p:cNvPr id="27" name="Управляющая кнопка: настраиваемая 26">
            <a:hlinkClick r:id="" action="ppaction://noaction" highlightClick="1"/>
          </p:cNvPr>
          <p:cNvSpPr/>
          <p:nvPr/>
        </p:nvSpPr>
        <p:spPr>
          <a:xfrm>
            <a:off x="1639124" y="2572038"/>
            <a:ext cx="4818684" cy="1066730"/>
          </a:xfrm>
          <a:prstGeom prst="actionButtonBlank">
            <a:avLst/>
          </a:prstGeom>
          <a:solidFill>
            <a:schemeClr val="bg1"/>
          </a:solidFill>
          <a:ln w="127000" cmpd="thickThin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latin typeface="Comic Sans MS" pitchFamily="66" charset="0"/>
              </a:rPr>
              <a:t>Сколько в одном часе секунд?</a:t>
            </a: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076630"/>
              </p:ext>
            </p:extLst>
          </p:nvPr>
        </p:nvGraphicFramePr>
        <p:xfrm>
          <a:off x="5220072" y="1470845"/>
          <a:ext cx="504056" cy="788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Формула" r:id="rId4" imgW="152280" imgH="393480" progId="Equation.3">
                  <p:embed/>
                </p:oleObj>
              </mc:Choice>
              <mc:Fallback>
                <p:oleObj name="Формула" r:id="rId4" imgW="15228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20072" y="1470845"/>
                        <a:ext cx="504056" cy="7883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601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350658"/>
            <a:ext cx="8328925" cy="62466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3693" y="3068960"/>
            <a:ext cx="5616624" cy="3168352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/>
              <a:t>Решение</a:t>
            </a:r>
            <a:r>
              <a:rPr lang="ru-RU" sz="9600" b="1" u="sng" dirty="0" smtClean="0"/>
              <a:t> </a:t>
            </a:r>
            <a:r>
              <a:rPr lang="ru-RU" sz="9600" b="1" dirty="0" smtClean="0"/>
              <a:t>задач</a:t>
            </a:r>
            <a:endParaRPr lang="ru-RU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2196</TotalTime>
  <Words>327</Words>
  <Application>Microsoft Office PowerPoint</Application>
  <PresentationFormat>Экран (4:3)</PresentationFormat>
  <Paragraphs>110</Paragraphs>
  <Slides>19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Times New Roman</vt:lpstr>
      <vt:lpstr>Тема Office</vt:lpstr>
      <vt:lpstr>Формула</vt:lpstr>
      <vt:lpstr>Презентация PowerPoint</vt:lpstr>
      <vt:lpstr>Пусть математика сложна,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Решение задач</vt:lpstr>
      <vt:lpstr>РЕБУСЫ</vt:lpstr>
      <vt:lpstr>Презентация PowerPoint</vt:lpstr>
      <vt:lpstr>Презентация PowerPoint</vt:lpstr>
      <vt:lpstr>ЗАНИМАТЕЛЬНАЯ ГЕОМЕТРИЯ</vt:lpstr>
      <vt:lpstr>Точка М – середина стороны квадрата АВСD.  Площадь закрашенной части квадрата равна 7 см². Чему равна площадь квадрата?</vt:lpstr>
      <vt:lpstr>Презентация PowerPoint</vt:lpstr>
      <vt:lpstr>Презентация PowerPoint</vt:lpstr>
      <vt:lpstr> КРОССВОРД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викторина</dc:title>
  <dc:creator>Rina&amp;Alex</dc:creator>
  <cp:lastModifiedBy>Илья</cp:lastModifiedBy>
  <cp:revision>177</cp:revision>
  <dcterms:created xsi:type="dcterms:W3CDTF">2007-11-27T13:33:13Z</dcterms:created>
  <dcterms:modified xsi:type="dcterms:W3CDTF">2025-11-10T15:58:49Z</dcterms:modified>
</cp:coreProperties>
</file>