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82" r:id="rId4"/>
    <p:sldId id="283" r:id="rId5"/>
    <p:sldId id="284" r:id="rId6"/>
    <p:sldId id="262" r:id="rId7"/>
    <p:sldId id="285" r:id="rId8"/>
    <p:sldId id="286" r:id="rId9"/>
    <p:sldId id="287" r:id="rId10"/>
    <p:sldId id="288" r:id="rId11"/>
    <p:sldId id="289" r:id="rId12"/>
    <p:sldId id="291" r:id="rId13"/>
    <p:sldId id="290" r:id="rId14"/>
    <p:sldId id="292" r:id="rId15"/>
    <p:sldId id="29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72" d="100"/>
          <a:sy n="72" d="100"/>
        </p:scale>
        <p:origin x="150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  <p:sp>
        <p:nvSpPr>
          <p:cNvPr id="4" name="Freeform 9"/>
          <p:cNvSpPr>
            <a:spLocks/>
          </p:cNvSpPr>
          <p:nvPr userDrawn="1"/>
        </p:nvSpPr>
        <p:spPr bwMode="auto">
          <a:xfrm flipH="1">
            <a:off x="1143000" y="-762000"/>
            <a:ext cx="8001000" cy="25908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8"/>
          <p:cNvSpPr>
            <a:spLocks/>
          </p:cNvSpPr>
          <p:nvPr userDrawn="1"/>
        </p:nvSpPr>
        <p:spPr bwMode="auto">
          <a:xfrm flipH="1">
            <a:off x="1600200" y="-762000"/>
            <a:ext cx="7543800" cy="24384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0" y="5943600"/>
            <a:ext cx="9154274" cy="1066800"/>
          </a:xfrm>
          <a:custGeom>
            <a:avLst/>
            <a:gdLst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9144000 w 9144000"/>
              <a:gd name="connsiteY2" fmla="*/ 3581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0 w 9144000"/>
              <a:gd name="connsiteY2" fmla="*/ 1905000 h 1905000"/>
              <a:gd name="connsiteX3" fmla="*/ 0 w 9144000"/>
              <a:gd name="connsiteY3" fmla="*/ 0 h 1905000"/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0 w 9144000"/>
              <a:gd name="connsiteY2" fmla="*/ 1905000 h 1905000"/>
              <a:gd name="connsiteX3" fmla="*/ 0 w 9144000"/>
              <a:gd name="connsiteY3" fmla="*/ 0 h 1905000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905000 h 2349500"/>
              <a:gd name="connsiteX3" fmla="*/ 0 w 9144000"/>
              <a:gd name="connsiteY3" fmla="*/ 0 h 2349500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905000 h 2349500"/>
              <a:gd name="connsiteX3" fmla="*/ 0 w 9144000"/>
              <a:gd name="connsiteY3" fmla="*/ 0 h 2349500"/>
              <a:gd name="connsiteX0" fmla="*/ 0 w 9144000"/>
              <a:gd name="connsiteY0" fmla="*/ 1 h 2349501"/>
              <a:gd name="connsiteX1" fmla="*/ 9144000 w 9144000"/>
              <a:gd name="connsiteY1" fmla="*/ 1 h 2349501"/>
              <a:gd name="connsiteX2" fmla="*/ 0 w 9144000"/>
              <a:gd name="connsiteY2" fmla="*/ 1905001 h 2349501"/>
              <a:gd name="connsiteX3" fmla="*/ 0 w 9144000"/>
              <a:gd name="connsiteY3" fmla="*/ 1 h 2349501"/>
              <a:gd name="connsiteX0" fmla="*/ 0 w 9144000"/>
              <a:gd name="connsiteY0" fmla="*/ 671286 h 3020786"/>
              <a:gd name="connsiteX1" fmla="*/ 9144000 w 9144000"/>
              <a:gd name="connsiteY1" fmla="*/ 671286 h 3020786"/>
              <a:gd name="connsiteX2" fmla="*/ 0 w 9144000"/>
              <a:gd name="connsiteY2" fmla="*/ 1905001 h 3020786"/>
              <a:gd name="connsiteX3" fmla="*/ 0 w 9144000"/>
              <a:gd name="connsiteY3" fmla="*/ 671286 h 3020786"/>
              <a:gd name="connsiteX0" fmla="*/ 0 w 9144000"/>
              <a:gd name="connsiteY0" fmla="*/ -1 h 2349499"/>
              <a:gd name="connsiteX1" fmla="*/ 9144000 w 9144000"/>
              <a:gd name="connsiteY1" fmla="*/ -1 h 2349499"/>
              <a:gd name="connsiteX2" fmla="*/ 0 w 9144000"/>
              <a:gd name="connsiteY2" fmla="*/ 1233714 h 2349499"/>
              <a:gd name="connsiteX3" fmla="*/ 0 w 9144000"/>
              <a:gd name="connsiteY3" fmla="*/ -1 h 2349499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233715 h 2349500"/>
              <a:gd name="connsiteX3" fmla="*/ 0 w 9144000"/>
              <a:gd name="connsiteY3" fmla="*/ 0 h 2349500"/>
              <a:gd name="connsiteX0" fmla="*/ 0 w 9144000"/>
              <a:gd name="connsiteY0" fmla="*/ 0 h 2181679"/>
              <a:gd name="connsiteX1" fmla="*/ 9144000 w 9144000"/>
              <a:gd name="connsiteY1" fmla="*/ 0 h 2181679"/>
              <a:gd name="connsiteX2" fmla="*/ 0 w 9144000"/>
              <a:gd name="connsiteY2" fmla="*/ 1233715 h 2181679"/>
              <a:gd name="connsiteX3" fmla="*/ 0 w 9144000"/>
              <a:gd name="connsiteY3" fmla="*/ 0 h 2181679"/>
              <a:gd name="connsiteX0" fmla="*/ 0 w 9144000"/>
              <a:gd name="connsiteY0" fmla="*/ 0 h 2237619"/>
              <a:gd name="connsiteX1" fmla="*/ 9144000 w 9144000"/>
              <a:gd name="connsiteY1" fmla="*/ 0 h 2237619"/>
              <a:gd name="connsiteX2" fmla="*/ 0 w 9144000"/>
              <a:gd name="connsiteY2" fmla="*/ 1233715 h 2237619"/>
              <a:gd name="connsiteX3" fmla="*/ 0 w 9144000"/>
              <a:gd name="connsiteY3" fmla="*/ 0 h 2237619"/>
              <a:gd name="connsiteX0" fmla="*/ 0 w 10439400"/>
              <a:gd name="connsiteY0" fmla="*/ 0 h 1432615"/>
              <a:gd name="connsiteX1" fmla="*/ 9144000 w 10439400"/>
              <a:gd name="connsiteY1" fmla="*/ 0 h 1432615"/>
              <a:gd name="connsiteX2" fmla="*/ 7772400 w 10439400"/>
              <a:gd name="connsiteY2" fmla="*/ 1193397 h 1432615"/>
              <a:gd name="connsiteX3" fmla="*/ 0 w 10439400"/>
              <a:gd name="connsiteY3" fmla="*/ 1233715 h 1432615"/>
              <a:gd name="connsiteX4" fmla="*/ 0 w 10439400"/>
              <a:gd name="connsiteY4" fmla="*/ 0 h 1432615"/>
              <a:gd name="connsiteX0" fmla="*/ 0 w 10668000"/>
              <a:gd name="connsiteY0" fmla="*/ 0 h 1846539"/>
              <a:gd name="connsiteX1" fmla="*/ 9144000 w 10668000"/>
              <a:gd name="connsiteY1" fmla="*/ 0 h 1846539"/>
              <a:gd name="connsiteX2" fmla="*/ 9144000 w 10668000"/>
              <a:gd name="connsiteY2" fmla="*/ 1640920 h 1846539"/>
              <a:gd name="connsiteX3" fmla="*/ 0 w 10668000"/>
              <a:gd name="connsiteY3" fmla="*/ 1233715 h 1846539"/>
              <a:gd name="connsiteX4" fmla="*/ 0 w 10668000"/>
              <a:gd name="connsiteY4" fmla="*/ 0 h 1846539"/>
              <a:gd name="connsiteX0" fmla="*/ 0 w 10668000"/>
              <a:gd name="connsiteY0" fmla="*/ 234984 h 2081523"/>
              <a:gd name="connsiteX1" fmla="*/ 9144000 w 10668000"/>
              <a:gd name="connsiteY1" fmla="*/ 234984 h 2081523"/>
              <a:gd name="connsiteX2" fmla="*/ 9144000 w 10668000"/>
              <a:gd name="connsiteY2" fmla="*/ 1875904 h 2081523"/>
              <a:gd name="connsiteX3" fmla="*/ 0 w 10668000"/>
              <a:gd name="connsiteY3" fmla="*/ 1468699 h 2081523"/>
              <a:gd name="connsiteX4" fmla="*/ 0 w 10668000"/>
              <a:gd name="connsiteY4" fmla="*/ 234984 h 2081523"/>
              <a:gd name="connsiteX0" fmla="*/ 0 w 9144000"/>
              <a:gd name="connsiteY0" fmla="*/ 234983 h 2081522"/>
              <a:gd name="connsiteX1" fmla="*/ 9144000 w 9144000"/>
              <a:gd name="connsiteY1" fmla="*/ 234983 h 2081522"/>
              <a:gd name="connsiteX2" fmla="*/ 9144000 w 9144000"/>
              <a:gd name="connsiteY2" fmla="*/ 1875903 h 2081522"/>
              <a:gd name="connsiteX3" fmla="*/ 0 w 9144000"/>
              <a:gd name="connsiteY3" fmla="*/ 1468698 h 2081522"/>
              <a:gd name="connsiteX4" fmla="*/ 0 w 9144000"/>
              <a:gd name="connsiteY4" fmla="*/ 234983 h 2081522"/>
              <a:gd name="connsiteX0" fmla="*/ 0 w 9144000"/>
              <a:gd name="connsiteY0" fmla="*/ 730583 h 2577122"/>
              <a:gd name="connsiteX1" fmla="*/ 4940300 w 9144000"/>
              <a:gd name="connsiteY1" fmla="*/ 0 h 2577122"/>
              <a:gd name="connsiteX2" fmla="*/ 9144000 w 9144000"/>
              <a:gd name="connsiteY2" fmla="*/ 730583 h 2577122"/>
              <a:gd name="connsiteX3" fmla="*/ 9144000 w 9144000"/>
              <a:gd name="connsiteY3" fmla="*/ 2371503 h 2577122"/>
              <a:gd name="connsiteX4" fmla="*/ 0 w 9144000"/>
              <a:gd name="connsiteY4" fmla="*/ 1964298 h 2577122"/>
              <a:gd name="connsiteX5" fmla="*/ 0 w 9144000"/>
              <a:gd name="connsiteY5" fmla="*/ 730583 h 2577122"/>
              <a:gd name="connsiteX0" fmla="*/ 0 w 9144000"/>
              <a:gd name="connsiteY0" fmla="*/ 730583 h 2163196"/>
              <a:gd name="connsiteX1" fmla="*/ 4940300 w 9144000"/>
              <a:gd name="connsiteY1" fmla="*/ 0 h 2163196"/>
              <a:gd name="connsiteX2" fmla="*/ 9144000 w 9144000"/>
              <a:gd name="connsiteY2" fmla="*/ 730583 h 2163196"/>
              <a:gd name="connsiteX3" fmla="*/ 9144000 w 9144000"/>
              <a:gd name="connsiteY3" fmla="*/ 1598367 h 2163196"/>
              <a:gd name="connsiteX4" fmla="*/ 0 w 9144000"/>
              <a:gd name="connsiteY4" fmla="*/ 1964298 h 2163196"/>
              <a:gd name="connsiteX5" fmla="*/ 0 w 9144000"/>
              <a:gd name="connsiteY5" fmla="*/ 730583 h 2163196"/>
              <a:gd name="connsiteX0" fmla="*/ 0 w 9144000"/>
              <a:gd name="connsiteY0" fmla="*/ 913051 h 2345664"/>
              <a:gd name="connsiteX1" fmla="*/ 4940300 w 9144000"/>
              <a:gd name="connsiteY1" fmla="*/ 182468 h 2345664"/>
              <a:gd name="connsiteX2" fmla="*/ 9144000 w 9144000"/>
              <a:gd name="connsiteY2" fmla="*/ 296129 h 2345664"/>
              <a:gd name="connsiteX3" fmla="*/ 9144000 w 9144000"/>
              <a:gd name="connsiteY3" fmla="*/ 1780835 h 2345664"/>
              <a:gd name="connsiteX4" fmla="*/ 0 w 9144000"/>
              <a:gd name="connsiteY4" fmla="*/ 2146766 h 2345664"/>
              <a:gd name="connsiteX5" fmla="*/ 0 w 9144000"/>
              <a:gd name="connsiteY5" fmla="*/ 913051 h 2345664"/>
              <a:gd name="connsiteX0" fmla="*/ 0 w 9144000"/>
              <a:gd name="connsiteY0" fmla="*/ 833404 h 2266017"/>
              <a:gd name="connsiteX1" fmla="*/ 4940300 w 9144000"/>
              <a:gd name="connsiteY1" fmla="*/ 102821 h 2266017"/>
              <a:gd name="connsiteX2" fmla="*/ 9144000 w 9144000"/>
              <a:gd name="connsiteY2" fmla="*/ 216482 h 2266017"/>
              <a:gd name="connsiteX3" fmla="*/ 9144000 w 9144000"/>
              <a:gd name="connsiteY3" fmla="*/ 1701188 h 2266017"/>
              <a:gd name="connsiteX4" fmla="*/ 0 w 9144000"/>
              <a:gd name="connsiteY4" fmla="*/ 2067119 h 2266017"/>
              <a:gd name="connsiteX5" fmla="*/ 0 w 9144000"/>
              <a:gd name="connsiteY5" fmla="*/ 833404 h 2266017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761553 h 2194166"/>
              <a:gd name="connsiteX1" fmla="*/ 9144000 w 9144000"/>
              <a:gd name="connsiteY1" fmla="*/ 144631 h 2194166"/>
              <a:gd name="connsiteX2" fmla="*/ 9144000 w 9144000"/>
              <a:gd name="connsiteY2" fmla="*/ 1629337 h 2194166"/>
              <a:gd name="connsiteX3" fmla="*/ 0 w 9144000"/>
              <a:gd name="connsiteY3" fmla="*/ 1995268 h 2194166"/>
              <a:gd name="connsiteX4" fmla="*/ 0 w 9144000"/>
              <a:gd name="connsiteY4" fmla="*/ 761553 h 2194166"/>
              <a:gd name="connsiteX0" fmla="*/ 0 w 9144000"/>
              <a:gd name="connsiteY0" fmla="*/ 761553 h 2442422"/>
              <a:gd name="connsiteX1" fmla="*/ 9144000 w 9144000"/>
              <a:gd name="connsiteY1" fmla="*/ 144631 h 2442422"/>
              <a:gd name="connsiteX2" fmla="*/ 9144000 w 9144000"/>
              <a:gd name="connsiteY2" fmla="*/ 1629337 h 2442422"/>
              <a:gd name="connsiteX3" fmla="*/ 0 w 9144000"/>
              <a:gd name="connsiteY3" fmla="*/ 1995268 h 2442422"/>
              <a:gd name="connsiteX4" fmla="*/ 0 w 9144000"/>
              <a:gd name="connsiteY4" fmla="*/ 761553 h 2442422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08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10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10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879895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54274"/>
              <a:gd name="connsiteY0" fmla="*/ 1711324 h 3392193"/>
              <a:gd name="connsiteX1" fmla="*/ 9144000 w 9154274"/>
              <a:gd name="connsiteY1" fmla="*/ 1094402 h 3392193"/>
              <a:gd name="connsiteX2" fmla="*/ 9154274 w 9154274"/>
              <a:gd name="connsiteY2" fmla="*/ 2961568 h 3392193"/>
              <a:gd name="connsiteX3" fmla="*/ 0 w 9154274"/>
              <a:gd name="connsiteY3" fmla="*/ 2945039 h 3392193"/>
              <a:gd name="connsiteX4" fmla="*/ 0 w 9154274"/>
              <a:gd name="connsiteY4" fmla="*/ 1711324 h 3392193"/>
              <a:gd name="connsiteX0" fmla="*/ 0 w 9154274"/>
              <a:gd name="connsiteY0" fmla="*/ 1711324 h 3392193"/>
              <a:gd name="connsiteX1" fmla="*/ 9144000 w 9154274"/>
              <a:gd name="connsiteY1" fmla="*/ 1094402 h 3392193"/>
              <a:gd name="connsiteX2" fmla="*/ 9154274 w 9154274"/>
              <a:gd name="connsiteY2" fmla="*/ 3010571 h 3392193"/>
              <a:gd name="connsiteX3" fmla="*/ 0 w 9154274"/>
              <a:gd name="connsiteY3" fmla="*/ 2945039 h 3392193"/>
              <a:gd name="connsiteX4" fmla="*/ 0 w 9154274"/>
              <a:gd name="connsiteY4" fmla="*/ 1711324 h 339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4274" h="3392193">
                <a:moveTo>
                  <a:pt x="0" y="1711324"/>
                </a:moveTo>
                <a:cubicBezTo>
                  <a:pt x="513708" y="3392193"/>
                  <a:pt x="5445303" y="0"/>
                  <a:pt x="9144000" y="1094402"/>
                </a:cubicBezTo>
                <a:cubicBezTo>
                  <a:pt x="9147425" y="1716791"/>
                  <a:pt x="9150849" y="2388182"/>
                  <a:pt x="9154274" y="3010571"/>
                </a:cubicBezTo>
                <a:lnTo>
                  <a:pt x="0" y="2945039"/>
                </a:lnTo>
                <a:lnTo>
                  <a:pt x="0" y="1711324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9"/>
          <p:cNvSpPr>
            <a:spLocks/>
          </p:cNvSpPr>
          <p:nvPr userDrawn="1"/>
        </p:nvSpPr>
        <p:spPr bwMode="auto">
          <a:xfrm flipV="1">
            <a:off x="0" y="3048000"/>
            <a:ext cx="8839200" cy="34290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 flipV="1">
            <a:off x="-1" y="3021106"/>
            <a:ext cx="8334103" cy="3227294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alpha val="54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427230" cy="530352"/>
          </a:xfrm>
        </p:spPr>
        <p:txBody>
          <a:bodyPr>
            <a:noAutofit/>
          </a:bodyPr>
          <a:lstStyle/>
          <a:p>
            <a:pPr algn="ctr"/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7228834" cy="172819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44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«Кто они: дети цифрового поколения?»</a:t>
            </a:r>
            <a:endParaRPr lang="en-US" sz="44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39618" y="2780928"/>
            <a:ext cx="579282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709CF-FF23-4B45-BD2D-2461D173F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br>
              <a:rPr lang="ru-RU" dirty="0">
                <a:solidFill>
                  <a:srgbClr val="002060"/>
                </a:solidFill>
              </a:rPr>
            </a:br>
            <a:br>
              <a:rPr lang="ru-RU" dirty="0">
                <a:solidFill>
                  <a:srgbClr val="002060"/>
                </a:solidFill>
              </a:rPr>
            </a:br>
            <a:br>
              <a:rPr lang="ru-RU" dirty="0">
                <a:solidFill>
                  <a:srgbClr val="002060"/>
                </a:solidFill>
              </a:rPr>
            </a:b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С 01 января 2021 г. вступили в действия новые Санитарные правила СП 2.4.3648-20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062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215931"/>
            <a:ext cx="871296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Правила посадки за компьютером</a:t>
            </a:r>
            <a:endParaRPr kumimoji="0" lang="ru-RU" sz="36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FF0066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0" name="Picture 6" descr="http://kea71po.ucoz.ru/_si/0/260104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7"/>
            <a:ext cx="9144000" cy="478634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5691156"/>
            <a:ext cx="73581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 как Ваш ребёнок сидит за компьютером?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096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C3F39-7C3C-4533-BB3F-FB33FC5ED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52736"/>
            <a:ext cx="8568952" cy="1080864"/>
          </a:xfrm>
        </p:spPr>
        <p:txBody>
          <a:bodyPr/>
          <a:lstStyle/>
          <a:p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Степени компьютерной зависимости:</a:t>
            </a:r>
            <a:br>
              <a:rPr lang="ru-RU" sz="3600" b="1" dirty="0">
                <a:solidFill>
                  <a:srgbClr val="FF0000"/>
                </a:solidFill>
              </a:rPr>
            </a:b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1-я степень - </a:t>
            </a:r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увлеченность на стадии освоения.</a:t>
            </a:r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2-я степень – </a:t>
            </a:r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 возможной зависимости.</a:t>
            </a:r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3-я степень - </a:t>
            </a:r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выраженная зависимость.</a:t>
            </a:r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4-я степень - </a:t>
            </a:r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клиническая зависимость.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A24A14-DCD5-462E-96F7-A1C18955C5F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984" y="4581127"/>
            <a:ext cx="2697483" cy="1796733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9043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1358771"/>
            <a:ext cx="8712968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Для профилактики компьютерной зависимости психологи советуют :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Показывать личный положительный пример.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Ограничьте время работы с компьютером, объяснив, что компьютер – не право, а привилегия, поэтому общение с ним подлежит контролю со стороны родителей.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Предложить  другие возможности времяпрепровождения.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Использовать компьютер как элемент эффективного воспитания, в качестве поощрения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Обращать внимание на игры, в которые играют дети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Обсуждать игры вместе с ребёнком. Отдавать предпочтение развивающим  играм.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http://wd-x.ru/wp-content/uploads/2014/07/11-kids-computers.jpg">
            <a:extLst>
              <a:ext uri="{FF2B5EF4-FFF2-40B4-BE49-F238E27FC236}">
                <a16:creationId xmlns:a16="http://schemas.microsoft.com/office/drawing/2014/main" id="{0DC7D243-1475-4D7E-89F3-80B151999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2133" y="5137465"/>
            <a:ext cx="2420347" cy="161435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3486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9BB68-D7F4-431C-B027-B07743EE0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2014" y="1417638"/>
            <a:ext cx="3607586" cy="715962"/>
          </a:xfrm>
        </p:spPr>
        <p:txBody>
          <a:bodyPr/>
          <a:lstStyle/>
          <a:p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аджеты – неотъемлемая часть жизни современного человека.</a:t>
            </a:r>
            <a:endParaRPr lang="ru-RU" sz="2800" dirty="0"/>
          </a:p>
        </p:txBody>
      </p:sp>
      <p:pic>
        <p:nvPicPr>
          <p:cNvPr id="4" name="Picture 3" descr="C:\Documents and Settings\malyginais\Мои документы\мое\ШКОЛА\Конференция к юбилею школы\Картинки для презентации\1e5c941dcf7ee9ebf2fe78b1d5bc5874.jpg">
            <a:extLst>
              <a:ext uri="{FF2B5EF4-FFF2-40B4-BE49-F238E27FC236}">
                <a16:creationId xmlns:a16="http://schemas.microsoft.com/office/drawing/2014/main" id="{86C660C4-F705-4B76-B93A-0AA28A830C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1050"/>
            <a:ext cx="3990975" cy="2647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Documents and Settings\malyginais\Мои документы\мое\ШКОЛА\Конференция к юбилею школы\Картинки для презентации\gadget.jpg">
            <a:extLst>
              <a:ext uri="{FF2B5EF4-FFF2-40B4-BE49-F238E27FC236}">
                <a16:creationId xmlns:a16="http://schemas.microsoft.com/office/drawing/2014/main" id="{F1BA49BB-237D-41C4-B14E-F62017988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37833"/>
            <a:ext cx="3607586" cy="2405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B5C3C3D-6784-4CF8-AD02-10CE8814D7C7}"/>
              </a:ext>
            </a:extLst>
          </p:cNvPr>
          <p:cNvSpPr/>
          <p:nvPr/>
        </p:nvSpPr>
        <p:spPr>
          <a:xfrm>
            <a:off x="581025" y="4437112"/>
            <a:ext cx="44950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пользоваться этими приборами нужно разумно. </a:t>
            </a:r>
          </a:p>
        </p:txBody>
      </p:sp>
    </p:spTree>
    <p:extLst>
      <p:ext uri="{BB962C8B-B14F-4D97-AF65-F5344CB8AC3E}">
        <p14:creationId xmlns:p14="http://schemas.microsoft.com/office/powerpoint/2010/main" val="417440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2B027-DBB2-4FFC-8BF5-757505073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b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Что такое гаджеты?</a:t>
            </a:r>
            <a:b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современном мире, где электронные технологии развиваются стремительными темпами, получили своё развитие гаджеты. </a:t>
            </a:r>
            <a:b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endParaRPr lang="ru-RU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CA95B0-3864-4D9C-B20F-52DAEA397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786058"/>
            <a:ext cx="5688617" cy="3653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213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742D1F-829C-48B6-A664-918A38EB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мая 2018 года президент Российской Федерации Владимир Владимирович Путин подписал указ «О национальных целях и стратегических задачах развития Российской Федерации на период до 2024 года». </a:t>
            </a:r>
          </a:p>
        </p:txBody>
      </p:sp>
    </p:spTree>
    <p:extLst>
      <p:ext uri="{BB962C8B-B14F-4D97-AF65-F5344CB8AC3E}">
        <p14:creationId xmlns:p14="http://schemas.microsoft.com/office/powerpoint/2010/main" val="1807333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05624-6930-4087-A8C2-D03CF76E5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417638"/>
            <a:ext cx="8712968" cy="715962"/>
          </a:xfrm>
        </p:spPr>
        <p:txBody>
          <a:bodyPr/>
          <a:lstStyle/>
          <a:p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Российская цифровизация образования прошла три стадии:</a:t>
            </a: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Первая волна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середине 80-х — начале 90-х годов.</a:t>
            </a: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Вторая волна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середины 2000-х до 2018 года.</a:t>
            </a: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Третья волна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примерно с 2018 года.</a:t>
            </a: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2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439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3500438"/>
            <a:ext cx="4078143" cy="305860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691BBA4-9B9E-4A41-B113-A6DD4A1EB863}"/>
              </a:ext>
            </a:extLst>
          </p:cNvPr>
          <p:cNvSpPr/>
          <p:nvPr/>
        </p:nvSpPr>
        <p:spPr>
          <a:xfrm>
            <a:off x="315214" y="908720"/>
            <a:ext cx="8442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Плюсы и минусы влияния компьютера на развитие ребенка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48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5218"/>
            <a:ext cx="8229600" cy="43204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Плюсы и минусы компьютера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725863"/>
            <a:ext cx="4071967" cy="5047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Положительные стороны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Развитие мелкой мускулатуры руки, моторики.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Познавательная мотивация.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Выработка усидчивости.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Улучшение памяти, внимания.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Ориентирование в современных технологиях.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Быстрое нахождение нужной информации, следовательно, увеличение свободного времени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Возможность общения.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748919"/>
            <a:ext cx="4392488" cy="54476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Отрицательные стороны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Большая нагрузка на глаза.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Стеснённая поза.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Развитие остеохондроза.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Компьютерное излучение.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Заболевания суставов кистей рук.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Психическая нагрузка.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Компьютерная зависимость.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Нервно-эмоциональное напряжение.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Синдром компьютерного стресса.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Ребёнок забывает о реальном мире.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solidFill>
                  <a:srgbClr val="002060"/>
                </a:solidFill>
              </a:rPr>
              <a:t>Замена общения.</a:t>
            </a:r>
          </a:p>
          <a:p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7331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детских компьютерных игр: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3600" b="1" dirty="0">
                <a:solidFill>
                  <a:srgbClr val="002060"/>
                </a:solidFill>
              </a:rPr>
              <a:t>Игры типа «убей их всех»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3600" b="1" dirty="0">
                <a:solidFill>
                  <a:srgbClr val="002060"/>
                </a:solidFill>
              </a:rPr>
              <a:t>Игры – приключения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3600" b="1" dirty="0">
                <a:solidFill>
                  <a:srgbClr val="002060"/>
                </a:solidFill>
              </a:rPr>
              <a:t>Игры стратегические 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3600" b="1" dirty="0">
                <a:solidFill>
                  <a:srgbClr val="002060"/>
                </a:solidFill>
              </a:rPr>
              <a:t>Развивающие 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3600" b="1" dirty="0">
                <a:solidFill>
                  <a:srgbClr val="002060"/>
                </a:solidFill>
              </a:rPr>
              <a:t>Обучающие 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3600" b="1" dirty="0">
                <a:solidFill>
                  <a:srgbClr val="002060"/>
                </a:solidFill>
              </a:rPr>
              <a:t>Графические</a:t>
            </a:r>
            <a:endParaRPr lang="ru-RU" sz="3600" dirty="0">
              <a:solidFill>
                <a:schemeClr val="tx1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3" name="Picture 4" descr="Винница Детские гаджет-истерики не дают покоя винничанам?">
            <a:extLst>
              <a:ext uri="{FF2B5EF4-FFF2-40B4-BE49-F238E27FC236}">
                <a16:creationId xmlns:a16="http://schemas.microsoft.com/office/drawing/2014/main" id="{13697BD5-62F2-4A14-9FF9-5EEA7BA13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755738"/>
            <a:ext cx="4092870" cy="27435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53702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197020-FFE5-4EDF-82CD-D21DF91E35B2}"/>
              </a:ext>
            </a:extLst>
          </p:cNvPr>
          <p:cNvSpPr/>
          <p:nvPr/>
        </p:nvSpPr>
        <p:spPr>
          <a:xfrm>
            <a:off x="251520" y="1124744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Требования, предъявляемые к компьютерной игре: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игре не должно быть много текстовой информации;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изображения на экране должны быть достаточно крупными;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на экране и преобразований должен быть не слишком быстрый;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обучающих играх используются правильные игры доступные ребенку;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лучше, если программа имеет логическое завершение.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89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5F76FED-2C0D-42EF-9ED8-5CB4665CE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4966"/>
            <a:ext cx="6516600" cy="314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6153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6">
  <a:themeElements>
    <a:clrScheme name="">
      <a:dk1>
        <a:srgbClr val="808080"/>
      </a:dk1>
      <a:lt1>
        <a:srgbClr val="FFFFFF"/>
      </a:lt1>
      <a:dk2>
        <a:srgbClr val="808080"/>
      </a:dk2>
      <a:lt2>
        <a:srgbClr val="167EDC"/>
      </a:lt2>
      <a:accent1>
        <a:srgbClr val="2DC010"/>
      </a:accent1>
      <a:accent2>
        <a:srgbClr val="EE0077"/>
      </a:accent2>
      <a:accent3>
        <a:srgbClr val="FFFFFF"/>
      </a:accent3>
      <a:accent4>
        <a:srgbClr val="6C6C6C"/>
      </a:accent4>
      <a:accent5>
        <a:srgbClr val="ADDCAA"/>
      </a:accent5>
      <a:accent6>
        <a:srgbClr val="D8006B"/>
      </a:accent6>
      <a:hlink>
        <a:srgbClr val="FDA609"/>
      </a:hlink>
      <a:folHlink>
        <a:srgbClr val="808080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D267936-D6B8-445C-B3C1-6EBD39F58C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678</TotalTime>
  <Words>267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Microsoft Sans Serif</vt:lpstr>
      <vt:lpstr>Times New Roman</vt:lpstr>
      <vt:lpstr>Wingdings</vt:lpstr>
      <vt:lpstr>Тема6</vt:lpstr>
      <vt:lpstr>Презентация PowerPoint</vt:lpstr>
      <vt:lpstr> Что такое гаджеты? В современном мире, где электронные технологии развиваются стремительными темпами, получили своё развитие гаджеты.  </vt:lpstr>
      <vt:lpstr>     7 мая 2018 года президент Российской Федерации Владимир Владимирович Путин подписал указ «О национальных целях и стратегических задачах развития Российской Федерации на период до 2024 года». </vt:lpstr>
      <vt:lpstr>        Российская цифровизация образования прошла три стадии:  Первая волна:  в середине 80-х — начале 90-х годов.  Вторая волна:  с середины 2000-х до 2018 года.  Третья волна:  примерно с 2018 года.  </vt:lpstr>
      <vt:lpstr>Презентация PowerPoint</vt:lpstr>
      <vt:lpstr>Плюсы и минусы компьютера</vt:lpstr>
      <vt:lpstr>Презентация PowerPoint</vt:lpstr>
      <vt:lpstr>Презентация PowerPoint</vt:lpstr>
      <vt:lpstr>Презентация PowerPoint</vt:lpstr>
      <vt:lpstr>    С 01 января 2021 г. вступили в действия новые Санитарные правила СП 2.4.3648-20 </vt:lpstr>
      <vt:lpstr>Презентация PowerPoint</vt:lpstr>
      <vt:lpstr>        Степени компьютерной зависимости:  1-я степень - увлеченность на стадии освоения. 2-я степень – состояние возможной зависимости. 3-я степень - выраженная зависимость. 4-я степень - клиническая зависимость.</vt:lpstr>
      <vt:lpstr>Презентация PowerPoint</vt:lpstr>
      <vt:lpstr>  Гаджеты – неотъемлемая часть жизни современного человека.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«Алтынчеч» общеразвивающего вида»  Заинского муниципального района Республики Татарстан</dc:title>
  <dc:creator>Эдурд</dc:creator>
  <cp:lastModifiedBy>Пользователь</cp:lastModifiedBy>
  <cp:revision>62</cp:revision>
  <dcterms:created xsi:type="dcterms:W3CDTF">2015-04-12T15:30:53Z</dcterms:created>
  <dcterms:modified xsi:type="dcterms:W3CDTF">2022-11-20T15:07:04Z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TC103852699990</vt:lpwstr>
  </property>
</Properties>
</file>