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3" r:id="rId3"/>
    <p:sldId id="258" r:id="rId4"/>
    <p:sldId id="259" r:id="rId5"/>
    <p:sldId id="267" r:id="rId6"/>
    <p:sldId id="269" r:id="rId7"/>
    <p:sldId id="268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99"/>
    <a:srgbClr val="FFF3C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13" Type="http://schemas.openxmlformats.org/officeDocument/2006/relationships/image" Target="../media/image16.wmf"/><Relationship Id="rId3" Type="http://schemas.openxmlformats.org/officeDocument/2006/relationships/image" Target="../media/image6.wmf"/><Relationship Id="rId7" Type="http://schemas.openxmlformats.org/officeDocument/2006/relationships/image" Target="../media/image10.wmf"/><Relationship Id="rId12" Type="http://schemas.openxmlformats.org/officeDocument/2006/relationships/image" Target="../media/image15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6" Type="http://schemas.openxmlformats.org/officeDocument/2006/relationships/image" Target="../media/image9.wmf"/><Relationship Id="rId11" Type="http://schemas.openxmlformats.org/officeDocument/2006/relationships/image" Target="../media/image14.wmf"/><Relationship Id="rId5" Type="http://schemas.openxmlformats.org/officeDocument/2006/relationships/image" Target="../media/image8.wmf"/><Relationship Id="rId10" Type="http://schemas.openxmlformats.org/officeDocument/2006/relationships/image" Target="../media/image13.wmf"/><Relationship Id="rId4" Type="http://schemas.openxmlformats.org/officeDocument/2006/relationships/image" Target="../media/image7.wmf"/><Relationship Id="rId9" Type="http://schemas.openxmlformats.org/officeDocument/2006/relationships/image" Target="../media/image12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2179387" y="0"/>
            <a:ext cx="6964613" cy="1122363"/>
          </a:xfrm>
          <a:prstGeom prst="rect">
            <a:avLst/>
          </a:prstGeom>
          <a:solidFill>
            <a:schemeClr val="accent6">
              <a:lumMod val="20000"/>
              <a:lumOff val="80000"/>
              <a:alpha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9050" y="0"/>
            <a:ext cx="2160337" cy="192405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31164" y="1364973"/>
            <a:ext cx="5927035" cy="2144989"/>
          </a:xfrm>
        </p:spPr>
        <p:txBody>
          <a:bodyPr anchor="b"/>
          <a:lstStyle>
            <a:lvl1pPr algn="ctr">
              <a:defRPr sz="6000">
                <a:latin typeface="Cambria" panose="02040503050406030204" pitchFamily="18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5681" y="3898902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092652" y="6286501"/>
            <a:ext cx="2057400" cy="365125"/>
          </a:xfrm>
        </p:spPr>
        <p:txBody>
          <a:bodyPr/>
          <a:lstStyle/>
          <a:p>
            <a:fld id="{91EEF700-A0D3-44EA-A243-BC9D031827EB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1631" y="378618"/>
            <a:ext cx="3086100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66281" y="6268556"/>
            <a:ext cx="2057400" cy="365125"/>
          </a:xfrm>
        </p:spPr>
        <p:txBody>
          <a:bodyPr/>
          <a:lstStyle/>
          <a:p>
            <a:fld id="{9C617434-A91C-4A54-A47E-54194ED576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0" y="1962944"/>
            <a:ext cx="1602038" cy="4895056"/>
          </a:xfrm>
          <a:prstGeom prst="rect">
            <a:avLst/>
          </a:prstGeom>
          <a:solidFill>
            <a:schemeClr val="accent6">
              <a:lumMod val="20000"/>
              <a:lumOff val="80000"/>
              <a:alpha val="69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684924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EF700-A0D3-44EA-A243-BC9D031827EB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17434-A91C-4A54-A47E-54194ED576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060419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EF700-A0D3-44EA-A243-BC9D031827EB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17434-A91C-4A54-A47E-54194ED576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42860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88" t="5498" r="66957" b="7274"/>
          <a:stretch/>
        </p:blipFill>
        <p:spPr>
          <a:xfrm rot="5400000">
            <a:off x="1083734" y="-1083735"/>
            <a:ext cx="6976534" cy="9144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EF700-A0D3-44EA-A243-BC9D031827EB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17434-A91C-4A54-A47E-54194ED576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920911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508" t="5173" r="34638" b="7275"/>
          <a:stretch/>
        </p:blipFill>
        <p:spPr>
          <a:xfrm rot="5400000">
            <a:off x="1096605" y="-1096606"/>
            <a:ext cx="6950788" cy="914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EF700-A0D3-44EA-A243-BC9D031827EB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17434-A91C-4A54-A47E-54194ED576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04990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EF700-A0D3-44EA-A243-BC9D031827EB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17434-A91C-4A54-A47E-54194ED576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584982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EF700-A0D3-44EA-A243-BC9D031827EB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17434-A91C-4A54-A47E-54194ED576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118931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EF700-A0D3-44EA-A243-BC9D031827EB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17434-A91C-4A54-A47E-54194ED576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928916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EF700-A0D3-44EA-A243-BC9D031827EB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17434-A91C-4A54-A47E-54194ED57609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6956" t="5174" r="3189" b="7597"/>
          <a:stretch/>
        </p:blipFill>
        <p:spPr>
          <a:xfrm rot="5400000">
            <a:off x="1142999" y="-1143000"/>
            <a:ext cx="6858001" cy="9144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13080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EF700-A0D3-44EA-A243-BC9D031827EB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17434-A91C-4A54-A47E-54194ED576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77506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EF700-A0D3-44EA-A243-BC9D031827EB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17434-A91C-4A54-A47E-54194ED576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83829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EEF700-A0D3-44EA-A243-BC9D031827EB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617434-A91C-4A54-A47E-54194ED576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4773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oleObject" Target="../embeddings/oleObject11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12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3.bin"/><Relationship Id="rId15" Type="http://schemas.openxmlformats.org/officeDocument/2006/relationships/oleObject" Target="../embeddings/oleObject13.bin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7.bin"/><Relationship Id="rId14" Type="http://schemas.openxmlformats.org/officeDocument/2006/relationships/oleObject" Target="../embeddings/oleObject12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007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743309" y="2314193"/>
            <a:ext cx="71087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Корень </a:t>
            </a:r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– </a:t>
            </a:r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й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степени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2697" y="248194"/>
            <a:ext cx="21684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24. </a:t>
            </a:r>
            <a:r>
              <a:rPr lang="ru-RU" sz="4000" b="1" smtClean="0">
                <a:latin typeface="Times New Roman" pitchFamily="18" charset="0"/>
                <a:cs typeface="Times New Roman" pitchFamily="18" charset="0"/>
              </a:rPr>
              <a:t>11.18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82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1237129"/>
            <a:ext cx="9084666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урока:</a:t>
            </a: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закрепить знания и </a:t>
            </a:r>
          </a:p>
          <a:p>
            <a:pPr marL="0" marR="0" lvl="0" indent="539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умения учащихся применять </a:t>
            </a:r>
          </a:p>
          <a:p>
            <a:pPr marL="0" marR="0" lvl="0" indent="539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определение</a:t>
            </a:r>
            <a:r>
              <a:rPr kumimoji="0" lang="ru-RU" sz="4400" b="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свойства корней </a:t>
            </a:r>
          </a:p>
          <a:p>
            <a:pPr marL="0" marR="0" lvl="0" indent="539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n-й</a:t>
            </a: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степени для преобразования</a:t>
            </a:r>
          </a:p>
          <a:p>
            <a:pPr marL="0" marR="0" lvl="0" indent="539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выражений,</a:t>
            </a:r>
            <a:r>
              <a:rPr kumimoji="0" lang="ru-RU" sz="4400" b="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содержащих радикал.</a:t>
            </a:r>
            <a:endParaRPr kumimoji="0" lang="ru-RU" sz="4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1928802"/>
            <a:ext cx="850112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«Величие человека в его способности мыслить»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29256" y="3714752"/>
            <a:ext cx="349544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Блез Паскаль </a:t>
            </a:r>
            <a:endParaRPr lang="ru-RU" sz="4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14348" y="285728"/>
            <a:ext cx="735811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Найдите значение выражений: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482600" y="1143000"/>
          <a:ext cx="1668463" cy="617538"/>
        </p:xfrm>
        <a:graphic>
          <a:graphicData uri="http://schemas.openxmlformats.org/presentationml/2006/ole">
            <p:oleObj spid="_x0000_s1026" name="Формула" r:id="rId3" imgW="431640" imgH="228600" progId="Equation.3">
              <p:embed/>
            </p:oleObj>
          </a:graphicData>
        </a:graphic>
      </p:graphicFrame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500034" y="2071678"/>
          <a:ext cx="1847850" cy="642938"/>
        </p:xfrm>
        <a:graphic>
          <a:graphicData uri="http://schemas.openxmlformats.org/presentationml/2006/ole">
            <p:oleObj spid="_x0000_s1027" name="Формула" r:id="rId4" imgW="660240" imgH="228600" progId="Equation.3">
              <p:embed/>
            </p:oleObj>
          </a:graphicData>
        </a:graphic>
      </p:graphicFrame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31" name="Object 7"/>
          <p:cNvGraphicFramePr>
            <a:graphicFrameLocks noChangeAspect="1"/>
          </p:cNvGraphicFramePr>
          <p:nvPr/>
        </p:nvGraphicFramePr>
        <p:xfrm>
          <a:off x="500034" y="2928934"/>
          <a:ext cx="1893887" cy="714375"/>
        </p:xfrm>
        <a:graphic>
          <a:graphicData uri="http://schemas.openxmlformats.org/presentationml/2006/ole">
            <p:oleObj spid="_x0000_s1028" name="Формула" r:id="rId5" imgW="609480" imgH="228600" progId="Equation.3">
              <p:embed/>
            </p:oleObj>
          </a:graphicData>
        </a:graphic>
      </p:graphicFrame>
      <p:graphicFrame>
        <p:nvGraphicFramePr>
          <p:cNvPr id="1033" name="Object 9"/>
          <p:cNvGraphicFramePr>
            <a:graphicFrameLocks noChangeAspect="1"/>
          </p:cNvGraphicFramePr>
          <p:nvPr/>
        </p:nvGraphicFramePr>
        <p:xfrm>
          <a:off x="428596" y="3857628"/>
          <a:ext cx="2389187" cy="714380"/>
        </p:xfrm>
        <a:graphic>
          <a:graphicData uri="http://schemas.openxmlformats.org/presentationml/2006/ole">
            <p:oleObj spid="_x0000_s1029" name="Формула" r:id="rId6" imgW="672840" imgH="253800" progId="Equation.3">
              <p:embed/>
            </p:oleObj>
          </a:graphicData>
        </a:graphic>
      </p:graphicFrame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35" name="Object 11"/>
          <p:cNvGraphicFramePr>
            <a:graphicFrameLocks noChangeAspect="1"/>
          </p:cNvGraphicFramePr>
          <p:nvPr/>
        </p:nvGraphicFramePr>
        <p:xfrm>
          <a:off x="571472" y="4857760"/>
          <a:ext cx="1323006" cy="1130315"/>
        </p:xfrm>
        <a:graphic>
          <a:graphicData uri="http://schemas.openxmlformats.org/presentationml/2006/ole">
            <p:oleObj spid="_x0000_s1030" name="Формула" r:id="rId7" imgW="520560" imgH="444240" progId="Equation.3">
              <p:embed/>
            </p:oleObj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2357422" y="1142984"/>
            <a:ext cx="5000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428860" y="2143116"/>
            <a:ext cx="7143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12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500298" y="3000372"/>
            <a:ext cx="5000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786050" y="3929066"/>
            <a:ext cx="10001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2, 5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37" name="Object 13"/>
          <p:cNvGraphicFramePr>
            <a:graphicFrameLocks noChangeAspect="1"/>
          </p:cNvGraphicFramePr>
          <p:nvPr/>
        </p:nvGraphicFramePr>
        <p:xfrm>
          <a:off x="2071670" y="4929198"/>
          <a:ext cx="563552" cy="1091882"/>
        </p:xfrm>
        <a:graphic>
          <a:graphicData uri="http://schemas.openxmlformats.org/presentationml/2006/ole">
            <p:oleObj spid="_x0000_s1031" name="Формула" r:id="rId8" imgW="203040" imgH="393480" progId="Equation.3">
              <p:embed/>
            </p:oleObj>
          </a:graphicData>
        </a:graphic>
      </p:graphicFrame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39" name="Object 15"/>
          <p:cNvGraphicFramePr>
            <a:graphicFrameLocks noChangeAspect="1"/>
          </p:cNvGraphicFramePr>
          <p:nvPr/>
        </p:nvGraphicFramePr>
        <p:xfrm>
          <a:off x="5000628" y="1000108"/>
          <a:ext cx="1214446" cy="1206070"/>
        </p:xfrm>
        <a:graphic>
          <a:graphicData uri="http://schemas.openxmlformats.org/presentationml/2006/ole">
            <p:oleObj spid="_x0000_s1032" name="Формула" r:id="rId9" imgW="457200" imgH="457200" progId="Equation.3">
              <p:embed/>
            </p:oleObj>
          </a:graphicData>
        </a:graphic>
      </p:graphicFrame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41" name="Object 17"/>
          <p:cNvGraphicFramePr>
            <a:graphicFrameLocks noChangeAspect="1"/>
          </p:cNvGraphicFramePr>
          <p:nvPr/>
        </p:nvGraphicFramePr>
        <p:xfrm>
          <a:off x="4857752" y="2500306"/>
          <a:ext cx="2032018" cy="714381"/>
        </p:xfrm>
        <a:graphic>
          <a:graphicData uri="http://schemas.openxmlformats.org/presentationml/2006/ole">
            <p:oleObj spid="_x0000_s1033" name="Формула" r:id="rId10" imgW="787320" imgH="279360" progId="Equation.3">
              <p:embed/>
            </p:oleObj>
          </a:graphicData>
        </a:graphic>
      </p:graphicFrame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47" name="Object 23"/>
          <p:cNvGraphicFramePr>
            <a:graphicFrameLocks noChangeAspect="1"/>
          </p:cNvGraphicFramePr>
          <p:nvPr/>
        </p:nvGraphicFramePr>
        <p:xfrm>
          <a:off x="5000628" y="4500570"/>
          <a:ext cx="1500198" cy="1166820"/>
        </p:xfrm>
        <a:graphic>
          <a:graphicData uri="http://schemas.openxmlformats.org/presentationml/2006/ole">
            <p:oleObj spid="_x0000_s1034" name="Формула" r:id="rId11" imgW="596880" imgH="469800" progId="Equation.3">
              <p:embed/>
            </p:oleObj>
          </a:graphicData>
        </a:graphic>
      </p:graphicFrame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6286512" y="1214422"/>
            <a:ext cx="5000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6929454" y="2571744"/>
            <a:ext cx="10715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18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55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54" name="Object 30"/>
          <p:cNvGraphicFramePr>
            <a:graphicFrameLocks noChangeAspect="1"/>
          </p:cNvGraphicFramePr>
          <p:nvPr/>
        </p:nvGraphicFramePr>
        <p:xfrm>
          <a:off x="6715141" y="4572008"/>
          <a:ext cx="409594" cy="1038767"/>
        </p:xfrm>
        <a:graphic>
          <a:graphicData uri="http://schemas.openxmlformats.org/presentationml/2006/ole">
            <p:oleObj spid="_x0000_s1035" name="Формула" r:id="rId12" imgW="152280" imgH="393480" progId="Equation.3">
              <p:embed/>
            </p:oleObj>
          </a:graphicData>
        </a:graphic>
      </p:graphicFrame>
      <p:sp>
        <p:nvSpPr>
          <p:cNvPr id="1056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59" name="Object 35"/>
          <p:cNvGraphicFramePr>
            <a:graphicFrameLocks noChangeAspect="1"/>
          </p:cNvGraphicFramePr>
          <p:nvPr/>
        </p:nvGraphicFramePr>
        <p:xfrm>
          <a:off x="5000626" y="3286124"/>
          <a:ext cx="1436923" cy="1143008"/>
        </p:xfrm>
        <a:graphic>
          <a:graphicData uri="http://schemas.openxmlformats.org/presentationml/2006/ole">
            <p:oleObj spid="_x0000_s1036" name="Формула" r:id="rId13" imgW="558720" imgH="444240" progId="Equation.3">
              <p:embed/>
            </p:oleObj>
          </a:graphicData>
        </a:graphic>
      </p:graphicFrame>
      <p:graphicFrame>
        <p:nvGraphicFramePr>
          <p:cNvPr id="1060" name="Object 36"/>
          <p:cNvGraphicFramePr>
            <a:graphicFrameLocks noChangeAspect="1"/>
          </p:cNvGraphicFramePr>
          <p:nvPr/>
        </p:nvGraphicFramePr>
        <p:xfrm>
          <a:off x="6500826" y="3429000"/>
          <a:ext cx="583410" cy="1000132"/>
        </p:xfrm>
        <a:graphic>
          <a:graphicData uri="http://schemas.openxmlformats.org/presentationml/2006/ole">
            <p:oleObj spid="_x0000_s1037" name="Формула" r:id="rId14" imgW="152280" imgH="393480" progId="Equation.3">
              <p:embed/>
            </p:oleObj>
          </a:graphicData>
        </a:graphic>
      </p:graphicFrame>
      <p:graphicFrame>
        <p:nvGraphicFramePr>
          <p:cNvPr id="1061" name="Object 37"/>
          <p:cNvGraphicFramePr>
            <a:graphicFrameLocks noChangeAspect="1"/>
          </p:cNvGraphicFramePr>
          <p:nvPr/>
        </p:nvGraphicFramePr>
        <p:xfrm>
          <a:off x="5000628" y="5929330"/>
          <a:ext cx="2030344" cy="714380"/>
        </p:xfrm>
        <a:graphic>
          <a:graphicData uri="http://schemas.openxmlformats.org/presentationml/2006/ole">
            <p:oleObj spid="_x0000_s1038" name="Формула" r:id="rId15" imgW="685800" imgH="241200" progId="Equation.3">
              <p:embed/>
            </p:oleObj>
          </a:graphicData>
        </a:graphic>
      </p:graphicFrame>
      <p:sp>
        <p:nvSpPr>
          <p:cNvPr id="39" name="Прямоугольник 38"/>
          <p:cNvSpPr/>
          <p:nvPr/>
        </p:nvSpPr>
        <p:spPr>
          <a:xfrm>
            <a:off x="7000892" y="5929330"/>
            <a:ext cx="10715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405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subSp spid="_x0000_s1026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>
                                            <p:subSp spid="_x0000_s1026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>
                                            <p:subSp spid="_x0000_s1027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9">
                                            <p:subSp spid="_x0000_s1027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>
                                            <p:subSp spid="_x0000_s1028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31">
                                            <p:subSp spid="_x0000_s1028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>
                                            <p:subSp spid="_x0000_s1029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33">
                                            <p:subSp spid="_x0000_s1029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>
                                            <p:subSp spid="_x0000_s1030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35">
                                            <p:subSp spid="_x0000_s1030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>
                                            <p:subSp spid="_x0000_s1031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37">
                                            <p:subSp spid="_x0000_s1031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>
                                            <p:subSp spid="_x0000_s1032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39">
                                            <p:subSp spid="_x0000_s1032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>
                                            <p:subSp spid="_x0000_s1033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041">
                                            <p:subSp spid="_x0000_s1033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1000"/>
                                        <p:tgtEl>
                                          <p:spTgt spid="1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1000"/>
                                        <p:tgtEl>
                                          <p:spTgt spid="1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100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10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1000"/>
                                        <p:tgtEl>
                                          <p:spTgt spid="1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utoUpdateAnimBg="0"/>
      <p:bldP spid="16" grpId="0" autoUpdateAnimBg="0"/>
      <p:bldP spid="17" grpId="0" autoUpdateAnimBg="0"/>
      <p:bldP spid="18" grpId="0" autoUpdateAnimBg="0"/>
      <p:bldP spid="36" grpId="0" autoUpdateAnimBg="0"/>
      <p:bldP spid="37" grpId="0" autoUpdateAnimBg="0"/>
      <p:bldP spid="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26572" y="1154294"/>
          <a:ext cx="7929155" cy="560832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731559"/>
                <a:gridCol w="2157392"/>
                <a:gridCol w="2545361"/>
                <a:gridCol w="2494843"/>
              </a:tblGrid>
              <a:tr h="3472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№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Форма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Содержание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Пример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6944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1.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Одно слово — существительное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Имя объекта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/>
                        <a:t> Математика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944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2.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Два слова — прилагательные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Свойства объекта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/>
                        <a:t> Точная, занимательная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0416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3.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Три слова — глаголы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Возможности объекта (активные и пассивные действия)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/>
                        <a:t> Учит,</a:t>
                      </a:r>
                      <a:r>
                        <a:rPr lang="ru-RU" sz="2000" baseline="0" dirty="0" smtClean="0"/>
                        <a:t> решает, развивает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7361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4.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Четыре слова (четыре отдельных слова, два словосочетания или предложение)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Ваше личное отношение к объекту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/>
                        <a:t> Думать,</a:t>
                      </a:r>
                      <a:r>
                        <a:rPr lang="ru-RU" sz="2000" baseline="0" dirty="0" smtClean="0"/>
                        <a:t> решать – много знать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944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5.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Одно слово-синоним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Вывод, заключение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Царица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653143" y="182880"/>
            <a:ext cx="7511143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normalizeH="0" baseline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Правила написания </a:t>
            </a:r>
            <a:r>
              <a:rPr kumimoji="0" lang="ru-RU" sz="3200" b="1" i="0" u="none" strike="noStrike" normalizeH="0" baseline="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сиквейна</a:t>
            </a:r>
            <a:r>
              <a:rPr kumimoji="0" lang="ru-RU" sz="3200" b="1" i="0" u="none" strike="noStrike" normalizeH="0" baseline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ru-RU" sz="3200" b="1" i="0" u="none" strike="noStrike" normalizeH="0" baseline="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пятистрочника</a:t>
            </a:r>
            <a:r>
              <a:rPr kumimoji="0" lang="ru-RU" sz="3200" b="1" i="0" u="none" strike="noStrike" normalizeH="0" baseline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ru-RU" sz="3200" b="1" i="0" u="none" strike="noStrike" normalizeH="0" baseline="0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007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90611" y="942594"/>
            <a:ext cx="749435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Домашнее задание</a:t>
            </a:r>
            <a:endParaRPr lang="ru-RU" sz="5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2168433"/>
            <a:ext cx="898724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«3»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32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№ 392 (б), № 400 (а)</a:t>
            </a:r>
          </a:p>
          <a:p>
            <a:pPr>
              <a:lnSpc>
                <a:spcPct val="200000"/>
              </a:lnSpc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«4»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№ 386 (а), № 410 (б), № 413 </a:t>
            </a:r>
            <a:r>
              <a:rPr lang="ru-RU" sz="32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endParaRPr lang="ru-RU" sz="32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«5»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№ 386 (б), № 410 (в), № 413 (в), № 406 (г)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82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007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29800" y="1961496"/>
            <a:ext cx="749435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Спасибо </a:t>
            </a:r>
          </a:p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 внимание!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82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Cambria"/>
        <a:ea typeface=""/>
        <a:cs typeface=""/>
      </a:majorFont>
      <a:minorFont>
        <a:latin typeface="Cambria"/>
        <a:ea typeface=""/>
        <a:cs typeface="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113</TotalTime>
  <Words>202</Words>
  <Application>Microsoft Office PowerPoint</Application>
  <PresentationFormat>Экран (4:3)</PresentationFormat>
  <Paragraphs>48</Paragraphs>
  <Slides>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Тема Office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Наташа</dc:creator>
  <cp:lastModifiedBy>Zver</cp:lastModifiedBy>
  <cp:revision>17</cp:revision>
  <dcterms:created xsi:type="dcterms:W3CDTF">2015-10-09T18:36:51Z</dcterms:created>
  <dcterms:modified xsi:type="dcterms:W3CDTF">2022-10-27T07:47:57Z</dcterms:modified>
</cp:coreProperties>
</file>