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5" r:id="rId13"/>
    <p:sldId id="274" r:id="rId14"/>
    <p:sldId id="272" r:id="rId15"/>
    <p:sldId id="267" r:id="rId16"/>
    <p:sldId id="268" r:id="rId17"/>
    <p:sldId id="269" r:id="rId18"/>
    <p:sldId id="270" r:id="rId19"/>
    <p:sldId id="271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D370B0-6F40-4666-8220-D0CBD171EE3D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4620D-E13E-40FD-AD16-E424661E61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013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6613" y="3938588"/>
            <a:ext cx="4038600" cy="2185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fld id="{FCADEB95-46B9-4D03-8D72-CC6DC63906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00B0F0"/>
            </a:gs>
            <a:gs pos="52000">
              <a:srgbClr val="00B050"/>
            </a:gs>
            <a:gs pos="73000">
              <a:srgbClr val="FFFF00"/>
            </a:gs>
            <a:gs pos="88000">
              <a:srgbClr val="FFC000"/>
            </a:gs>
            <a:gs pos="88000">
              <a:srgbClr val="FF00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B599C-DE4F-4EBA-9E58-82B01AF2F311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1174D-0E19-4AD6-BA75-12C6427FF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Дисперсия света 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Каждой цветности соответствует своя длина и частота волны, такой одноцветный свет называют - 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монохроматический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ph idx="1"/>
          </p:nvPr>
        </p:nvGraphicFramePr>
        <p:xfrm>
          <a:off x="2071670" y="1643050"/>
          <a:ext cx="5414962" cy="4800600"/>
        </p:xfrm>
        <a:graphic>
          <a:graphicData uri="http://schemas.openxmlformats.org/drawingml/2006/table">
            <a:tbl>
              <a:tblPr/>
              <a:tblGrid>
                <a:gridCol w="2708275"/>
                <a:gridCol w="2706687"/>
              </a:tblGrid>
              <a:tr h="10350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Цвет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Длина волны,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   нм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Красный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800 -620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Оранжевый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620 -585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Желтый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585 – 575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Зеленый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550 -510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Голубой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510 – 480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Синий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480 – 450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Фиолетовый</a:t>
                      </a:r>
                    </a:p>
                  </a:txBody>
                  <a:tcPr marL="90000" marR="90000" marT="71495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450 - 390</a:t>
                      </a:r>
                    </a:p>
                  </a:txBody>
                  <a:tcPr marL="90000" marR="90000" marT="71495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repl"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969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800080"/>
                </a:solidFill>
              </a:rPr>
              <a:t>ЦВЕТА НЕПРОЗРАЧНЫХ ТЕЛ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4249738" cy="5545137"/>
          </a:xfrm>
          <a:ln/>
        </p:spPr>
        <p:txBody>
          <a:bodyPr/>
          <a:lstStyle/>
          <a:p>
            <a:pPr marL="87313" indent="0">
              <a:lnSpc>
                <a:spcPct val="80000"/>
              </a:lnSpc>
              <a:spcBef>
                <a:spcPts val="500"/>
              </a:spcBef>
              <a:buClr>
                <a:srgbClr val="7C00F8"/>
              </a:buClr>
              <a:buFont typeface="Wingdings" charset="2"/>
              <a:buChar char=""/>
              <a:tabLst>
                <a:tab pos="657225" algn="l"/>
                <a:tab pos="1571625" algn="l"/>
                <a:tab pos="2486025" algn="l"/>
                <a:tab pos="3400425" algn="l"/>
                <a:tab pos="4314825" algn="l"/>
                <a:tab pos="5229225" algn="l"/>
                <a:tab pos="6143625" algn="l"/>
                <a:tab pos="7058025" algn="l"/>
                <a:tab pos="7972425" algn="l"/>
                <a:tab pos="8886825" algn="l"/>
                <a:tab pos="9801225" algn="l"/>
              </a:tabLst>
            </a:pPr>
            <a:r>
              <a:rPr lang="ru-RU" sz="2000" b="1" dirty="0">
                <a:latin typeface="Times New Roman" pitchFamily="16" charset="0"/>
              </a:rPr>
              <a:t>Многообразие цветов и оттенков в окружающем нас мире объясняет явление дисперсии.</a:t>
            </a:r>
          </a:p>
          <a:p>
            <a:pPr marL="87313" indent="0">
              <a:lnSpc>
                <a:spcPct val="80000"/>
              </a:lnSpc>
              <a:spcBef>
                <a:spcPts val="500"/>
              </a:spcBef>
              <a:buClr>
                <a:srgbClr val="7C00F8"/>
              </a:buClr>
              <a:buFont typeface="Wingdings" charset="2"/>
              <a:buChar char=""/>
              <a:tabLst>
                <a:tab pos="657225" algn="l"/>
                <a:tab pos="1571625" algn="l"/>
                <a:tab pos="2486025" algn="l"/>
                <a:tab pos="3400425" algn="l"/>
                <a:tab pos="4314825" algn="l"/>
                <a:tab pos="5229225" algn="l"/>
                <a:tab pos="6143625" algn="l"/>
                <a:tab pos="7058025" algn="l"/>
                <a:tab pos="7972425" algn="l"/>
                <a:tab pos="8886825" algn="l"/>
                <a:tab pos="9801225" algn="l"/>
              </a:tabLst>
            </a:pPr>
            <a:r>
              <a:rPr lang="ru-RU" sz="2000" b="1" dirty="0">
                <a:latin typeface="Times New Roman" pitchFamily="16" charset="0"/>
              </a:rPr>
              <a:t>При взаимодействии с различными телами лучи света разного цвета по-разному отражаются и поглощаются этими телами.</a:t>
            </a:r>
          </a:p>
          <a:p>
            <a:pPr marL="87313" indent="0">
              <a:lnSpc>
                <a:spcPct val="80000"/>
              </a:lnSpc>
              <a:spcBef>
                <a:spcPts val="500"/>
              </a:spcBef>
              <a:buClr>
                <a:srgbClr val="7C00F8"/>
              </a:buClr>
              <a:buFont typeface="Wingdings" charset="2"/>
              <a:buChar char=""/>
              <a:tabLst>
                <a:tab pos="657225" algn="l"/>
                <a:tab pos="1571625" algn="l"/>
                <a:tab pos="2486025" algn="l"/>
                <a:tab pos="3400425" algn="l"/>
                <a:tab pos="4314825" algn="l"/>
                <a:tab pos="5229225" algn="l"/>
                <a:tab pos="6143625" algn="l"/>
                <a:tab pos="7058025" algn="l"/>
                <a:tab pos="7972425" algn="l"/>
                <a:tab pos="8886825" algn="l"/>
                <a:tab pos="9801225" algn="l"/>
              </a:tabLst>
            </a:pPr>
            <a:r>
              <a:rPr lang="ru-RU" sz="2000" b="1" dirty="0">
                <a:latin typeface="Times New Roman" pitchFamily="16" charset="0"/>
              </a:rPr>
              <a:t>Тела, окрашенные в белый цвет, отражают лучи света разных частот одинаково хорошо. </a:t>
            </a:r>
          </a:p>
          <a:p>
            <a:pPr marL="87313" indent="0">
              <a:lnSpc>
                <a:spcPct val="80000"/>
              </a:lnSpc>
              <a:spcBef>
                <a:spcPts val="500"/>
              </a:spcBef>
              <a:buClr>
                <a:srgbClr val="7C00F8"/>
              </a:buClr>
              <a:buFont typeface="Wingdings" charset="2"/>
              <a:buChar char=""/>
              <a:tabLst>
                <a:tab pos="657225" algn="l"/>
                <a:tab pos="1571625" algn="l"/>
                <a:tab pos="2486025" algn="l"/>
                <a:tab pos="3400425" algn="l"/>
                <a:tab pos="4314825" algn="l"/>
                <a:tab pos="5229225" algn="l"/>
                <a:tab pos="6143625" algn="l"/>
                <a:tab pos="7058025" algn="l"/>
                <a:tab pos="7972425" algn="l"/>
                <a:tab pos="8886825" algn="l"/>
                <a:tab pos="9801225" algn="l"/>
              </a:tabLst>
            </a:pPr>
            <a:r>
              <a:rPr lang="ru-RU" sz="2000" b="1" dirty="0">
                <a:latin typeface="Times New Roman" pitchFamily="16" charset="0"/>
              </a:rPr>
              <a:t>Тела, окрашенные в черный цвет, поглощают лучи света разных частот одинаково хорошо.</a:t>
            </a:r>
          </a:p>
          <a:p>
            <a:pPr marL="87313" indent="0">
              <a:lnSpc>
                <a:spcPct val="80000"/>
              </a:lnSpc>
              <a:spcBef>
                <a:spcPts val="500"/>
              </a:spcBef>
              <a:buClr>
                <a:srgbClr val="7C00F8"/>
              </a:buClr>
              <a:buFont typeface="Wingdings" charset="2"/>
              <a:buChar char=""/>
              <a:tabLst>
                <a:tab pos="657225" algn="l"/>
                <a:tab pos="1571625" algn="l"/>
                <a:tab pos="2486025" algn="l"/>
                <a:tab pos="3400425" algn="l"/>
                <a:tab pos="4314825" algn="l"/>
                <a:tab pos="5229225" algn="l"/>
                <a:tab pos="6143625" algn="l"/>
                <a:tab pos="7058025" algn="l"/>
                <a:tab pos="7972425" algn="l"/>
                <a:tab pos="8886825" algn="l"/>
                <a:tab pos="9801225" algn="l"/>
              </a:tabLst>
            </a:pPr>
            <a:r>
              <a:rPr lang="ru-RU" sz="2000" b="1" dirty="0">
                <a:latin typeface="Times New Roman" pitchFamily="16" charset="0"/>
              </a:rPr>
              <a:t>Непрозрачные тела окрашиваются в тот цвет, лучи света которого они хорошо отражают.</a:t>
            </a:r>
          </a:p>
          <a:p>
            <a:pPr marL="87313" indent="0">
              <a:lnSpc>
                <a:spcPct val="80000"/>
              </a:lnSpc>
              <a:spcBef>
                <a:spcPts val="500"/>
              </a:spcBef>
              <a:buClr>
                <a:srgbClr val="7C00F8"/>
              </a:buClr>
              <a:buFont typeface="Wingdings" charset="2"/>
              <a:buChar char=""/>
              <a:tabLst>
                <a:tab pos="657225" algn="l"/>
                <a:tab pos="1571625" algn="l"/>
                <a:tab pos="2486025" algn="l"/>
                <a:tab pos="3400425" algn="l"/>
                <a:tab pos="4314825" algn="l"/>
                <a:tab pos="5229225" algn="l"/>
                <a:tab pos="6143625" algn="l"/>
                <a:tab pos="7058025" algn="l"/>
                <a:tab pos="7972425" algn="l"/>
                <a:tab pos="8886825" algn="l"/>
                <a:tab pos="9801225" algn="l"/>
              </a:tabLst>
            </a:pPr>
            <a:r>
              <a:rPr lang="ru-RU" sz="2000" b="1" dirty="0">
                <a:latin typeface="Times New Roman" pitchFamily="16" charset="0"/>
              </a:rPr>
              <a:t>С помощью дисперсии света можно объяснить такое явление, как радуга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836613"/>
            <a:ext cx="4292600" cy="288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860800"/>
            <a:ext cx="4248150" cy="278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35" dur="3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0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10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8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4" dur="10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repl">
                                        <p:cTn id="6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Техника безопасности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7758138" cy="45243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1. Отложите аккуратно книги и тетради.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2. Соберите  установку.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3. При выполнении практических работ будьте осторожны с водой, чтобы не пролить.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Практическая задание №1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115328" cy="4524375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 белой бумаге красными и зелеными карандашами написаны буквы. Что мы увидим, если посмотрим через красный или зеленый фильтры?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8013" cy="92867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№2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71472" y="857233"/>
            <a:ext cx="8186766" cy="30003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Получить спектр на экране, пропуская свет через воду в кювете.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Определить в каком порядке чередуются цвета спектра относительно основания преломляющей призмы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857628"/>
            <a:ext cx="7429552" cy="24288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>
            <a:stCxn id="6" idx="1"/>
            <a:endCxn id="6" idx="3"/>
          </p:cNvCxnSpPr>
          <p:nvPr/>
        </p:nvCxnSpPr>
        <p:spPr>
          <a:xfrm rot="10800000" flipH="1">
            <a:off x="857224" y="5072074"/>
            <a:ext cx="74295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6" idx="1"/>
          </p:cNvCxnSpPr>
          <p:nvPr/>
        </p:nvCxnSpPr>
        <p:spPr>
          <a:xfrm rot="10800000" flipH="1">
            <a:off x="857224" y="5072074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32-конечная звезда 10"/>
          <p:cNvSpPr/>
          <p:nvPr/>
        </p:nvSpPr>
        <p:spPr>
          <a:xfrm>
            <a:off x="1000100" y="4929198"/>
            <a:ext cx="285752" cy="285752"/>
          </a:xfrm>
          <a:prstGeom prst="star32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1928794" y="4429132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928794" y="5715016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 rot="2231769">
            <a:off x="3286116" y="4105318"/>
            <a:ext cx="2030775" cy="790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10800000">
            <a:off x="5800078" y="3857628"/>
            <a:ext cx="228601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6" idx="3"/>
          </p:cNvCxnSpPr>
          <p:nvPr/>
        </p:nvCxnSpPr>
        <p:spPr>
          <a:xfrm>
            <a:off x="4371318" y="5072074"/>
            <a:ext cx="739013" cy="423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5178103" y="3857628"/>
            <a:ext cx="1479231" cy="12648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5143504" y="3857629"/>
            <a:ext cx="2656838" cy="12858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178103" y="3857628"/>
            <a:ext cx="2479363" cy="12648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178103" y="3857628"/>
            <a:ext cx="1693545" cy="12648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5178103" y="3857628"/>
            <a:ext cx="1979297" cy="12648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16" idx="3"/>
          </p:cNvCxnSpPr>
          <p:nvPr/>
        </p:nvCxnSpPr>
        <p:spPr>
          <a:xfrm flipV="1">
            <a:off x="5110331" y="3857629"/>
            <a:ext cx="2404259" cy="12567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16" idx="3"/>
          </p:cNvCxnSpPr>
          <p:nvPr/>
        </p:nvCxnSpPr>
        <p:spPr>
          <a:xfrm flipV="1">
            <a:off x="5110331" y="3857629"/>
            <a:ext cx="2189945" cy="12567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99748" y="4214818"/>
            <a:ext cx="2071702" cy="5715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277813"/>
            <a:ext cx="5791200" cy="331787"/>
          </a:xfrm>
        </p:spPr>
        <p:txBody>
          <a:bodyPr>
            <a:normAutofit fontScale="90000"/>
          </a:bodyPr>
          <a:lstStyle/>
          <a:p>
            <a:r>
              <a:rPr lang="ru-RU" sz="3200"/>
              <a:t>Самостоятельная работа:</a:t>
            </a:r>
          </a:p>
        </p:txBody>
      </p:sp>
      <p:pic>
        <p:nvPicPr>
          <p:cNvPr id="60423" name="Picture 7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 l="15398" t="24377" r="17297" b="44815"/>
          <a:stretch>
            <a:fillRect/>
          </a:stretch>
        </p:blipFill>
        <p:spPr>
          <a:xfrm>
            <a:off x="1357290" y="1000108"/>
            <a:ext cx="6685519" cy="2214578"/>
          </a:xfrm>
          <a:noFill/>
          <a:ln/>
        </p:spPr>
      </p:pic>
      <p:pic>
        <p:nvPicPr>
          <p:cNvPr id="60424" name="Picture 8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 l="26938" t="62877" r="15373" b="20361"/>
          <a:stretch>
            <a:fillRect/>
          </a:stretch>
        </p:blipFill>
        <p:spPr>
          <a:xfrm>
            <a:off x="1142976" y="3357562"/>
            <a:ext cx="7215174" cy="2405058"/>
          </a:xfrm>
          <a:noFill/>
          <a:ln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7" name="Picture 7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 l="21169" t="28052" r="26912" b="54071"/>
          <a:stretch>
            <a:fillRect/>
          </a:stretch>
        </p:blipFill>
        <p:spPr>
          <a:xfrm>
            <a:off x="571472" y="357166"/>
            <a:ext cx="8143900" cy="3121828"/>
          </a:xfrm>
          <a:noFill/>
          <a:ln/>
        </p:spPr>
      </p:pic>
      <p:pic>
        <p:nvPicPr>
          <p:cNvPr id="61448" name="Picture 8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 l="38478" t="55185" r="15373" b="23207"/>
          <a:stretch>
            <a:fillRect/>
          </a:stretch>
        </p:blipFill>
        <p:spPr>
          <a:xfrm>
            <a:off x="500034" y="3571876"/>
            <a:ext cx="8286776" cy="3038485"/>
          </a:xfrm>
          <a:noFill/>
          <a:ln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1" name="Picture 7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 l="23102" t="25467" r="32681" b="46291"/>
          <a:stretch>
            <a:fillRect/>
          </a:stretch>
        </p:blipFill>
        <p:spPr>
          <a:xfrm>
            <a:off x="500034" y="285728"/>
            <a:ext cx="8143900" cy="3189694"/>
          </a:xfrm>
          <a:noFill/>
          <a:ln/>
        </p:spPr>
      </p:pic>
      <p:pic>
        <p:nvPicPr>
          <p:cNvPr id="62472" name="Picture 8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 l="30785" t="58888" r="19220" b="18231"/>
          <a:stretch>
            <a:fillRect/>
          </a:stretch>
        </p:blipFill>
        <p:spPr>
          <a:xfrm>
            <a:off x="500034" y="3500438"/>
            <a:ext cx="8215338" cy="3149213"/>
          </a:xfrm>
          <a:noFill/>
          <a:ln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14348" y="3571876"/>
            <a:ext cx="7926449" cy="3038472"/>
          </a:xfrm>
          <a:noFill/>
          <a:ln/>
        </p:spPr>
      </p:pic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5" name="Picture 7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57158" y="285728"/>
            <a:ext cx="8429652" cy="3231367"/>
          </a:xfrm>
          <a:noFill/>
          <a:ln/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642918"/>
            <a:ext cx="9001156" cy="5273693"/>
          </a:xfrm>
        </p:spPr>
        <p:txBody>
          <a:bodyPr>
            <a:normAutofit fontScale="92500" lnSpcReduction="10000"/>
          </a:bodyPr>
          <a:lstStyle/>
          <a:p>
            <a:pPr marL="609600" indent="-609600" algn="ctr">
              <a:buNone/>
            </a:pPr>
            <a:r>
              <a:rPr lang="ru-RU" dirty="0"/>
              <a:t>ОТВЕТЫ: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3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Фиолетовый, синий, </a:t>
            </a:r>
            <a:r>
              <a:rPr lang="ru-RU" dirty="0" smtClean="0"/>
              <a:t>голубой, зелёный </a:t>
            </a:r>
            <a:r>
              <a:rPr lang="ru-RU" dirty="0"/>
              <a:t>, жёлтый, оранжевый, красный.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Фиолетовый.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Фиолетовый.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Разложением белого света.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Призму, стеклянный полукруг.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Солнце стоит невысоко над горизонтом.</a:t>
            </a:r>
          </a:p>
          <a:p>
            <a:pPr marL="609600" indent="-609600">
              <a:buFont typeface="Wingdings" charset="2"/>
              <a:buAutoNum type="arabicPeriod"/>
            </a:pPr>
            <a:r>
              <a:rPr lang="ru-RU" dirty="0"/>
              <a:t>Белый, чёрный, серый.</a:t>
            </a:r>
          </a:p>
          <a:p>
            <a:pPr marL="609600" indent="-609600">
              <a:buFont typeface="Wingdings" charset="2"/>
              <a:buAutoNum type="arabicPeriod"/>
            </a:pPr>
            <a:endParaRPr lang="ru-RU" dirty="0"/>
          </a:p>
          <a:p>
            <a:pPr marL="609600" indent="-609600">
              <a:buNone/>
            </a:pPr>
            <a:endParaRPr lang="ru-RU" dirty="0"/>
          </a:p>
          <a:p>
            <a:pPr marL="609600" indent="-609600">
              <a:buFont typeface="Wingdings" charset="2"/>
              <a:buAutoNum type="arabicPeriod"/>
            </a:pPr>
            <a:endParaRPr lang="ru-RU" dirty="0"/>
          </a:p>
          <a:p>
            <a:pPr marL="609600" indent="-609600">
              <a:buFont typeface="Wingdings" charset="2"/>
              <a:buAutoNum type="arabicPeriod"/>
            </a:pPr>
            <a:endParaRPr lang="ru-RU" dirty="0"/>
          </a:p>
          <a:p>
            <a:pPr marL="609600" indent="-609600">
              <a:buFont typeface="Wingdings" charset="2"/>
              <a:buAutoNum type="arabicPeriod"/>
            </a:pPr>
            <a:endParaRPr lang="ru-RU" dirty="0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Цель урока: </a:t>
            </a:r>
          </a:p>
          <a:p>
            <a:pPr marL="514350" indent="-5143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Изучить дисперсию света.</a:t>
            </a:r>
          </a:p>
          <a:p>
            <a:pPr marL="514350" indent="-5143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Научиться распознавать и объяснять явление дисперсия света.</a:t>
            </a:r>
          </a:p>
          <a:p>
            <a:pPr marL="514350" indent="-514350">
              <a:buAutoNum type="arabicPeriod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Научиться воспроизводить явление дисперсии света.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Домашнее задание: прочитать </a:t>
            </a:r>
            <a:r>
              <a:rPr lang="ru-RU" dirty="0" smtClean="0"/>
              <a:t>§53, </a:t>
            </a:r>
            <a:r>
              <a:rPr lang="ru-RU" dirty="0" smtClean="0"/>
              <a:t>стр. </a:t>
            </a:r>
            <a:r>
              <a:rPr lang="ru-RU" dirty="0" smtClean="0"/>
              <a:t>203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урока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Повторение. </a:t>
            </a:r>
          </a:p>
          <a:p>
            <a:pPr marL="514350" indent="-5143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Изучение нового материала. </a:t>
            </a:r>
          </a:p>
          <a:p>
            <a:pPr marL="514350" indent="-5143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Практическая работа по воспроизведению явления дисперсии света. </a:t>
            </a:r>
          </a:p>
          <a:p>
            <a:pPr marL="514350" indent="-51435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Проверочный тест по пройденной теме.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 Ньютона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2355060" cy="300039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2910" y="4286256"/>
            <a:ext cx="7715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Явление дисперсии было открыто Исааком Ньютоном и считается одной из важнейших его заслуг.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1666 году Ньютон пропустил солнечный луч через кусок стекла, называемый призмой.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Свет, который прошел через призму, распался на все цвета радуги. Так Ньютон открыл, что обычный белый цвет состоит из многих цветов, смешанных друг с другом.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142984"/>
            <a:ext cx="4267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285728"/>
            <a:ext cx="7917271" cy="3357586"/>
          </a:xfrm>
          <a:noFill/>
          <a:ln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3857628"/>
            <a:ext cx="850112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призмой наблюдалось разложение белого света на семь основных цветов: красный, оранжевый, желтый, зеленый, голубой, синий, фиолетовый плавно переходили друг в друга. Саму цветную полоску назвал спектром.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660771"/>
            <a:ext cx="8258204" cy="3197229"/>
          </a:xfrm>
        </p:spPr>
        <p:txBody>
          <a:bodyPr>
            <a:normAutofit fontScale="92500" lnSpcReduction="2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прохождение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света через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призму наименьшее отклонение испытывают красные лучи, наибольшее фиолетовые лучи. Это означает, что абсолютный показатель преломления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600" baseline="-25000" dirty="0" err="1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для фиолетового цвета больше, чем для красного. </a:t>
            </a:r>
          </a:p>
          <a:p>
            <a:endParaRPr lang="ru-RU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8"/>
            <a:ext cx="5929322" cy="3250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143380"/>
            <a:ext cx="8229600" cy="2268535"/>
          </a:xfrm>
        </p:spPr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аждый </a:t>
            </a:r>
            <a:r>
              <a:rPr lang="ru-RU" dirty="0"/>
              <a:t>цвет представляет собой волну с определенной частотой. Частота фиолетового цвета больше частоты красного цвета. 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00" y="214290"/>
            <a:ext cx="7572428" cy="39941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14290"/>
            <a:ext cx="4953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3643314"/>
            <a:ext cx="835824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бсолютный показатель преломления света возрастает с увеличением частоты света.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Длина волны с частотой зависит по формуле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λ=с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Абсолютный показатель преломления уменьшается с увеличением длины волны. У красного длина волны больше чем у фиолетового.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286380" y="2214554"/>
            <a:ext cx="357190" cy="714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58204" cy="5554683"/>
          </a:xfrm>
        </p:spPr>
        <p:txBody>
          <a:bodyPr>
            <a:normAutofit fontScale="92500" lnSpcReduction="20000"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Дисперсия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– это зависимость скорости света в веществе от частоты волны.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Дисперсия – зависимость показателя преломления вещества от частоты.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Дисперсия света доказывает, что белый свет – сложный ,состоит из простых – монохроматических цветов.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514</Words>
  <Application>Microsoft Office PowerPoint</Application>
  <PresentationFormat>Экран (4:3)</PresentationFormat>
  <Paragraphs>71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Дисперсия света </vt:lpstr>
      <vt:lpstr>Презентация PowerPoint</vt:lpstr>
      <vt:lpstr>План урока </vt:lpstr>
      <vt:lpstr>Опыт Ньютона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Каждой цветности соответствует своя длина и частота волны, такой одноцветный свет называют - монохроматический</vt:lpstr>
      <vt:lpstr>ЦВЕТА НЕПРОЗРАЧНЫХ ТЕЛ</vt:lpstr>
      <vt:lpstr>Техника безопасности </vt:lpstr>
      <vt:lpstr>Практическая задание №1 </vt:lpstr>
      <vt:lpstr>Практическая работа №2 </vt:lpstr>
      <vt:lpstr>Самостоятельная работа: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Дисперсия света</dc:title>
  <dc:creator>Анастасия</dc:creator>
  <cp:lastModifiedBy>79241656231</cp:lastModifiedBy>
  <cp:revision>39</cp:revision>
  <dcterms:created xsi:type="dcterms:W3CDTF">2012-02-10T17:54:36Z</dcterms:created>
  <dcterms:modified xsi:type="dcterms:W3CDTF">2021-01-28T04:39:02Z</dcterms:modified>
</cp:coreProperties>
</file>