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5" r:id="rId3"/>
    <p:sldId id="256" r:id="rId4"/>
    <p:sldId id="291" r:id="rId5"/>
    <p:sldId id="269" r:id="rId6"/>
    <p:sldId id="265" r:id="rId7"/>
    <p:sldId id="286" r:id="rId8"/>
    <p:sldId id="278" r:id="rId9"/>
    <p:sldId id="280" r:id="rId10"/>
    <p:sldId id="282" r:id="rId11"/>
    <p:sldId id="283" r:id="rId12"/>
    <p:sldId id="285" r:id="rId13"/>
    <p:sldId id="284" r:id="rId14"/>
    <p:sldId id="288" r:id="rId15"/>
    <p:sldId id="289" r:id="rId16"/>
    <p:sldId id="290" r:id="rId17"/>
    <p:sldId id="287" r:id="rId18"/>
    <p:sldId id="25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3A7CD"/>
    <a:srgbClr val="E7A1D0"/>
    <a:srgbClr val="BC2D00"/>
    <a:srgbClr val="FDF1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267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6" descr="http://www.playcast.ru/uploads/2015/10/02/15288790.png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prstClr val="black"/>
              <a:srgbClr val="BC2D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265348" y="4929024"/>
            <a:ext cx="1613703" cy="197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77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288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403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http://www.playcast.ru/uploads/2015/10/02/15288790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prstClr val="black"/>
              <a:srgbClr val="BC2D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3297159">
            <a:off x="7123320" y="-167055"/>
            <a:ext cx="1817169" cy="179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80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503962" y="522684"/>
            <a:ext cx="8382000" cy="5780617"/>
          </a:xfrm>
          <a:prstGeom prst="round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72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81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608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04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80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0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77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1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8B11F-4029-4AC4-8B4D-79EF68AF727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C8064-8DCE-4935-ABCD-0176FC871D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0" y="-17966"/>
            <a:ext cx="9144000" cy="339582"/>
            <a:chOff x="0" y="-17966"/>
            <a:chExt cx="9144000" cy="407407"/>
          </a:xfrm>
        </p:grpSpPr>
        <p:pic>
          <p:nvPicPr>
            <p:cNvPr id="7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0" y="6462450"/>
            <a:ext cx="9144000" cy="413543"/>
            <a:chOff x="0" y="-17966"/>
            <a:chExt cx="9144000" cy="407407"/>
          </a:xfrm>
        </p:grpSpPr>
        <p:pic>
          <p:nvPicPr>
            <p:cNvPr id="11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-17966"/>
              <a:ext cx="4926437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img-fotki.yandex.ru/get/5214/28257045.695/0_731b9_85d6a91_XL.png"/>
            <p:cNvPicPr>
              <a:picLocks noChangeAspect="1" noChangeArrowheads="1"/>
            </p:cNvPicPr>
            <p:nvPr userDrawn="1"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57675" y="-17966"/>
              <a:ext cx="4886325" cy="407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250413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791550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2332687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873824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1414961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95609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600358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627002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4168139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3709276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544728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img-fotki.yandex.ru/get/5214/28257045.695/0_731b9_85d6a91_XL.png"/>
          <p:cNvPicPr>
            <a:picLocks noChangeAspect="1" noChangeArrowheads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16" y="5085865"/>
            <a:ext cx="919493" cy="35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716" y="159957"/>
            <a:ext cx="1387356" cy="121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86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slide" Target="slide3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.cc/t/XT1rcng0wFjyL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ya.cc/t/aHluarnPwFxC8" TargetMode="External"/><Relationship Id="rId5" Type="http://schemas.openxmlformats.org/officeDocument/2006/relationships/hyperlink" Target="https://ya.cc/t/O_kuhCVwwFuop" TargetMode="External"/><Relationship Id="rId4" Type="http://schemas.openxmlformats.org/officeDocument/2006/relationships/hyperlink" Target="https://ya.cc/t/uEKyBa1MwFpX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8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slide" Target="slide16.xml"/><Relationship Id="rId5" Type="http://schemas.openxmlformats.org/officeDocument/2006/relationships/slide" Target="slide10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993775" y="2163284"/>
            <a:ext cx="7886700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  <a:defRPr/>
            </a:pPr>
            <a:r>
              <a:rPr lang="ru-RU" sz="5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«Простые элементы джутовой филиграни</a:t>
            </a:r>
            <a:r>
              <a:rPr lang="ru-RU" sz="54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54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4728" y="4565314"/>
            <a:ext cx="50381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Автор: </a:t>
            </a:r>
            <a:r>
              <a:rPr lang="ru-RU" sz="2000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Хацкевич Галина Анатольевна</a:t>
            </a:r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</a:t>
            </a:r>
          </a:p>
          <a:p>
            <a:pPr algn="r">
              <a:lnSpc>
                <a:spcPct val="150000"/>
              </a:lnSpc>
            </a:pPr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педагог 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дополнительного образования</a:t>
            </a:r>
            <a:endParaRPr lang="ru-RU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r">
              <a:lnSpc>
                <a:spcPct val="150000"/>
              </a:lnSpc>
            </a:pPr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МАУДО «ЦДОД» 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г. Усинска</a:t>
            </a:r>
            <a:endParaRPr lang="ru-RU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1703" y="603070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2021 г.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358900" y="291559"/>
            <a:ext cx="7156450" cy="639120"/>
          </a:xfrm>
          <a:prstGeom prst="rect">
            <a:avLst/>
          </a:prstGeom>
          <a:extLst/>
        </p:spPr>
        <p:txBody>
          <a:bodyPr/>
          <a:lstStyle/>
          <a:p>
            <a:pPr algn="ctr">
              <a:defRPr/>
            </a:pPr>
            <a:r>
              <a:rPr lang="en-US" alt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III </a:t>
            </a:r>
            <a:r>
              <a:rPr lang="ru-RU" alt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Всероссийский педагогический конкурс </a:t>
            </a:r>
            <a:endParaRPr lang="ru-RU" altLang="ru-RU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eaLnBrk="1" hangingPunct="1">
              <a:defRPr/>
            </a:pPr>
            <a:r>
              <a:rPr lang="ru-RU" altLang="ru-RU" sz="2400" b="1" dirty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«</a:t>
            </a:r>
            <a:r>
              <a:rPr lang="ru-RU" altLang="ru-RU" sz="2400" b="1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Моя </a:t>
            </a:r>
            <a:r>
              <a:rPr lang="ru-RU" altLang="ru-RU" sz="2400" b="1" smtClean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лучшая презентация</a:t>
            </a:r>
            <a:r>
              <a:rPr lang="ru-RU" altLang="ru-RU" sz="2400" b="1" dirty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541141" y="1012871"/>
            <a:ext cx="7058329" cy="364674"/>
          </a:xfrm>
          <a:prstGeom prst="rect">
            <a:avLst/>
          </a:prstGeom>
          <a:extLst/>
        </p:spPr>
        <p:txBody>
          <a:bodyPr/>
          <a:lstStyle/>
          <a:p>
            <a:pPr algn="ctr">
              <a:defRPr/>
            </a:pPr>
            <a:r>
              <a:rPr lang="ru-RU" alt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Номинация: </a:t>
            </a:r>
            <a:r>
              <a:rPr lang="en-US" alt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alt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«</a:t>
            </a:r>
            <a:r>
              <a:rPr lang="ru-RU" b="1" dirty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художественное и прикладное </a:t>
            </a:r>
            <a:r>
              <a:rPr 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творчество</a:t>
            </a:r>
            <a:r>
              <a:rPr lang="ru-RU" altLang="ru-RU" b="1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» </a:t>
            </a:r>
            <a:endParaRPr lang="ru-RU" b="1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9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32899" y="895986"/>
            <a:ext cx="6308332" cy="768427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1. </a:t>
            </a:r>
            <a:r>
              <a:rPr lang="ru-RU" sz="1800" b="1" dirty="0">
                <a:latin typeface="+mn-lt"/>
                <a:ea typeface="+mn-ea"/>
                <a:cs typeface="+mn-cs"/>
              </a:rPr>
              <a:t>Берём коробку из-под чая и с помощью </a:t>
            </a:r>
            <a:r>
              <a:rPr lang="ru-RU" sz="1800" b="1" dirty="0" err="1" smtClean="0">
                <a:latin typeface="+mn-lt"/>
                <a:ea typeface="+mn-ea"/>
                <a:cs typeface="+mn-cs"/>
              </a:rPr>
              <a:t>термопистолета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 </a:t>
            </a:r>
            <a:r>
              <a:rPr lang="ru-RU" sz="1800" b="1" dirty="0">
                <a:latin typeface="+mn-lt"/>
                <a:ea typeface="+mn-ea"/>
                <a:cs typeface="+mn-cs"/>
              </a:rPr>
              <a:t>обклеиваем её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бумагой, затем мешковиной со </a:t>
            </a:r>
            <a:r>
              <a:rPr lang="ru-RU" sz="1800" b="1" dirty="0">
                <a:latin typeface="+mn-lt"/>
                <a:ea typeface="+mn-ea"/>
                <a:cs typeface="+mn-cs"/>
              </a:rPr>
              <a:t>всех наружных сторон.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7" name="Содержимое 6" descr="1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334" y="1746606"/>
            <a:ext cx="3837020" cy="4315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9" descr="клеим мешковину на коробку (3)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4675" y="1746606"/>
            <a:ext cx="3465891" cy="4315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11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32899" y="895986"/>
            <a:ext cx="6308332" cy="71666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+mn-lt"/>
                <a:ea typeface="+mn-ea"/>
                <a:cs typeface="+mn-cs"/>
              </a:rPr>
              <a:t>2. </a:t>
            </a:r>
            <a:r>
              <a:rPr lang="ru-RU" sz="1800" b="1" dirty="0">
                <a:latin typeface="+mn-lt"/>
                <a:ea typeface="+mn-ea"/>
                <a:cs typeface="+mn-cs"/>
              </a:rPr>
              <a:t>Работаем только со взрослыми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! Не </a:t>
            </a:r>
            <a:r>
              <a:rPr lang="ru-RU" sz="1800" b="1" dirty="0">
                <a:latin typeface="+mn-lt"/>
                <a:ea typeface="+mn-ea"/>
                <a:cs typeface="+mn-cs"/>
              </a:rPr>
              <a:t>забываем правила техники безопасности.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Правила работы с </a:t>
            </a:r>
            <a:r>
              <a:rPr lang="ru-RU" sz="1800" b="1" dirty="0" err="1" smtClean="0">
                <a:latin typeface="+mn-lt"/>
                <a:ea typeface="+mn-ea"/>
                <a:cs typeface="+mn-cs"/>
              </a:rPr>
              <a:t>термопистолетом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 здесь …</a:t>
            </a:r>
            <a:endParaRPr lang="ru-RU" sz="18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4" name="Содержимое 7" descr="клеим мешковину на коробку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447" y="1763338"/>
            <a:ext cx="3368646" cy="449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6" descr="клеим мешковину на коробку (2)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143" y="1775334"/>
            <a:ext cx="3359649" cy="4479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1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88121" y="895987"/>
            <a:ext cx="6308332" cy="809524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3. При </a:t>
            </a:r>
            <a:r>
              <a:rPr lang="ru-RU" sz="1800" b="1" dirty="0">
                <a:latin typeface="+mn-lt"/>
                <a:ea typeface="+mn-ea"/>
                <a:cs typeface="+mn-cs"/>
              </a:rPr>
              <a:t>помощи </a:t>
            </a:r>
            <a:r>
              <a:rPr lang="ru-RU" sz="1800" b="1" dirty="0" err="1" smtClean="0">
                <a:latin typeface="+mn-lt"/>
                <a:ea typeface="+mn-ea"/>
                <a:cs typeface="+mn-cs"/>
              </a:rPr>
              <a:t>термопистолета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, обклеиваем </a:t>
            </a:r>
            <a:r>
              <a:rPr lang="ru-RU" sz="1800" b="1" dirty="0">
                <a:latin typeface="+mn-lt"/>
                <a:ea typeface="+mn-ea"/>
                <a:cs typeface="+mn-cs"/>
              </a:rPr>
              <a:t>края шкатулки шпагатом по всем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граням. </a:t>
            </a:r>
            <a:r>
              <a:rPr lang="ru-RU" sz="1800" b="1" dirty="0">
                <a:latin typeface="+mn-lt"/>
                <a:ea typeface="+mn-ea"/>
                <a:cs typeface="+mn-cs"/>
              </a:rPr>
              <a:t>Правила работы с </a:t>
            </a:r>
            <a:r>
              <a:rPr lang="ru-RU" sz="1800" b="1" dirty="0" err="1" smtClean="0">
                <a:latin typeface="+mn-lt"/>
                <a:ea typeface="+mn-ea"/>
                <a:cs typeface="+mn-cs"/>
              </a:rPr>
              <a:t>термо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-пистолетом  здесь </a:t>
            </a:r>
            <a:r>
              <a:rPr lang="ru-RU" sz="1800" b="1" dirty="0">
                <a:latin typeface="+mn-lt"/>
                <a:ea typeface="+mn-ea"/>
                <a:cs typeface="+mn-cs"/>
              </a:rPr>
              <a:t>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4" name="Содержимое 6" descr="обклеиваем все грани шкатулки шпагатом.jpg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9780" y="1777429"/>
            <a:ext cx="3950378" cy="453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1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32899" y="895986"/>
            <a:ext cx="6308332" cy="768427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4.  Рисуем </a:t>
            </a:r>
            <a:r>
              <a:rPr lang="ru-RU" sz="1800" b="1" dirty="0">
                <a:latin typeface="+mn-lt"/>
                <a:ea typeface="+mn-ea"/>
                <a:cs typeface="+mn-cs"/>
              </a:rPr>
              <a:t>простейшие элементы «джутовой филиграни» на листе бумаги, затем вставляем лист в файл. Наносим клей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ПВА на </a:t>
            </a:r>
            <a:r>
              <a:rPr lang="ru-RU" sz="1800" b="1" dirty="0">
                <a:latin typeface="+mn-lt"/>
                <a:ea typeface="+mn-ea"/>
                <a:cs typeface="+mn-cs"/>
              </a:rPr>
              <a:t>элементы и начинаем работать со шпагатом.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4" name="Содержимое 4" descr="эскиз вставить в файл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154" y="1725666"/>
            <a:ext cx="3375354" cy="4500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эскизы для цветочков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438" y="1725665"/>
            <a:ext cx="3375355" cy="4500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1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5517223" y="2599361"/>
            <a:ext cx="3037298" cy="197263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1800" b="1" dirty="0" smtClean="0">
                <a:latin typeface="+mn-lt"/>
                <a:ea typeface="+mn-ea"/>
                <a:cs typeface="+mn-cs"/>
              </a:rPr>
              <a:t>4. Изготовление элементов </a:t>
            </a:r>
            <a:r>
              <a:rPr lang="ru-RU" sz="1800" b="1" dirty="0">
                <a:latin typeface="+mn-lt"/>
                <a:ea typeface="+mn-ea"/>
                <a:cs typeface="+mn-cs"/>
              </a:rPr>
              <a:t>«джутовой филиграни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». </a:t>
            </a:r>
            <a:endParaRPr lang="ru-RU" sz="18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17223" y="1662518"/>
            <a:ext cx="30283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3" name="видео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32899" y="408042"/>
            <a:ext cx="3955550" cy="5969203"/>
          </a:xfrm>
          <a:ln>
            <a:solidFill>
              <a:srgbClr val="E7A1D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51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32899" y="895986"/>
            <a:ext cx="6308332" cy="768427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5.  Подсушенные </a:t>
            </a:r>
            <a:r>
              <a:rPr lang="ru-RU" sz="1800" b="1" dirty="0">
                <a:latin typeface="+mn-lt"/>
                <a:ea typeface="+mn-ea"/>
                <a:cs typeface="+mn-cs"/>
              </a:rPr>
              <a:t>детали снимаем с файла и декорируем подарочную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шкатулку.</a:t>
            </a:r>
            <a:endParaRPr lang="ru-RU" sz="1800" b="1" dirty="0"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8" name="Содержимое 6" descr="украшаем крышку элементами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093" y="1920556"/>
            <a:ext cx="3838297" cy="4122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7" descr="начинаем украшать изделие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2290" y="1920556"/>
            <a:ext cx="3768483" cy="4122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39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232899" y="895986"/>
            <a:ext cx="6308332" cy="768427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6. Делаем </a:t>
            </a:r>
            <a:r>
              <a:rPr lang="ru-RU" sz="1800" b="1" dirty="0">
                <a:latin typeface="+mn-lt"/>
                <a:ea typeface="+mn-ea"/>
                <a:cs typeface="+mn-cs"/>
              </a:rPr>
              <a:t>петельку из шпагата и закрепляем её с помощью клея на крышке шкатулки.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IV.  </a:t>
            </a:r>
            <a:r>
              <a:rPr lang="ru-RU" sz="2800" b="1" dirty="0" smtClean="0"/>
              <a:t>Этапы работы</a:t>
            </a:r>
            <a:endParaRPr lang="ru-RU" sz="2800" b="1" dirty="0"/>
          </a:p>
        </p:txBody>
      </p:sp>
      <p:pic>
        <p:nvPicPr>
          <p:cNvPr id="6" name="Содержимое 8" descr="делаем замочек или петельку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871" y="1787311"/>
            <a:ext cx="3325416" cy="4433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9" descr="готовое изделие.jpg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6779" y="2250040"/>
            <a:ext cx="4212325" cy="300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ownloads\img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0423" y="636998"/>
            <a:ext cx="7590898" cy="5496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8578920" y="6246688"/>
            <a:ext cx="462337" cy="472611"/>
          </a:xfrm>
          <a:prstGeom prst="actionButtonReturn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53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860639" y="537448"/>
            <a:ext cx="5710840" cy="5854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Используемые источники</a:t>
            </a: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1049891" y="1323819"/>
            <a:ext cx="7755062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/>
              <a:t>Автор шаблона – </a:t>
            </a:r>
            <a:r>
              <a:rPr lang="ru-RU" sz="1800" b="1" dirty="0" err="1" smtClean="0"/>
              <a:t>Лазовская</a:t>
            </a:r>
            <a:r>
              <a:rPr lang="ru-RU" sz="1800" b="1" dirty="0" smtClean="0"/>
              <a:t> </a:t>
            </a:r>
            <a:r>
              <a:rPr lang="ru-RU" sz="1800" b="1" dirty="0"/>
              <a:t>Светлана Владимировна, </a:t>
            </a:r>
            <a:r>
              <a:rPr lang="ru-RU" sz="1800" b="1" dirty="0" smtClean="0"/>
              <a:t>учитель МАОУ </a:t>
            </a:r>
            <a:r>
              <a:rPr lang="ru-RU" sz="1800" b="1" dirty="0"/>
              <a:t>СОШ №</a:t>
            </a:r>
            <a:r>
              <a:rPr lang="ru-RU" sz="1800" b="1" dirty="0" smtClean="0"/>
              <a:t>4 г. </a:t>
            </a:r>
            <a:r>
              <a:rPr lang="ru-RU" sz="1800" b="1" dirty="0"/>
              <a:t>Верхний </a:t>
            </a:r>
            <a:r>
              <a:rPr lang="ru-RU" sz="1800" b="1" dirty="0" smtClean="0"/>
              <a:t>Тагил. 2016</a:t>
            </a:r>
            <a:endParaRPr lang="ru-RU" sz="1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9891" y="1934860"/>
            <a:ext cx="7909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https://myslide.ru/documents_4/59e20cde9155953d51c5e7af76eb79e8/img2.jpg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9891" y="2188150"/>
            <a:ext cx="7909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https://fs00.infourok.ru/images/doc/181/207421/hello_html_m637445f4.jpg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9891" y="2462926"/>
            <a:ext cx="7909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https://st4.depositphotos.com/5624298/22027/i/1600/depositphotos_220273420-stock-photo-happy-mothers-day-greeting-card.jpg</a:t>
            </a:r>
            <a:endParaRPr lang="ru-RU" dirty="0"/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9891" y="2991891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hlinkClick r:id="rId3"/>
              </a:rPr>
              <a:t>https://ya.cc/t/XT1rcng0wFjyL</a:t>
            </a:r>
            <a:endParaRPr lang="ru-RU" dirty="0"/>
          </a:p>
          <a:p>
            <a:r>
              <a:rPr lang="ru-RU" u="sng" dirty="0">
                <a:hlinkClick r:id="rId4"/>
              </a:rPr>
              <a:t>https://ya.cc/t/uEKyBa1MwFpXw</a:t>
            </a:r>
            <a:endParaRPr lang="ru-RU" dirty="0"/>
          </a:p>
          <a:p>
            <a:r>
              <a:rPr lang="ru-RU" u="sng" dirty="0">
                <a:hlinkClick r:id="rId5"/>
              </a:rPr>
              <a:t>https://ya.cc/t/O_kuhCVwwFuop</a:t>
            </a:r>
            <a:endParaRPr lang="ru-RU" dirty="0"/>
          </a:p>
          <a:p>
            <a:r>
              <a:rPr lang="ru-RU" u="sng" dirty="0">
                <a:hlinkClick r:id="rId6"/>
              </a:rPr>
              <a:t>https://ya.cc/t/aHluarnPwFxC8</a:t>
            </a:r>
            <a:endParaRPr lang="ru-RU" dirty="0"/>
          </a:p>
          <a:p>
            <a:r>
              <a:rPr lang="ru-RU" dirty="0"/>
              <a:t>https://ya.cc/t/F01zre0JwG25k</a:t>
            </a:r>
          </a:p>
        </p:txBody>
      </p:sp>
    </p:spTree>
    <p:extLst>
      <p:ext uri="{BB962C8B-B14F-4D97-AF65-F5344CB8AC3E}">
        <p14:creationId xmlns:p14="http://schemas.microsoft.com/office/powerpoint/2010/main" val="142293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11841" y="518036"/>
            <a:ext cx="73465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Возрастная </a:t>
            </a:r>
            <a:r>
              <a:rPr lang="ru-RU" b="1" dirty="0"/>
              <a:t>категория: </a:t>
            </a:r>
            <a:r>
              <a:rPr lang="ru-RU" dirty="0" smtClean="0"/>
              <a:t>обучающиеся </a:t>
            </a:r>
            <a:r>
              <a:rPr lang="ru-RU" dirty="0"/>
              <a:t>9-11 лет </a:t>
            </a:r>
          </a:p>
          <a:p>
            <a:pPr algn="just"/>
            <a:r>
              <a:rPr lang="ru-RU" b="1" dirty="0" smtClean="0"/>
              <a:t>Цель занятия: </a:t>
            </a:r>
            <a:r>
              <a:rPr lang="ru-RU" dirty="0" smtClean="0"/>
              <a:t>изготовление шкатулки при помощи техники </a:t>
            </a:r>
            <a:r>
              <a:rPr lang="ru-RU" dirty="0"/>
              <a:t>«джутовая </a:t>
            </a:r>
            <a:r>
              <a:rPr lang="ru-RU" dirty="0" smtClean="0"/>
              <a:t>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филигрань»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3962" y="1441366"/>
            <a:ext cx="7603382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24213" indent="-3224213" algn="ctr">
              <a:lnSpc>
                <a:spcPct val="150000"/>
              </a:lnSpc>
              <a:defRPr/>
            </a:pPr>
            <a:r>
              <a:rPr lang="ru-RU" b="1" u="sng" dirty="0"/>
              <a:t>Рекомендации по работе с презентацией: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dirty="0" smtClean="0"/>
              <a:t>   настроить </a:t>
            </a:r>
            <a:r>
              <a:rPr lang="ru-RU" dirty="0"/>
              <a:t>демонстрацию презентации (клавиши  «Показ слайдов», «С начала»); переход на следующий слайд происходит «По щелчку» (клавиша </a:t>
            </a:r>
            <a:r>
              <a:rPr lang="en-US" dirty="0"/>
              <a:t>Enter</a:t>
            </a:r>
            <a:r>
              <a:rPr lang="ru-RU" dirty="0"/>
              <a:t>) или при помощи </a:t>
            </a:r>
            <a:r>
              <a:rPr lang="ru-RU" dirty="0" smtClean="0"/>
              <a:t>управляющей кнопки, расположенной в правом нижнем углу        ;</a:t>
            </a:r>
          </a:p>
          <a:p>
            <a:pPr algn="just">
              <a:defRPr/>
            </a:pPr>
            <a:endParaRPr lang="ru-RU" dirty="0" smtClean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dirty="0"/>
              <a:t> </a:t>
            </a:r>
            <a:r>
              <a:rPr lang="ru-RU" dirty="0" smtClean="0"/>
              <a:t>  слайды </a:t>
            </a:r>
            <a:r>
              <a:rPr lang="ru-RU" dirty="0"/>
              <a:t>№ 4 </a:t>
            </a:r>
            <a:r>
              <a:rPr lang="ru-RU" dirty="0" smtClean="0"/>
              <a:t>и 14 – содержат видеофайлы; № 4 со звуком, № 14 – без звука;</a:t>
            </a:r>
          </a:p>
          <a:p>
            <a:pPr algn="just">
              <a:defRPr/>
            </a:pPr>
            <a:endParaRPr lang="ru-RU" dirty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dirty="0" smtClean="0"/>
              <a:t>   слайд </a:t>
            </a:r>
            <a:r>
              <a:rPr lang="ru-RU" dirty="0"/>
              <a:t>№ </a:t>
            </a:r>
            <a:r>
              <a:rPr lang="ru-RU" dirty="0" smtClean="0"/>
              <a:t>3 </a:t>
            </a:r>
            <a:r>
              <a:rPr lang="ru-RU" dirty="0"/>
              <a:t>– содержание презентации. С помощью </a:t>
            </a:r>
            <a:r>
              <a:rPr lang="ru-RU" dirty="0" smtClean="0"/>
              <a:t>гиперссылок всегда </a:t>
            </a:r>
            <a:r>
              <a:rPr lang="ru-RU" dirty="0"/>
              <a:t>можно перейти к </a:t>
            </a:r>
            <a:r>
              <a:rPr lang="ru-RU" dirty="0" smtClean="0"/>
              <a:t>любому этапу презентации, </a:t>
            </a:r>
            <a:r>
              <a:rPr lang="ru-RU" dirty="0"/>
              <a:t>а </a:t>
            </a:r>
            <a:r>
              <a:rPr lang="ru-RU" dirty="0" smtClean="0"/>
              <a:t>управляющая кнопка          – вернёт к содержанию, на слайд № 3;</a:t>
            </a:r>
          </a:p>
          <a:p>
            <a:pPr algn="just">
              <a:defRPr/>
            </a:pPr>
            <a:endParaRPr lang="ru-RU" dirty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dirty="0" smtClean="0"/>
              <a:t>  слайд </a:t>
            </a:r>
            <a:r>
              <a:rPr lang="ru-RU" dirty="0"/>
              <a:t>№ </a:t>
            </a:r>
            <a:r>
              <a:rPr lang="ru-RU" dirty="0" smtClean="0"/>
              <a:t>17 </a:t>
            </a:r>
            <a:r>
              <a:rPr lang="ru-RU" dirty="0"/>
              <a:t>– </a:t>
            </a:r>
            <a:r>
              <a:rPr lang="ru-RU" dirty="0" smtClean="0"/>
              <a:t>«Правила безопасности при использовании </a:t>
            </a:r>
            <a:r>
              <a:rPr lang="ru-RU" dirty="0" err="1" smtClean="0"/>
              <a:t>термопистолета</a:t>
            </a:r>
            <a:r>
              <a:rPr lang="ru-RU" dirty="0" smtClean="0"/>
              <a:t>». С </a:t>
            </a:r>
            <a:r>
              <a:rPr lang="ru-RU" dirty="0"/>
              <a:t>помощью кнопки      </a:t>
            </a:r>
            <a:r>
              <a:rPr lang="ru-RU" dirty="0" smtClean="0"/>
              <a:t>  </a:t>
            </a:r>
            <a:r>
              <a:rPr lang="ru-RU" dirty="0"/>
              <a:t>, </a:t>
            </a:r>
            <a:r>
              <a:rPr lang="ru-RU" dirty="0" smtClean="0"/>
              <a:t>можно </a:t>
            </a:r>
            <a:r>
              <a:rPr lang="ru-RU" dirty="0"/>
              <a:t>перейти к </a:t>
            </a:r>
            <a:r>
              <a:rPr lang="ru-RU" dirty="0" smtClean="0"/>
              <a:t>предыдущему слайду.</a:t>
            </a:r>
          </a:p>
          <a:p>
            <a:pPr algn="just">
              <a:defRPr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2506894" y="2708954"/>
            <a:ext cx="277403" cy="340760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4975264" y="5514653"/>
            <a:ext cx="313359" cy="303087"/>
          </a:xfrm>
          <a:prstGeom prst="actionButtonReturn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006132" y="4403868"/>
            <a:ext cx="328773" cy="317570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33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900719" y="3346080"/>
            <a:ext cx="5676472" cy="4289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2700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Содержание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39922" y="3645816"/>
            <a:ext cx="73465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400" b="1" smtClean="0">
                <a:hlinkClick r:id="rId2" action="ppaction://hlinksldjump"/>
              </a:rPr>
              <a:t>История </a:t>
            </a:r>
            <a:r>
              <a:rPr lang="ru-RU" sz="2400" b="1" dirty="0" smtClean="0">
                <a:hlinkClick r:id="rId2" action="ppaction://hlinksldjump"/>
              </a:rPr>
              <a:t>искусства </a:t>
            </a:r>
            <a:r>
              <a:rPr lang="ru-RU" sz="2400" b="1" dirty="0">
                <a:hlinkClick r:id="rId2" action="ppaction://hlinksldjump"/>
              </a:rPr>
              <a:t>джутовой </a:t>
            </a:r>
            <a:r>
              <a:rPr lang="ru-RU" sz="2400" b="1" dirty="0" smtClean="0">
                <a:hlinkClick r:id="rId2" action="ppaction://hlinksldjump"/>
              </a:rPr>
              <a:t>филиграни</a:t>
            </a:r>
            <a:endParaRPr lang="ru-RU" sz="2400" b="1" dirty="0" smtClean="0"/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400" b="1" dirty="0" smtClean="0">
                <a:hlinkClick r:id="rId3" action="ppaction://hlinksldjump"/>
              </a:rPr>
              <a:t>Подарок к Дню Матери</a:t>
            </a:r>
            <a:endParaRPr lang="ru-RU" sz="2400" b="1" dirty="0" smtClean="0"/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400" b="1" dirty="0" smtClean="0">
                <a:hlinkClick r:id="rId4" action="ppaction://hlinksldjump"/>
              </a:rPr>
              <a:t>Подготовка к изготовлению подарка</a:t>
            </a:r>
            <a:endParaRPr lang="ru-RU" sz="2400" b="1" dirty="0" smtClean="0"/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400" b="1" dirty="0" smtClean="0">
                <a:hlinkClick r:id="rId5" action="ppaction://hlinksldjump"/>
              </a:rPr>
              <a:t>Этапы работы</a:t>
            </a:r>
            <a:endParaRPr lang="ru-RU" sz="2400" b="1" dirty="0" smtClean="0"/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400" b="1" dirty="0" smtClean="0">
                <a:hlinkClick r:id="rId6" action="ppaction://hlinksldjump"/>
              </a:rPr>
              <a:t>Используемые источники</a:t>
            </a:r>
            <a:endParaRPr lang="ru-RU" sz="2400" b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139922" y="474345"/>
            <a:ext cx="7623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/>
              <a:t>Продолжительность </a:t>
            </a:r>
            <a:r>
              <a:rPr lang="ru-RU" b="1" u="sng" dirty="0" smtClean="0"/>
              <a:t>занятия:</a:t>
            </a:r>
            <a:r>
              <a:rPr lang="ru-RU" b="1" dirty="0" smtClean="0"/>
              <a:t> </a:t>
            </a:r>
            <a:r>
              <a:rPr lang="ru-RU" b="1" dirty="0"/>
              <a:t>1 академический час  (40 мин)</a:t>
            </a:r>
          </a:p>
          <a:p>
            <a:pPr algn="just"/>
            <a:r>
              <a:rPr lang="ru-RU" b="1" u="sng" dirty="0"/>
              <a:t>Презентация может </a:t>
            </a:r>
            <a:r>
              <a:rPr lang="ru-RU" b="1" u="sng" dirty="0" smtClean="0"/>
              <a:t>использоваться:</a:t>
            </a:r>
            <a:r>
              <a:rPr lang="ru-RU" b="1" dirty="0" smtClean="0"/>
              <a:t> на </a:t>
            </a:r>
            <a:r>
              <a:rPr lang="ru-RU" b="1" dirty="0"/>
              <a:t>занятиях, при выполнении домашних заданий, для самостоятельной деятельности.</a:t>
            </a:r>
          </a:p>
          <a:p>
            <a:pPr algn="just"/>
            <a:r>
              <a:rPr lang="ru-RU" b="1" u="sng" dirty="0"/>
              <a:t>Задачи</a:t>
            </a:r>
            <a:r>
              <a:rPr lang="ru-RU" b="1" u="sng" dirty="0" smtClean="0"/>
              <a:t>:</a:t>
            </a:r>
            <a:r>
              <a:rPr lang="ru-RU" b="1" dirty="0" smtClean="0"/>
              <a:t> </a:t>
            </a:r>
            <a:r>
              <a:rPr lang="ru-RU" b="1" dirty="0"/>
              <a:t>	</a:t>
            </a:r>
            <a:endParaRPr lang="ru-RU" b="1" dirty="0" smtClean="0"/>
          </a:p>
          <a:p>
            <a:pPr algn="just"/>
            <a:r>
              <a:rPr lang="ru-RU" b="1" dirty="0" smtClean="0"/>
              <a:t>образовательные: </a:t>
            </a:r>
            <a:r>
              <a:rPr lang="ru-RU" dirty="0" smtClean="0"/>
              <a:t>познакомить </a:t>
            </a:r>
            <a:r>
              <a:rPr lang="ru-RU" dirty="0"/>
              <a:t>детей с историей происхождения техники «джутовая филигрань</a:t>
            </a:r>
            <a:r>
              <a:rPr lang="ru-RU" dirty="0" smtClean="0"/>
              <a:t>»; </a:t>
            </a:r>
            <a:endParaRPr lang="ru-RU" dirty="0"/>
          </a:p>
          <a:p>
            <a:pPr algn="just"/>
            <a:r>
              <a:rPr lang="ru-RU" b="1" dirty="0" smtClean="0"/>
              <a:t>развивающие: </a:t>
            </a:r>
            <a:r>
              <a:rPr lang="ru-RU" dirty="0" smtClean="0"/>
              <a:t>формировать </a:t>
            </a:r>
            <a:r>
              <a:rPr lang="ru-RU" dirty="0"/>
              <a:t>навыки работы по образцу, выкройке</a:t>
            </a:r>
            <a:r>
              <a:rPr lang="ru-RU" dirty="0" smtClean="0"/>
              <a:t>; развивать </a:t>
            </a:r>
            <a:r>
              <a:rPr lang="ru-RU" dirty="0"/>
              <a:t>умение работать с джутом в технике «филигрань</a:t>
            </a:r>
            <a:r>
              <a:rPr lang="ru-RU" dirty="0" smtClean="0"/>
              <a:t>»; развивать </a:t>
            </a:r>
            <a:r>
              <a:rPr lang="ru-RU" dirty="0"/>
              <a:t>умение правильно выстраивать композицию;</a:t>
            </a:r>
          </a:p>
          <a:p>
            <a:pPr algn="just"/>
            <a:r>
              <a:rPr lang="ru-RU" b="1" dirty="0" smtClean="0"/>
              <a:t>воспитательные: </a:t>
            </a:r>
            <a:r>
              <a:rPr lang="ru-RU" dirty="0" smtClean="0"/>
              <a:t>развивать </a:t>
            </a:r>
            <a:r>
              <a:rPr lang="ru-RU" dirty="0"/>
              <a:t>усидчивость, аккуратность, внимание.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10-конечная звезда 10">
            <a:hlinkClick r:id="rId5" action="ppaction://hlinksldjump"/>
          </p:cNvPr>
          <p:cNvSpPr/>
          <p:nvPr/>
        </p:nvSpPr>
        <p:spPr>
          <a:xfrm>
            <a:off x="3782347" y="5385371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12" name="10-конечная звезда 11">
            <a:hlinkClick r:id="rId7" action="ppaction://hlinksldjump"/>
          </p:cNvPr>
          <p:cNvSpPr/>
          <p:nvPr/>
        </p:nvSpPr>
        <p:spPr>
          <a:xfrm>
            <a:off x="4427907" y="5385371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13" name="10-конечная звезда 12">
            <a:hlinkClick r:id="rId8" action="ppaction://hlinksldjump"/>
          </p:cNvPr>
          <p:cNvSpPr/>
          <p:nvPr/>
        </p:nvSpPr>
        <p:spPr>
          <a:xfrm>
            <a:off x="5089825" y="5399336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14" name="10-конечная звезда 13">
            <a:hlinkClick r:id="rId9" action="ppaction://hlinksldjump"/>
          </p:cNvPr>
          <p:cNvSpPr/>
          <p:nvPr/>
        </p:nvSpPr>
        <p:spPr>
          <a:xfrm>
            <a:off x="5735385" y="5399336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15" name="10-конечная звезда 14">
            <a:hlinkClick r:id="rId10" action="ppaction://hlinksldjump"/>
          </p:cNvPr>
          <p:cNvSpPr/>
          <p:nvPr/>
        </p:nvSpPr>
        <p:spPr>
          <a:xfrm>
            <a:off x="6407649" y="5399336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16" name="10-конечная звезда 15">
            <a:hlinkClick r:id="rId11" action="ppaction://hlinksldjump"/>
          </p:cNvPr>
          <p:cNvSpPr/>
          <p:nvPr/>
        </p:nvSpPr>
        <p:spPr>
          <a:xfrm>
            <a:off x="7053209" y="5399336"/>
            <a:ext cx="523982" cy="554804"/>
          </a:xfrm>
          <a:prstGeom prst="star10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6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4204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-02-0a-b7c4ab1349647bdbeb54bd57165c42d287bf21003ab3a1cadf881407f1112223_b24cd8447881f5e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4543" y="388588"/>
            <a:ext cx="3358491" cy="5970651"/>
          </a:xfrm>
          <a:ln>
            <a:solidFill>
              <a:srgbClr val="E7A1D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856443" y="922373"/>
            <a:ext cx="36165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sz="4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«Простые элементы джутовой филиграни»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62418" y="3932211"/>
            <a:ext cx="3866901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Автор: </a:t>
            </a:r>
            <a:r>
              <a:rPr lang="ru-RU" sz="2000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Хацкевич </a:t>
            </a:r>
            <a:endParaRPr lang="ru-RU" sz="2000" dirty="0" smtClean="0">
              <a:ln w="12700">
                <a:noFill/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Галина </a:t>
            </a:r>
            <a:r>
              <a:rPr lang="ru-RU" sz="2000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Анатольевна</a:t>
            </a:r>
            <a:r>
              <a:rPr lang="ru-RU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педагог </a:t>
            </a: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дополнительного образования</a:t>
            </a:r>
            <a:endParaRPr lang="ru-RU" dirty="0">
              <a:ln w="12700">
                <a:noFill/>
                <a:prstDash val="solid"/>
              </a:ln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50000"/>
              </a:lnSpc>
            </a:pPr>
            <a:r>
              <a:rPr lang="ru-RU" dirty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МАУДО «ЦДОД» </a:t>
            </a:r>
            <a:r>
              <a:rPr lang="ru-RU" dirty="0" smtClean="0">
                <a:ln w="12700">
                  <a:noFill/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г. Усинска</a:t>
            </a:r>
            <a:endParaRPr lang="ru-RU" dirty="0">
              <a:ln w="12700">
                <a:noFill/>
                <a:prstDash val="solid"/>
              </a:ln>
              <a:solidFill>
                <a:schemeClr val="accent5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4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17141" y="224135"/>
            <a:ext cx="68502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ru-RU" sz="2800" b="1" dirty="0"/>
              <a:t>История искусства джутовой филиграни</a:t>
            </a:r>
          </a:p>
        </p:txBody>
      </p:sp>
      <p:pic>
        <p:nvPicPr>
          <p:cNvPr id="7" name="Содержимое 6" descr="content_10_filigran_-_ukrashenie_kotoroe_izgotavlivaetsya_iz_latunnoy_lenty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3886" y="2306848"/>
            <a:ext cx="2696667" cy="2696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image_image_148046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5996" y="1125321"/>
            <a:ext cx="2866488" cy="2642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4" descr="Джутовая филигрань: схемы для начинающих с фото и видео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9883" y="1125321"/>
            <a:ext cx="2845941" cy="27867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176390" y="5088239"/>
            <a:ext cx="7536094" cy="1241384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Искусство джутовой </a:t>
            </a:r>
            <a:r>
              <a:rPr lang="ru-RU" sz="1800" b="1" dirty="0">
                <a:latin typeface="+mn-lt"/>
                <a:ea typeface="+mn-ea"/>
                <a:cs typeface="+mn-cs"/>
              </a:rPr>
              <a:t>филиграни не может похвастаться древним происхождением. А вот техника ювелирной филиграни уходит корнями далеко в прошлое. Это стиль работы с завитками, жгутом и клеем. Берутся бумажные трафареты, на них выкладывается по контуру жгут, промазанный клеем. Получаются очень красивые вещи.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8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Марина\Desktop\кон\img1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5931" y="328773"/>
            <a:ext cx="7989845" cy="5835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7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Марина\Desktop\img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5332" y="1145568"/>
            <a:ext cx="2722652" cy="2758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Марина\Desktop\img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7984" y="1265484"/>
            <a:ext cx="2725721" cy="27757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Марина\Desktop\img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4492" y="1248309"/>
            <a:ext cx="2702106" cy="2724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Марина\Desktop\img6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7864" y="3904180"/>
            <a:ext cx="3614601" cy="23219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1226024" y="479460"/>
            <a:ext cx="7015511" cy="401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+mn-lt"/>
                <a:ea typeface="+mn-ea"/>
                <a:cs typeface="+mn-cs"/>
              </a:rPr>
              <a:t>Джутовая филигрань одна из новых современных техник.</a:t>
            </a:r>
            <a:endParaRPr lang="ru-RU" sz="20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2" name="Picture 3" descr="C:\Users\Марина\Desktop\img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361" y="3904179"/>
            <a:ext cx="3890054" cy="23219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rId7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57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253445" y="1284150"/>
            <a:ext cx="3369925" cy="173088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+mn-lt"/>
                <a:ea typeface="+mn-ea"/>
                <a:cs typeface="+mn-cs"/>
              </a:rPr>
              <a:t>В конце ноября мы будем поздравлять наших мам и бабушек.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latin typeface="+mn-lt"/>
                <a:ea typeface="+mn-ea"/>
                <a:cs typeface="+mn-cs"/>
              </a:rPr>
              <a:t>Самые </a:t>
            </a:r>
            <a:r>
              <a:rPr lang="ru-RU" sz="2000" b="1" dirty="0">
                <a:latin typeface="+mn-lt"/>
                <a:ea typeface="+mn-ea"/>
                <a:cs typeface="+mn-cs"/>
              </a:rPr>
              <a:t>лучшие подарки те, которые сделаны своими руками.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0704" y="3092523"/>
            <a:ext cx="3595956" cy="2917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130157" y="1181527"/>
            <a:ext cx="3616503" cy="5013789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73722" y="1181527"/>
            <a:ext cx="3616503" cy="501379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197008" y="1315092"/>
            <a:ext cx="3369925" cy="16849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latin typeface="+mn-lt"/>
                <a:ea typeface="+mn-ea"/>
                <a:cs typeface="+mn-cs"/>
              </a:rPr>
              <a:t>Сегодня</a:t>
            </a:r>
            <a:r>
              <a:rPr lang="ru-RU" sz="2000" b="1" dirty="0">
                <a:latin typeface="+mn-lt"/>
                <a:ea typeface="+mn-ea"/>
                <a:cs typeface="+mn-cs"/>
              </a:rPr>
              <a:t>, я хочу </a:t>
            </a:r>
            <a:endParaRPr lang="ru-RU" sz="2000" b="1" dirty="0" smtClean="0">
              <a:latin typeface="+mn-lt"/>
              <a:ea typeface="+mn-ea"/>
              <a:cs typeface="+mn-cs"/>
            </a:endParaRPr>
          </a:p>
          <a:p>
            <a:pPr algn="ctr"/>
            <a:r>
              <a:rPr lang="ru-RU" sz="2000" b="1" dirty="0" smtClean="0">
                <a:latin typeface="+mn-lt"/>
                <a:ea typeface="+mn-ea"/>
                <a:cs typeface="+mn-cs"/>
              </a:rPr>
              <a:t>предложить </a:t>
            </a:r>
            <a:r>
              <a:rPr lang="ru-RU" sz="2000" b="1" dirty="0">
                <a:latin typeface="+mn-lt"/>
                <a:ea typeface="+mn-ea"/>
                <a:cs typeface="+mn-cs"/>
              </a:rPr>
              <a:t>вам </a:t>
            </a:r>
            <a:endParaRPr lang="ru-RU" sz="2000" b="1" dirty="0" smtClean="0">
              <a:latin typeface="+mn-lt"/>
              <a:ea typeface="+mn-ea"/>
              <a:cs typeface="+mn-cs"/>
            </a:endParaRPr>
          </a:p>
          <a:p>
            <a:pPr algn="ctr"/>
            <a:r>
              <a:rPr lang="ru-RU" sz="2000" b="1" dirty="0" smtClean="0">
                <a:latin typeface="+mn-lt"/>
                <a:ea typeface="+mn-ea"/>
                <a:cs typeface="+mn-cs"/>
              </a:rPr>
              <a:t>изготовить </a:t>
            </a:r>
            <a:r>
              <a:rPr lang="ru-RU" sz="2000" b="1" dirty="0">
                <a:latin typeface="+mn-lt"/>
                <a:ea typeface="+mn-ea"/>
                <a:cs typeface="+mn-cs"/>
              </a:rPr>
              <a:t>подарочную шкатулку, </a:t>
            </a:r>
            <a:endParaRPr lang="ru-RU" sz="2000" b="1" dirty="0" smtClean="0">
              <a:latin typeface="+mn-lt"/>
              <a:ea typeface="+mn-ea"/>
              <a:cs typeface="+mn-cs"/>
            </a:endParaRPr>
          </a:p>
          <a:p>
            <a:pPr algn="ctr"/>
            <a:r>
              <a:rPr lang="ru-RU" sz="2000" b="1" dirty="0" smtClean="0">
                <a:latin typeface="+mn-lt"/>
                <a:ea typeface="+mn-ea"/>
                <a:cs typeface="+mn-cs"/>
              </a:rPr>
              <a:t>используя </a:t>
            </a:r>
            <a:r>
              <a:rPr lang="ru-RU" sz="2000" b="1" dirty="0">
                <a:latin typeface="+mn-lt"/>
                <a:ea typeface="+mn-ea"/>
                <a:cs typeface="+mn-cs"/>
              </a:rPr>
              <a:t>джутовый шпагат.</a:t>
            </a:r>
          </a:p>
        </p:txBody>
      </p:sp>
      <p:pic>
        <p:nvPicPr>
          <p:cNvPr id="22" name="Содержимое 4" descr="готовое изделие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3722" y="3081392"/>
            <a:ext cx="3608402" cy="2928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787703" y="224135"/>
            <a:ext cx="60797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II.</a:t>
            </a:r>
            <a:r>
              <a:rPr lang="ru-RU" sz="2800" b="1" dirty="0" smtClean="0"/>
              <a:t>  Подарок </a:t>
            </a:r>
            <a:r>
              <a:rPr lang="ru-RU" sz="2800" b="1" dirty="0"/>
              <a:t>к Дню Матери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34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17141" y="224135"/>
            <a:ext cx="685029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III.  </a:t>
            </a:r>
            <a:r>
              <a:rPr lang="ru-RU" sz="2800" b="1" dirty="0" smtClean="0"/>
              <a:t>Подготовка </a:t>
            </a:r>
            <a:r>
              <a:rPr lang="ru-RU" sz="2800" b="1" dirty="0"/>
              <a:t>к изготовлению подарка</a:t>
            </a:r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099335" y="5465852"/>
            <a:ext cx="7674794" cy="86377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+mn-lt"/>
                <a:ea typeface="+mn-ea"/>
                <a:cs typeface="+mn-cs"/>
              </a:rPr>
              <a:t>Для </a:t>
            </a:r>
            <a:r>
              <a:rPr lang="ru-RU" sz="1800" b="1" dirty="0">
                <a:latin typeface="+mn-lt"/>
                <a:ea typeface="+mn-ea"/>
                <a:cs typeface="+mn-cs"/>
              </a:rPr>
              <a:t>работы нам потребуются следующие материалы:  шпагат, мешковина, лист бумаги формата А4, карандаш, файл, ножницы,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коробочка из-под чая</a:t>
            </a:r>
            <a:r>
              <a:rPr lang="ru-RU" sz="1800" b="1" dirty="0">
                <a:latin typeface="+mn-lt"/>
                <a:ea typeface="+mn-ea"/>
                <a:cs typeface="+mn-cs"/>
              </a:rPr>
              <a:t>, клей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ПВА, </a:t>
            </a:r>
            <a:r>
              <a:rPr lang="ru-RU" sz="1800" b="1" dirty="0" err="1">
                <a:latin typeface="+mn-lt"/>
                <a:ea typeface="+mn-ea"/>
                <a:cs typeface="+mn-cs"/>
              </a:rPr>
              <a:t>термопистолет</a:t>
            </a:r>
            <a:r>
              <a:rPr lang="ru-RU" sz="1800" b="1" dirty="0">
                <a:latin typeface="+mn-lt"/>
                <a:ea typeface="+mn-ea"/>
                <a:cs typeface="+mn-cs"/>
              </a:rPr>
              <a:t>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клеевой, </a:t>
            </a:r>
            <a:r>
              <a:rPr lang="ru-RU" sz="1800" b="1" dirty="0" err="1" smtClean="0">
                <a:latin typeface="+mn-lt"/>
                <a:ea typeface="+mn-ea"/>
                <a:cs typeface="+mn-cs"/>
              </a:rPr>
              <a:t>термоклей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.   </a:t>
            </a:r>
            <a:endParaRPr lang="ru-RU" sz="18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11" name="Содержимое 3" descr="оборудование и материалы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545" y="1077000"/>
            <a:ext cx="5700315" cy="4275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42958" y="6226139"/>
            <a:ext cx="488021" cy="472611"/>
          </a:xfrm>
          <a:prstGeom prst="actionButtonForwardNex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33564" y="6226139"/>
            <a:ext cx="472611" cy="472611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6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</TotalTime>
  <Words>584</Words>
  <Application>Microsoft Office PowerPoint</Application>
  <PresentationFormat>Экран (4:3)</PresentationFormat>
  <Paragraphs>77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Искусство джутовой филиграни не может похвастаться древним происхождением. А вот техника ювелирной филиграни уходит корнями далеко в прошлое. Это стиль работы с завитками, жгутом и клеем. Берутся бумажные трафареты, на них выкладывается по контуру жгут, промазанный клеем. Получаются очень красивые вещи.</vt:lpstr>
      <vt:lpstr>Презентация PowerPoint</vt:lpstr>
      <vt:lpstr>Презентация PowerPoint</vt:lpstr>
      <vt:lpstr>В конце ноября мы будем поздравлять наших мам и бабушек.  Самые лучшие подарки те, которые сделаны своими руками.</vt:lpstr>
      <vt:lpstr>Для работы нам потребуются следующие материалы:  шпагат, мешковина, лист бумаги формата А4, карандаш, файл, ножницы, коробочка из-под чая, клей ПВА, термопистолет клеевой, термоклей.   </vt:lpstr>
      <vt:lpstr>1. Берём коробку из-под чая и с помощью термопистолета обклеиваем её бумагой, затем мешковиной со всех наружных сторон. </vt:lpstr>
      <vt:lpstr>2. Работаем только со взрослыми! Не забываем правила техники безопасности. Правила работы с термопистолетом здесь …</vt:lpstr>
      <vt:lpstr>3. При помощи термопистолета, обклеиваем края шкатулки шпагатом по всем граням. Правила работы с термо-пистолетом  здесь …</vt:lpstr>
      <vt:lpstr>4.  Рисуем простейшие элементы «джутовой филиграни» на листе бумаги, затем вставляем лист в файл. Наносим клей ПВА на элементы и начинаем работать со шпагатом.</vt:lpstr>
      <vt:lpstr>4. Изготовление элементов «джутовой филиграни». </vt:lpstr>
      <vt:lpstr>5.  Подсушенные детали снимаем с файла и декорируем подарочную шкатулку.</vt:lpstr>
      <vt:lpstr>6. Делаем петельку из шпагата и закрепляем её с помощью клея на крышке шкатулки.</vt:lpstr>
      <vt:lpstr>Презентация PowerPoint</vt:lpstr>
      <vt:lpstr>Используемые источники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Марина</cp:lastModifiedBy>
  <cp:revision>38</cp:revision>
  <dcterms:created xsi:type="dcterms:W3CDTF">2016-08-19T04:09:22Z</dcterms:created>
  <dcterms:modified xsi:type="dcterms:W3CDTF">2022-03-13T09:10:45Z</dcterms:modified>
</cp:coreProperties>
</file>