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68" r:id="rId4"/>
    <p:sldId id="269" r:id="rId5"/>
    <p:sldId id="270" r:id="rId6"/>
    <p:sldId id="272" r:id="rId7"/>
    <p:sldId id="271" r:id="rId8"/>
    <p:sldId id="273" r:id="rId9"/>
    <p:sldId id="258" r:id="rId10"/>
    <p:sldId id="306" r:id="rId11"/>
    <p:sldId id="274" r:id="rId12"/>
    <p:sldId id="275" r:id="rId13"/>
    <p:sldId id="278" r:id="rId14"/>
    <p:sldId id="277" r:id="rId15"/>
    <p:sldId id="276" r:id="rId16"/>
    <p:sldId id="259" r:id="rId17"/>
    <p:sldId id="281" r:id="rId18"/>
    <p:sldId id="280" r:id="rId19"/>
    <p:sldId id="279" r:id="rId20"/>
    <p:sldId id="282" r:id="rId21"/>
    <p:sldId id="284" r:id="rId22"/>
    <p:sldId id="285" r:id="rId23"/>
    <p:sldId id="299" r:id="rId24"/>
    <p:sldId id="300" r:id="rId25"/>
    <p:sldId id="301" r:id="rId26"/>
    <p:sldId id="302" r:id="rId27"/>
    <p:sldId id="303" r:id="rId28"/>
    <p:sldId id="304" r:id="rId29"/>
    <p:sldId id="260" r:id="rId30"/>
    <p:sldId id="261" r:id="rId31"/>
    <p:sldId id="262" r:id="rId32"/>
    <p:sldId id="263" r:id="rId33"/>
    <p:sldId id="283" r:id="rId34"/>
    <p:sldId id="286" r:id="rId35"/>
    <p:sldId id="287" r:id="rId36"/>
    <p:sldId id="288" r:id="rId37"/>
    <p:sldId id="289" r:id="rId38"/>
    <p:sldId id="290" r:id="rId39"/>
    <p:sldId id="291" r:id="rId40"/>
    <p:sldId id="292" r:id="rId41"/>
    <p:sldId id="293" r:id="rId42"/>
    <p:sldId id="264" r:id="rId43"/>
    <p:sldId id="265" r:id="rId44"/>
    <p:sldId id="294" r:id="rId45"/>
    <p:sldId id="296" r:id="rId46"/>
    <p:sldId id="297" r:id="rId47"/>
    <p:sldId id="298" r:id="rId48"/>
    <p:sldId id="267" r:id="rId49"/>
    <p:sldId id="295" r:id="rId50"/>
    <p:sldId id="305" r:id="rId5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211" autoAdjust="0"/>
    <p:restoredTop sz="94660"/>
  </p:normalViewPr>
  <p:slideViewPr>
    <p:cSldViewPr>
      <p:cViewPr varScale="1">
        <p:scale>
          <a:sx n="71" d="100"/>
          <a:sy n="71" d="100"/>
        </p:scale>
        <p:origin x="-156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29.01.2013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29.01.2013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29.01.2013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29.01.2013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hyperlink" Target="http://click01.begun.ru/click.jsp?url=TOcZSLuys7IRVo9Iegf8PGD4-4wkV08t05A5YXLmVun*HdcYcVAyTngBIvQlWyWs9Sf-tGZu1YGp7oyb5ZDQW3iIfIDkzAI9hZZQHpzyGqK0hQclmb1LJgtNri4qBJqO2G6rjcdrDzft2N0-KFqorbACUS-FQE6GgHxe54p47qNO0k8TefpZe7UbQ62JhAcP0PFP8TUaI1aUAzflO14DyLzIpXUQwgrz*4mw0T3vOhtKk2BepiB4mk08y-G5a14RpCSqLigOUY3rnDdwDlnljSmL-LwGucF8T5ud1aZ60YgEmldg3B5Kw0wVzQcyxwAXe7xTIbJKGQWJVcCKPpIsnCDliUztLqK4t*4FaXDU2s1InWei3ntyYJ0F0VlXKWumOvvHtYiAR0fv7oxY&amp;eurl%5b%5d=TOcZSNzd3N0mWwwDOoo68sX4z1FVY1yuwGd2QszlJqnOR-PS" TargetMode="Externa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://click01.begun.ru/click.jsp?url=TOcZSOrh4OEf3PRZaxbtLXHp7p01Rl48woEocPTM-DeGA54xskuFsLp0cAg67CBuzJMdDWkYs7VattDQRf-1v9PsEPMJ0NEYaUk8dZw-Gnt36hoasoaN1uZn-zWZsgMa2Fc0EOBiTvU9hr2IQsX8jSBpCBxqb-Xmz4dJTZq26y7c9gx12O9zNEQDHAWAHjBZYAW6msaqqe1V9kdCISU9d06xVo6ANDIU4*fxilIfZV*EdnDCiV2yWFeDwpnP1ZYsmYDDHYsZT4Qxh405fenJ6RNs9p58ASySjcXI3KV*y*c8E49Er2xupV7bgRRJ2PT8pi4On9FQc2ktnn*7toGi7XVyJQcUsIDOQ3eM0XctyNteFz4jVVIQlyF5GWHhmzcY8w0PPdL0vNF7lhcAZdCaVnsjTPV7ue9WEMsbTqA8kMnGzu1HmvOh9qQmEHusH3xbpSfLV6PpWWDHOd*C9i2ydpYWikI&amp;eurl%5b%5d=TOcZSNjZ2Nme6VLo3m2MH2D-IP-zxDWRRUHn6Q1XqVJClrkC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Сварщик — рабочий, специалист сварочного производства.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Профессия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783847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62" name="Picture 2" descr="C:\Users\Денис\Downloads\00000010966_jimmy1400_1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30411399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C:\Users\Денис\Downloads\0bc763cfccb725a6fca5623eef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8627493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 descr="C:\Users\Денис\Downloads\800007_MMAprocess_bi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1998297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10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2290" name="Picture 2" descr="C:\Users\Денис\Downloads\process1_lr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3302285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 descr="C:\Users\Денис\Downloads\photos0-800x600.jpe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6632"/>
            <a:ext cx="9143999" cy="66247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1846272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2" name="Picture 2" descr="C:\Users\Денис\Downloads\3709798_w640_h640_080127f5957s93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58441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Условия труда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484784"/>
            <a:ext cx="8712968" cy="5040560"/>
          </a:xfrm>
        </p:spPr>
        <p:txBody>
          <a:bodyPr>
            <a:normAutofit/>
          </a:bodyPr>
          <a:lstStyle/>
          <a:p>
            <a:r>
              <a:rPr lang="ru-RU" dirty="0"/>
              <a:t>Работает как в помещении, так и на </a:t>
            </a:r>
            <a:r>
              <a:rPr lang="ru-RU" dirty="0" err="1"/>
              <a:t>открутом</a:t>
            </a:r>
            <a:r>
              <a:rPr lang="ru-RU" dirty="0"/>
              <a:t> воздухе. Возможно выполнение работ на высоте и в очень неудобных и опасных позах. Большая нагрузка на опорно-двигательный и зрительный аппарат. Для защиты от тепловых и световых излучений использует спецодежду и маску (щиток), имеющую защитные светофильтры. Режим работы в основном двухсменный. Темп работы свободный. Профессия имеет 1-6 разряды.</a:t>
            </a:r>
          </a:p>
        </p:txBody>
      </p:sp>
    </p:spTree>
    <p:extLst>
      <p:ext uri="{BB962C8B-B14F-4D97-AF65-F5344CB8AC3E}">
        <p14:creationId xmlns:p14="http://schemas.microsoft.com/office/powerpoint/2010/main" val="19343967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5362" name="Picture 2" descr="C:\Users\Денис\Downloads\shop_items_catalog_image174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1608330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300">
        <p14:pan dir="u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4338" name="Picture 2" descr="C:\Users\Денис\Downloads\kost-spilk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6693697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ferris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3314" name="Picture 2" descr="C:\Users\Денис\Downloads\03u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436472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ferris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404664"/>
            <a:ext cx="8640960" cy="6048672"/>
          </a:xfrm>
        </p:spPr>
        <p:txBody>
          <a:bodyPr>
            <a:normAutofit lnSpcReduction="10000"/>
          </a:bodyPr>
          <a:lstStyle/>
          <a:p>
            <a:r>
              <a:rPr lang="ru-RU" dirty="0"/>
              <a:t>Сварщик — профессия ответственная, почти виртуозная, от качества работы которого зависит многое — долговечность и устойчивость строительных конструкций, работа и срок службы различной техники. </a:t>
            </a:r>
          </a:p>
          <a:p>
            <a:r>
              <a:rPr lang="ru-RU" dirty="0"/>
              <a:t>Сварочные работы применяются во многих отраслях промышленности. Сварщики трудятся на стройплощадках, создавая конструкции и системы различных коммуникаций, в промышленности, где применяют свой опыт и навыки в машиностроении, кораблестроении и в других областях, таких как, энергетика, нефтеперерабатывающая промышленность, сельское хозяйство. Трудно назвать такой сегмент производства, где не применялся бы труд сварщика.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6118787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6386" name="Picture 2" descr="C:\Users\Денис\Downloads\bot_utepl_rab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512" y="0"/>
            <a:ext cx="9180512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1343479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7410" name="Picture 2" descr="C:\Users\Денис\Downloads\111216_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02478976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8434" name="Picture 2" descr="C:\Users\Денис\Downloads\SV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3229688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2770" name="Picture 2" descr="C:\Users\Денис\Downloads\2-z4-82d2132d-6b09-42e5-90b0-c909c4f51b33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968906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3794" name="Picture 2" descr="C:\Users\Денис\Downloads\744db82787cc0d1a7499142758fbc3e3_60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77935765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4818" name="Picture 2" descr="C:\Users\Денис\Downloads\404002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741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0076617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Content="1"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5842" name="Picture 2" descr="C:\Users\Денис\Downloads\43010200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627531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14:flythrough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6866" name="Picture 2" descr="C:\Users\Денис\Downloads\hameleon_bi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02976542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7890" name="Picture 2" descr="C:\Users\Денис\Downloads\Маска корунд-2 синяя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15416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0186496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Плюсы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1412776"/>
            <a:ext cx="8856984" cy="5112568"/>
          </a:xfrm>
        </p:spPr>
        <p:txBody>
          <a:bodyPr>
            <a:normAutofit lnSpcReduction="10000"/>
          </a:bodyPr>
          <a:lstStyle/>
          <a:p>
            <a:r>
              <a:rPr lang="ru-RU" dirty="0"/>
              <a:t>К плюсам профессии можно отнести престижность и высокую востребованность на рынке труда, как в государственном секторе экономики, так и в частном. Молодым специалистам, только что окончившим училище, работу долго искать не придётся — она находит их сама. Сварщиков без опыта охотно принимают в жилищно-коммунальные хозяйства, в частные организации сферы обслуживания. С приобретением опыта, им поручаются более ответственные дела и работы в промышленности, на стройках. Соответственно, увеличивается зарплата.</a:t>
            </a:r>
          </a:p>
        </p:txBody>
      </p:sp>
    </p:spTree>
    <p:extLst>
      <p:ext uri="{BB962C8B-B14F-4D97-AF65-F5344CB8AC3E}">
        <p14:creationId xmlns:p14="http://schemas.microsoft.com/office/powerpoint/2010/main" val="201101166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Денис\Downloads\49e91df690a3095dac287b51c9dec8bd_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7591473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Минусы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340768"/>
            <a:ext cx="8712968" cy="5246043"/>
          </a:xfrm>
        </p:spPr>
        <p:txBody>
          <a:bodyPr>
            <a:normAutofit/>
          </a:bodyPr>
          <a:lstStyle/>
          <a:p>
            <a:r>
              <a:rPr lang="ru-RU" dirty="0"/>
              <a:t>Минусы профессии — тяжёлые условия труда, работа на открытых строительных площадках при любой погоде, большая нагрузка на зрение из-за высокой яркости электрической дуги, инфракрасного и ультрафиолетового излучения. Электросварщики относятся к профессиям «горячего цеха» из-за высокой вредности производства вследствие большого выделения газов и тепла при сварочных работах.</a:t>
            </a:r>
          </a:p>
        </p:txBody>
      </p:sp>
    </p:spTree>
    <p:extLst>
      <p:ext uri="{BB962C8B-B14F-4D97-AF65-F5344CB8AC3E}">
        <p14:creationId xmlns:p14="http://schemas.microsoft.com/office/powerpoint/2010/main" val="179428854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Личные качества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412776"/>
            <a:ext cx="8784976" cy="5256584"/>
          </a:xfrm>
        </p:spPr>
        <p:txBody>
          <a:bodyPr/>
          <a:lstStyle/>
          <a:p>
            <a:r>
              <a:rPr lang="ru-RU" dirty="0"/>
              <a:t>Физическая сила и выносливость. Острота зрения и </a:t>
            </a:r>
            <a:r>
              <a:rPr lang="ru-RU" dirty="0" err="1"/>
              <a:t>цветовосприятия</a:t>
            </a:r>
            <a:r>
              <a:rPr lang="ru-RU" dirty="0"/>
              <a:t>. Гибкость, подвижность </a:t>
            </a:r>
            <a:r>
              <a:rPr lang="ru-RU" dirty="0">
                <a:hlinkClick r:id="rId2"/>
              </a:rPr>
              <a:t>рук</a:t>
            </a:r>
            <a:r>
              <a:rPr lang="ru-RU" dirty="0"/>
              <a:t>, ног и всего тела. Развитый вестибулярный аппарат. Умение длительно сосредотачивать внимание. Хорошая зрительно-моторная координация. Пространственное воображение и техническое мышление. Аккуратность. Уравновешенность.</a:t>
            </a:r>
          </a:p>
        </p:txBody>
      </p:sp>
    </p:spTree>
    <p:extLst>
      <p:ext uri="{BB962C8B-B14F-4D97-AF65-F5344CB8AC3E}">
        <p14:creationId xmlns:p14="http://schemas.microsoft.com/office/powerpoint/2010/main" val="3208230976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Образование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Обучиться профессии сварщика можно в профессионально-технических училищах, колледжах. Обучение проводится 3 года на базе 9 классов и 2 года на базе 11 классов по специальностям «сварщик электросварочных и газосварочных работ» и «наладчик сварочного и </a:t>
            </a:r>
            <a:r>
              <a:rPr lang="ru-RU" dirty="0" err="1"/>
              <a:t>газоплазморезательного</a:t>
            </a:r>
            <a:r>
              <a:rPr lang="ru-RU" dirty="0"/>
              <a:t> оборудования».</a:t>
            </a:r>
          </a:p>
        </p:txBody>
      </p:sp>
    </p:spTree>
    <p:extLst>
      <p:ext uri="{BB962C8B-B14F-4D97-AF65-F5344CB8AC3E}">
        <p14:creationId xmlns:p14="http://schemas.microsoft.com/office/powerpoint/2010/main" val="4125089486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9458" name="Picture 2" descr="C:\Users\Денис\Downloads\2571546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65043625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482" name="Picture 2" descr="C:\Users\Денис\Downloads\1237318778__urok-pr.obuchenija-svarshhikov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056279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>
        <p:cut/>
      </p:transition>
    </mc:Choice>
    <mc:Fallback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1506" name="Picture 2" descr="C:\Users\Денис\Downloads\image008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841276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2530" name="Picture 2" descr="C:\Users\Денис\Downloads\PIC_065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8520" y="0"/>
            <a:ext cx="925252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6042175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3554" name="Picture 2" descr="C:\Users\Денис\Downloads\PIC_065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233814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4578" name="Picture 2" descr="C:\Users\Денис\Downloads\svark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17500" y="66675"/>
            <a:ext cx="9753600" cy="731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079316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5602" name="Picture 2" descr="C:\Users\Денис\Downloads\svarshik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217843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Денис\Downloads\1331648266_welder0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3648661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6626" name="Picture 2" descr="C:\Users\Денис\Downloads\svarshik2_fuu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9308860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7650" name="Picture 2" descr="C:\Users\Денис\Downloads\u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7385"/>
            <a:ext cx="9144000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84872152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Медицинские ограничения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Сердечно-сосудистые заболевания. Заболевания дыхательных органов. Нарушения в работе опорно-двигательного аппарата (радикулит, остеохондроз...). Психические недуги и расстройства нервной системы. Раздражительность. Аллергические заболевания. Выраженные дефекты зрения и слуха</a:t>
            </a:r>
          </a:p>
        </p:txBody>
      </p:sp>
    </p:spTree>
    <p:extLst>
      <p:ext uri="{BB962C8B-B14F-4D97-AF65-F5344CB8AC3E}">
        <p14:creationId xmlns:p14="http://schemas.microsoft.com/office/powerpoint/2010/main" val="418395199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Области применения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412776"/>
            <a:ext cx="8856984" cy="5256584"/>
          </a:xfrm>
        </p:spPr>
        <p:txBody>
          <a:bodyPr>
            <a:normAutofit fontScale="85000" lnSpcReduction="20000"/>
          </a:bodyPr>
          <a:lstStyle/>
          <a:p>
            <a:r>
              <a:rPr lang="ru-RU" dirty="0"/>
              <a:t>Производственные предприятия, заводы, лаборатории по разработке и испытанию новых производственных образцов, </a:t>
            </a:r>
            <a:r>
              <a:rPr lang="ru-RU" dirty="0" err="1"/>
              <a:t>строительство.Cварочные</a:t>
            </a:r>
            <a:r>
              <a:rPr lang="ru-RU" dirty="0"/>
              <a:t> работы требуются практически на любом производстве, а молодых мастеров очень мало. Поэтому зарплаты у сварщиков высокие: вчерашний выпускник колледжа зарабатывает немного, сварщик со стажем получает больше. Во время производственной практики на третьем курсе учащимся выплачивают зарплату. Но даже перспектива получать хорошие деньги почему-то не впечатляет ребят, которые выбирают более модные и при этом менее востребованные профессии.</a:t>
            </a:r>
          </a:p>
          <a:p>
            <a:r>
              <a:rPr lang="ru-RU" dirty="0"/>
              <a:t>Уровень зарплат, в зависимости от места работы, сильно отличается при выполнении одного и того же заказа можно получать абсолютно разные деньги. В жилищно-коммунальной сфере сегодня, пожалуй, самая низкая оплата труда, самая щедрая — нефтегазовая отрасль.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03692361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8674" name="Picture 2" descr="C:\Users\Денис\Downloads\1817189_w640_h640_gazo_svarka_koordina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83811822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9698" name="Picture 2" descr="C:\Users\Денис\Downloads\130418646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597332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>
        <p14:shred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22" name="Picture 2" descr="C:\Users\Денис\Downloads\imager_post.php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8439549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10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1746" name="Picture 2" descr="C:\Users\Денис\Downloads\speed wel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399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2195763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Content="1"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Зароботок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/>
              <a:t>Сколько получает Сварщик? </a:t>
            </a:r>
            <a:r>
              <a:rPr lang="ru-RU" dirty="0" err="1"/>
              <a:t>Cварочные</a:t>
            </a:r>
            <a:r>
              <a:rPr lang="ru-RU" dirty="0"/>
              <a:t> работы требуются практически на любом производстве, а молодых мастеров очень мало. Поэтому зарплаты у сварщиков высокие: вчерашний выпускник колледжа зарабатывает $500-600, сварщик со стажем получает $1000-1500. Во время производственной практики на третьем курсе учащимся выплачивают зарплату в $250-300.</a:t>
            </a:r>
          </a:p>
        </p:txBody>
      </p:sp>
    </p:spTree>
    <p:extLst>
      <p:ext uri="{BB962C8B-B14F-4D97-AF65-F5344CB8AC3E}">
        <p14:creationId xmlns:p14="http://schemas.microsoft.com/office/powerpoint/2010/main" val="190534781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8914" name="Picture 2" descr="C:\Users\Денис\Downloads\48401387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6484706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14:flythrough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Денис\Downloads\c42ef1cab27727dbb003f13cb0db6f3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638" y="-86362"/>
            <a:ext cx="9433271" cy="6957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14139614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9938" name="Picture 2" descr="C:\Users\Денис\Downloads\186386_1024_76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4800" y="-282575"/>
            <a:ext cx="9753600" cy="731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524359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ferris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C:\Users\Денис\Downloads\tuvaonline_ru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232682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>
        <p14:flash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C:\Users\Денис\Downloads\svarshik_fuu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3574101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C:\Users\Денис\Downloads\welding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5455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Специализации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1340768"/>
            <a:ext cx="9001000" cy="5400600"/>
          </a:xfrm>
        </p:spPr>
        <p:txBody>
          <a:bodyPr>
            <a:normAutofit fontScale="85000" lnSpcReduction="10000"/>
          </a:bodyPr>
          <a:lstStyle/>
          <a:p>
            <a:r>
              <a:rPr lang="ru-RU" dirty="0"/>
              <a:t>Сварщик, как профессия, подразделяется на несколько специализаций: сварщик ручной дуговой сварки, газосварщик, оператор автоматических </a:t>
            </a:r>
            <a:r>
              <a:rPr lang="ru-RU" dirty="0">
                <a:hlinkClick r:id="rId2"/>
              </a:rPr>
              <a:t>сварочных аппаратов</a:t>
            </a:r>
            <a:r>
              <a:rPr lang="ru-RU" dirty="0"/>
              <a:t>. Рабочие всех этих специальностей занимаются одним делом — соединением металлических конструкций, сложных аппаратов, деталей, узлов методом сплавления металлов. От мастерства сварщиков зависит качество сварочных швов. Любые ошибки, небрежность, допускаемые в работе, могут привести к катастрофическим последствиям. Страшно подумать, к чему могла бы привести некачественная работа по сварке </a:t>
            </a:r>
            <a:r>
              <a:rPr lang="ru-RU" dirty="0" err="1"/>
              <a:t>нефте</a:t>
            </a:r>
            <a:r>
              <a:rPr lang="ru-RU" dirty="0"/>
              <a:t>- или газопроводов. Сварщик — профессионал должен знать электротехнику, технологию плавления металлов, свойства газов, применяемых для </a:t>
            </a:r>
            <a:r>
              <a:rPr lang="ru-RU" dirty="0" err="1"/>
              <a:t>антиокисления</a:t>
            </a:r>
            <a:r>
              <a:rPr lang="ru-RU" dirty="0"/>
              <a:t>, методы и принципы действия используемых агрегатов и оборудования. Большое значение имеет соблюдение техники безопасности и производственной санитарии.</a:t>
            </a:r>
          </a:p>
        </p:txBody>
      </p:sp>
    </p:spTree>
    <p:extLst>
      <p:ext uri="{BB962C8B-B14F-4D97-AF65-F5344CB8AC3E}">
        <p14:creationId xmlns:p14="http://schemas.microsoft.com/office/powerpoint/2010/main" val="310971591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83</TotalTime>
  <Words>722</Words>
  <Application>Microsoft Office PowerPoint</Application>
  <PresentationFormat>Экран (4:3)</PresentationFormat>
  <Paragraphs>23</Paragraphs>
  <Slides>50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50</vt:i4>
      </vt:variant>
    </vt:vector>
  </HeadingPairs>
  <TitlesOfParts>
    <vt:vector size="51" baseType="lpstr">
      <vt:lpstr>Апекс</vt:lpstr>
      <vt:lpstr>Сварщик — рабочий, специалист сварочного производства.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Специализации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Условия труда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Плюсы</vt:lpstr>
      <vt:lpstr>Минусы</vt:lpstr>
      <vt:lpstr>Личные качества</vt:lpstr>
      <vt:lpstr>Образование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Медицинские ограничения</vt:lpstr>
      <vt:lpstr>Области применения</vt:lpstr>
      <vt:lpstr>Презентация PowerPoint</vt:lpstr>
      <vt:lpstr>Презентация PowerPoint</vt:lpstr>
      <vt:lpstr>Презентация PowerPoint</vt:lpstr>
      <vt:lpstr>Презентация PowerPoint</vt:lpstr>
      <vt:lpstr>Зароботок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Сварщик — рабочий, специалист сварочного производства.</dc:title>
  <dc:creator>Denis</dc:creator>
  <cp:lastModifiedBy>Денис</cp:lastModifiedBy>
  <cp:revision>9</cp:revision>
  <dcterms:created xsi:type="dcterms:W3CDTF">2013-01-29T08:40:57Z</dcterms:created>
  <dcterms:modified xsi:type="dcterms:W3CDTF">2013-01-29T10:16:36Z</dcterms:modified>
</cp:coreProperties>
</file>