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8" r:id="rId4"/>
    <p:sldId id="292" r:id="rId5"/>
    <p:sldId id="270" r:id="rId6"/>
    <p:sldId id="273" r:id="rId7"/>
    <p:sldId id="275" r:id="rId8"/>
    <p:sldId id="293" r:id="rId9"/>
    <p:sldId id="294" r:id="rId10"/>
    <p:sldId id="274" r:id="rId11"/>
    <p:sldId id="263" r:id="rId12"/>
    <p:sldId id="295" r:id="rId13"/>
    <p:sldId id="296" r:id="rId14"/>
    <p:sldId id="297" r:id="rId15"/>
    <p:sldId id="290" r:id="rId16"/>
    <p:sldId id="298" r:id="rId17"/>
    <p:sldId id="299" r:id="rId18"/>
    <p:sldId id="300" r:id="rId19"/>
    <p:sldId id="30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F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4" autoAdjust="0"/>
    <p:restoredTop sz="94660"/>
  </p:normalViewPr>
  <p:slideViewPr>
    <p:cSldViewPr>
      <p:cViewPr varScale="1">
        <p:scale>
          <a:sx n="83" d="100"/>
          <a:sy n="83" d="100"/>
        </p:scale>
        <p:origin x="1464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260648"/>
            <a:ext cx="8640960" cy="62646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pic>
        <p:nvPicPr>
          <p:cNvPr id="1030" name="Picture 6" descr="C:\Users\132\Desktop\День открытых дверей ЧТЕНИЕ\1012191835.jpg"/>
          <p:cNvPicPr>
            <a:picLocks noChangeAspect="1" noChangeArrowheads="1"/>
          </p:cNvPicPr>
          <p:nvPr/>
        </p:nvPicPr>
        <p:blipFill>
          <a:blip r:embed="rId2" cstate="print"/>
          <a:srcRect l="5560" t="54200"/>
          <a:stretch>
            <a:fillRect/>
          </a:stretch>
        </p:blipFill>
        <p:spPr bwMode="auto">
          <a:xfrm>
            <a:off x="1619672" y="3212976"/>
            <a:ext cx="4892433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Горизонтальный свиток 13"/>
          <p:cNvSpPr/>
          <p:nvPr/>
        </p:nvSpPr>
        <p:spPr>
          <a:xfrm>
            <a:off x="2299674" y="5393250"/>
            <a:ext cx="6264696" cy="1008112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400" b="1" dirty="0" smtClean="0">
              <a:latin typeface="Georgia" pitchFamily="18" charset="0"/>
            </a:endParaRPr>
          </a:p>
          <a:p>
            <a:r>
              <a:rPr lang="ru-RU" sz="1400" b="1" i="1" dirty="0" smtClean="0">
                <a:latin typeface="Georgia" pitchFamily="18" charset="0"/>
              </a:rPr>
              <a:t>Учитель-логопед Суровцева </a:t>
            </a:r>
            <a:r>
              <a:rPr lang="ru-RU" sz="1400" b="1" i="1" dirty="0">
                <a:latin typeface="Georgia" pitchFamily="18" charset="0"/>
              </a:rPr>
              <a:t>Т</a:t>
            </a:r>
            <a:r>
              <a:rPr lang="ru-RU" sz="1400" b="1" i="1" dirty="0" smtClean="0">
                <a:latin typeface="Georgia" pitchFamily="18" charset="0"/>
              </a:rPr>
              <a:t>атьяна Владимировна</a:t>
            </a:r>
          </a:p>
        </p:txBody>
      </p:sp>
      <p:sp>
        <p:nvSpPr>
          <p:cNvPr id="10" name="Овал 9"/>
          <p:cNvSpPr/>
          <p:nvPr/>
        </p:nvSpPr>
        <p:spPr>
          <a:xfrm rot="20977994">
            <a:off x="6994806" y="3626624"/>
            <a:ext cx="648072" cy="57606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А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 rot="1114218">
            <a:off x="6647135" y="3274954"/>
            <a:ext cx="462064" cy="44550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Georgia" pitchFamily="18" charset="0"/>
              </a:rPr>
              <a:t>Л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 rot="20249108">
            <a:off x="3217436" y="2306991"/>
            <a:ext cx="648072" cy="57606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Georgia" pitchFamily="18" charset="0"/>
              </a:rPr>
              <a:t>Р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 rot="856340">
            <a:off x="1030250" y="5290131"/>
            <a:ext cx="562702" cy="54624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Georgia" pitchFamily="18" charset="0"/>
              </a:rPr>
              <a:t>Ш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16350" y="1478184"/>
            <a:ext cx="4601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Родителям о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дислексии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27584" y="404664"/>
            <a:ext cx="7488832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Муниципальное бюджетное общеобразовательное учреждение</a:t>
            </a:r>
          </a:p>
          <a:p>
            <a:pPr algn="ctr"/>
            <a:r>
              <a:rPr lang="ru-RU" dirty="0" smtClean="0"/>
              <a:t>Средняя общеобразовательная школа №32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416527"/>
            <a:ext cx="8784976" cy="6264696"/>
          </a:xfrm>
          <a:prstGeom prst="roundRect">
            <a:avLst/>
          </a:prstGeom>
          <a:ln w="19050"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539552" y="1721521"/>
            <a:ext cx="7541390" cy="289885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6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20" name="Picture 9" descr="ff962c65118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0462" y="629455"/>
            <a:ext cx="1512168" cy="188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 descr="C:\Users\132\Desktop\День открытых дверей ЧТЕНИЕ\1012191835.jpg"/>
          <p:cNvPicPr>
            <a:picLocks noChangeAspect="1" noChangeArrowheads="1"/>
          </p:cNvPicPr>
          <p:nvPr/>
        </p:nvPicPr>
        <p:blipFill>
          <a:blip r:embed="rId3" cstate="print"/>
          <a:srcRect l="25822" b="75850"/>
          <a:stretch>
            <a:fillRect/>
          </a:stretch>
        </p:blipFill>
        <p:spPr bwMode="auto">
          <a:xfrm>
            <a:off x="2555776" y="4797152"/>
            <a:ext cx="4344010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-148658" y="2220780"/>
            <a:ext cx="8465074" cy="191817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Известные люди страдающие </a:t>
            </a:r>
            <a:r>
              <a:rPr lang="ru-RU" b="1" dirty="0" smtClean="0"/>
              <a:t> </a:t>
            </a:r>
            <a:r>
              <a:rPr lang="ru-RU" b="1" dirty="0" err="1" smtClean="0"/>
              <a:t>дислексией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66465" y="4150821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YS Text"/>
              </a:rPr>
              <a:t>История знает множество выдающихся </a:t>
            </a:r>
            <a:r>
              <a:rPr lang="ru-RU" b="1" dirty="0">
                <a:solidFill>
                  <a:srgbClr val="FF0000"/>
                </a:solidFill>
                <a:latin typeface="YS Text"/>
              </a:rPr>
              <a:t>людей</a:t>
            </a:r>
            <a:r>
              <a:rPr lang="ru-RU" dirty="0">
                <a:solidFill>
                  <a:srgbClr val="FF0000"/>
                </a:solidFill>
                <a:latin typeface="YS Text"/>
              </a:rPr>
              <a:t>, которые </a:t>
            </a:r>
            <a:r>
              <a:rPr lang="ru-RU" b="1" dirty="0">
                <a:solidFill>
                  <a:srgbClr val="FF0000"/>
                </a:solidFill>
                <a:latin typeface="YS Text"/>
              </a:rPr>
              <a:t>страдали</a:t>
            </a:r>
            <a:r>
              <a:rPr lang="ru-RU" dirty="0">
                <a:solidFill>
                  <a:srgbClr val="FF0000"/>
                </a:solidFill>
                <a:latin typeface="YS Text"/>
              </a:rPr>
              <a:t> </a:t>
            </a:r>
            <a:r>
              <a:rPr lang="ru-RU" b="1" dirty="0" err="1">
                <a:solidFill>
                  <a:srgbClr val="FF0000"/>
                </a:solidFill>
                <a:latin typeface="YS Text"/>
              </a:rPr>
              <a:t>дислексией</a:t>
            </a:r>
            <a:r>
              <a:rPr lang="ru-RU" dirty="0">
                <a:solidFill>
                  <a:srgbClr val="FF0000"/>
                </a:solidFill>
                <a:latin typeface="YS Text"/>
              </a:rPr>
              <a:t> </a:t>
            </a:r>
            <a:r>
              <a:rPr lang="ru-RU" b="1" dirty="0">
                <a:solidFill>
                  <a:srgbClr val="FF0000"/>
                </a:solidFill>
                <a:latin typeface="YS Text"/>
              </a:rPr>
              <a:t>и</a:t>
            </a:r>
            <a:r>
              <a:rPr lang="ru-RU" dirty="0">
                <a:solidFill>
                  <a:srgbClr val="FF0000"/>
                </a:solidFill>
                <a:latin typeface="YS Text"/>
              </a:rPr>
              <a:t> </a:t>
            </a:r>
            <a:r>
              <a:rPr lang="ru-RU" b="1" dirty="0" err="1">
                <a:solidFill>
                  <a:srgbClr val="FF0000"/>
                </a:solidFill>
                <a:latin typeface="YS Text"/>
              </a:rPr>
              <a:t>дисграфией</a:t>
            </a:r>
            <a:r>
              <a:rPr lang="ru-RU" dirty="0">
                <a:solidFill>
                  <a:srgbClr val="FF0000"/>
                </a:solidFill>
                <a:latin typeface="YS Text"/>
              </a:rPr>
              <a:t>.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548680"/>
            <a:ext cx="8712968" cy="612068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267744" y="1628800"/>
            <a:ext cx="6624736" cy="146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1600" dirty="0" smtClean="0">
                <a:solidFill>
                  <a:srgbClr val="FF0000"/>
                </a:solidFill>
                <a:latin typeface="Georgia" pitchFamily="18" charset="0"/>
              </a:rPr>
              <a:t>    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Georgia" pitchFamily="18" charset="0"/>
              </a:rPr>
              <a:t>     </a:t>
            </a:r>
            <a:endParaRPr lang="ru-RU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ru-RU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4" name="Picture 3" descr="D:\РАБОЧИЙ стол -2013\КЛЁВЫЕ картинки\professo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668" y="3933056"/>
            <a:ext cx="1698650" cy="2304256"/>
          </a:xfrm>
          <a:prstGeom prst="rect">
            <a:avLst/>
          </a:prstGeom>
          <a:noFill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3811063"/>
            <a:ext cx="3168352" cy="270284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695803"/>
            <a:ext cx="6169684" cy="2962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5516" y="548680"/>
            <a:ext cx="8712968" cy="612068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267744" y="1628800"/>
            <a:ext cx="6624736" cy="146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1600" dirty="0" smtClean="0">
                <a:solidFill>
                  <a:srgbClr val="FF0000"/>
                </a:solidFill>
                <a:latin typeface="Georgia" pitchFamily="18" charset="0"/>
              </a:rPr>
              <a:t>    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Georgia" pitchFamily="18" charset="0"/>
              </a:rPr>
              <a:t>     </a:t>
            </a:r>
            <a:endParaRPr lang="ru-RU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ru-RU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4" name="Picture 3" descr="D:\РАБОЧИЙ стол -2013\КЛЁВЫЕ картинки\professo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78160"/>
            <a:ext cx="1698650" cy="2304256"/>
          </a:xfrm>
          <a:prstGeom prst="rect">
            <a:avLst/>
          </a:prstGeom>
          <a:noFill/>
        </p:spPr>
      </p:pic>
      <p:pic>
        <p:nvPicPr>
          <p:cNvPr id="8" name="Picture 2" descr="https://cs8.pikabu.ru/post_img/2017/11/25/0/15115605181722593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836712"/>
            <a:ext cx="2665597" cy="286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83568" y="3984911"/>
            <a:ext cx="80283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>
                <a:solidFill>
                  <a:srgbClr val="1B1E24"/>
                </a:solidFill>
                <a:latin typeface="Roboto"/>
              </a:rPr>
              <a:t>Ханс</a:t>
            </a:r>
            <a:r>
              <a:rPr lang="ru-RU" dirty="0">
                <a:solidFill>
                  <a:srgbClr val="1B1E24"/>
                </a:solidFill>
                <a:latin typeface="Roboto"/>
              </a:rPr>
              <a:t> </a:t>
            </a:r>
            <a:r>
              <a:rPr lang="ru-RU" dirty="0" err="1">
                <a:solidFill>
                  <a:srgbClr val="1B1E24"/>
                </a:solidFill>
                <a:latin typeface="Roboto"/>
              </a:rPr>
              <a:t>Кристиан</a:t>
            </a:r>
            <a:r>
              <a:rPr lang="ru-RU" dirty="0">
                <a:solidFill>
                  <a:srgbClr val="1B1E24"/>
                </a:solidFill>
                <a:latin typeface="Roboto"/>
              </a:rPr>
              <a:t> Андерсен (1805-1875), датский писатель, автор лирических и философских сказочных рассказов и историй, которые способствовали интеллектуальному и духовному развитию целого поколения детей по всему миру. Андерсен сочинял свои дивные философские истории и рассказы по ночам и носил их в издательства. Но редакторы, потрясённые полной безграмотностью автора, возвращали их ему, иногда не дочитав до конца. Один редактор даже написал на рукописи: «Человек, который </a:t>
            </a:r>
            <a:r>
              <a:rPr lang="ru-RU" dirty="0" smtClean="0">
                <a:solidFill>
                  <a:srgbClr val="1B1E24"/>
                </a:solidFill>
                <a:latin typeface="Roboto"/>
              </a:rPr>
              <a:t>так.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59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5516" y="368660"/>
            <a:ext cx="8712968" cy="612068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267744" y="1628800"/>
            <a:ext cx="6624736" cy="146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1600" dirty="0" smtClean="0">
                <a:solidFill>
                  <a:srgbClr val="FF0000"/>
                </a:solidFill>
                <a:latin typeface="Georgia" pitchFamily="18" charset="0"/>
              </a:rPr>
              <a:t>    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Georgia" pitchFamily="18" charset="0"/>
              </a:rPr>
              <a:t>     </a:t>
            </a:r>
            <a:endParaRPr lang="ru-RU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ru-RU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9" name="Picture 2" descr="https://webpulse.imgsmail.ru/imgpreview?mb=webpulse&amp;key=pulse_cabinet-image-2f6636c9-ac07-4f64-bf9d-ede3ea3375f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3533259" cy="2354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294259" y="76804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YS Text"/>
              </a:rPr>
              <a:t>Пётр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получил слабое образование, и до конца жизни писал с ошибками, используя бедный словарный запас. С детства он писал совершенно безграмотно, и, как ни бились его наставники, они ничего не могли с этим поделать.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Петр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не обращал внимания на отсутствие каких-то букв в написанном слове, и это не считая просто орфографических ошибок.</a:t>
            </a:r>
            <a:endParaRPr lang="ru-RU" dirty="0"/>
          </a:p>
        </p:txBody>
      </p:sp>
      <p:pic>
        <p:nvPicPr>
          <p:cNvPr id="12" name="Picture 4" descr="https://avatars.dzeninfra.ru/get-zen_doc/50840/pub_6128ad519f19a00797ef2e5d_6128bf530e2b051ebe7f006e/scale_24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23900"/>
            <a:ext cx="3456384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232978" y="415183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-apple-system"/>
              </a:rPr>
              <a:t>Владимир Маяковский не любил знаки препинания. Точки и запятые просто не вписывались в его стихи и были помехой для выражения собственных мыслей.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70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5516" y="368660"/>
            <a:ext cx="8712968" cy="612068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267744" y="1628800"/>
            <a:ext cx="6624736" cy="146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1600" dirty="0" smtClean="0">
                <a:solidFill>
                  <a:srgbClr val="FF0000"/>
                </a:solidFill>
                <a:latin typeface="Georgia" pitchFamily="18" charset="0"/>
              </a:rPr>
              <a:t>    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Georgia" pitchFamily="18" charset="0"/>
              </a:rPr>
              <a:t>     </a:t>
            </a:r>
            <a:endParaRPr lang="ru-RU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ru-RU" dirty="0" smtClean="0">
              <a:solidFill>
                <a:srgbClr val="FF0000"/>
              </a:solidFill>
              <a:latin typeface="Arial Black" pitchFamily="34" charset="0"/>
            </a:endParaRPr>
          </a:p>
          <a:p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" name="Picture 2" descr="Стив Джобс дислекси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28"/>
          <a:stretch/>
        </p:blipFill>
        <p:spPr bwMode="auto">
          <a:xfrm>
            <a:off x="574754" y="908720"/>
            <a:ext cx="338598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297199" y="88526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293356"/>
                </a:solidFill>
                <a:latin typeface="Roboto"/>
              </a:rPr>
              <a:t>Американский предприниматель, изобретатель, основатель корпорации </a:t>
            </a:r>
            <a:r>
              <a:rPr lang="ru-RU" dirty="0" err="1">
                <a:solidFill>
                  <a:srgbClr val="293356"/>
                </a:solidFill>
                <a:latin typeface="Roboto"/>
              </a:rPr>
              <a:t>Apple</a:t>
            </a:r>
            <a:r>
              <a:rPr lang="ru-RU" dirty="0">
                <a:solidFill>
                  <a:srgbClr val="293356"/>
                </a:solidFill>
                <a:latin typeface="Roboto"/>
              </a:rPr>
              <a:t> и киностудии </a:t>
            </a:r>
            <a:r>
              <a:rPr lang="ru-RU" dirty="0" err="1">
                <a:solidFill>
                  <a:srgbClr val="293356"/>
                </a:solidFill>
                <a:latin typeface="Roboto"/>
              </a:rPr>
              <a:t>Pixar</a:t>
            </a:r>
            <a:r>
              <a:rPr lang="ru-RU" dirty="0">
                <a:solidFill>
                  <a:srgbClr val="293356"/>
                </a:solidFill>
                <a:latin typeface="Roboto"/>
              </a:rPr>
              <a:t>. Стив Джобс не любил школу и не придавал ей особого значения в своей жизни. Неоконченное образование не помешало ему стать генеральным директором инновационных технологических компаний мирового уровня.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234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3161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3" descr="D:\РАБОЧИЙ стол -2013\КЛЁВЫЕ картинки\professo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020272" y="332656"/>
            <a:ext cx="1626494" cy="2376264"/>
          </a:xfrm>
          <a:prstGeom prst="rect">
            <a:avLst/>
          </a:prstGeom>
          <a:noFill/>
        </p:spPr>
      </p:pic>
      <p:sp>
        <p:nvSpPr>
          <p:cNvPr id="23" name="Скругленный прямоугольник 22"/>
          <p:cNvSpPr/>
          <p:nvPr/>
        </p:nvSpPr>
        <p:spPr>
          <a:xfrm>
            <a:off x="809836" y="130324"/>
            <a:ext cx="4698268" cy="85040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itchFamily="18" charset="0"/>
              </a:rPr>
              <a:t>Игры и упражнения для коррекции </a:t>
            </a:r>
            <a:r>
              <a:rPr lang="ru-RU" sz="2400" b="1" dirty="0" err="1" smtClean="0">
                <a:solidFill>
                  <a:schemeClr val="tx1"/>
                </a:solidFill>
                <a:latin typeface="Georgia" pitchFamily="18" charset="0"/>
              </a:rPr>
              <a:t>дислексии</a:t>
            </a:r>
            <a:endParaRPr lang="ru-RU" sz="2400" b="1" dirty="0" smtClean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750" y="1405633"/>
            <a:ext cx="4322439" cy="493819"/>
          </a:xfrm>
          <a:prstGeom prst="rect">
            <a:avLst/>
          </a:prstGeom>
        </p:spPr>
      </p:pic>
      <p:pic>
        <p:nvPicPr>
          <p:cNvPr id="1032" name="Picture 8" descr="https://ot2do7.ru/uploads/posts/2017-05/1493817153_cart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6" t="3436" r="8994" b="6131"/>
          <a:stretch/>
        </p:blipFill>
        <p:spPr bwMode="auto">
          <a:xfrm>
            <a:off x="926250" y="2208094"/>
            <a:ext cx="5616624" cy="42484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358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5088" y="1206392"/>
            <a:ext cx="8443376" cy="1268412"/>
          </a:xfrm>
        </p:spPr>
        <p:txBody>
          <a:bodyPr>
            <a:normAutofit/>
          </a:bodyPr>
          <a:lstStyle/>
          <a:p>
            <a:pPr algn="l"/>
            <a:endParaRPr lang="ru-RU" sz="27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7545" y="368660"/>
            <a:ext cx="8712968" cy="612068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95536" y="3506315"/>
            <a:ext cx="8136904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3.Узнай </a:t>
            </a:r>
            <a:r>
              <a:rPr lang="ru-RU" b="1" dirty="0"/>
              <a:t>букву по описанию</a:t>
            </a:r>
            <a:r>
              <a:rPr lang="ru-RU" b="1" dirty="0" smtClean="0"/>
              <a:t>.</a:t>
            </a:r>
          </a:p>
          <a:p>
            <a:endParaRPr lang="ru-RU" b="1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 </a:t>
            </a:r>
            <a:r>
              <a:rPr lang="ru-RU" dirty="0"/>
              <a:t>«Внимание! Пропала буква, особые приметы – две длинные ровные палочки, между ними по серединке короткая. Объявляется срочный розыск». Пусть ребенок попробует вам загадать загадку и своими словами опишет букву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536" y="595434"/>
            <a:ext cx="860497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/>
              <a:t>2.Слова на липучке</a:t>
            </a:r>
            <a:r>
              <a:rPr lang="ru-RU" sz="2000" b="1" dirty="0"/>
              <a:t>. </a:t>
            </a:r>
            <a:r>
              <a:rPr lang="ru-RU" dirty="0"/>
              <a:t/>
            </a:r>
            <a:br>
              <a:rPr lang="ru-RU" dirty="0"/>
            </a:br>
            <a:r>
              <a:rPr lang="ru-RU" sz="2000" dirty="0"/>
              <a:t>«Слова «приклеились» друг к другу. Им надо помочь разделиться</a:t>
            </a:r>
            <a:r>
              <a:rPr lang="ru-RU" sz="2000" dirty="0" smtClean="0"/>
              <a:t>».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u="sng" dirty="0"/>
              <a:t> </a:t>
            </a:r>
            <a:r>
              <a:rPr lang="ru-RU" sz="2000" b="1" u="sng" dirty="0" smtClean="0"/>
              <a:t>МАМАПАПАБАБУШКАДЕДУШКАСЛОВОКАРТИНКА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 </a:t>
            </a:r>
            <a:r>
              <a:rPr lang="ru-RU" dirty="0"/>
              <a:t>Впоследствии усложните задачу и предложите разделить предложение на слова.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u="sng" dirty="0"/>
              <a:t>ЯИДУГУЛЯТЬ.МНЕКУПИЛИКРАСИВУЮКУКЛУ.ЕЕЗОВУТНАТАША</a:t>
            </a:r>
          </a:p>
        </p:txBody>
      </p:sp>
    </p:spTree>
    <p:extLst>
      <p:ext uri="{BB962C8B-B14F-4D97-AF65-F5344CB8AC3E}">
        <p14:creationId xmlns:p14="http://schemas.microsoft.com/office/powerpoint/2010/main" val="50561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358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5088" y="1206392"/>
            <a:ext cx="8443376" cy="1268412"/>
          </a:xfrm>
        </p:spPr>
        <p:txBody>
          <a:bodyPr>
            <a:normAutofit/>
          </a:bodyPr>
          <a:lstStyle/>
          <a:p>
            <a:pPr algn="l"/>
            <a:endParaRPr lang="ru-RU" sz="27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7545" y="368660"/>
            <a:ext cx="8712968" cy="612068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2611" t="31280" r="27771" b="54197"/>
          <a:stretch/>
        </p:blipFill>
        <p:spPr>
          <a:xfrm>
            <a:off x="727180" y="4653136"/>
            <a:ext cx="7599192" cy="125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90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358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5088" y="1206392"/>
            <a:ext cx="8443376" cy="1268412"/>
          </a:xfrm>
        </p:spPr>
        <p:txBody>
          <a:bodyPr>
            <a:normAutofit/>
          </a:bodyPr>
          <a:lstStyle/>
          <a:p>
            <a:pPr algn="l"/>
            <a:endParaRPr lang="ru-RU" sz="27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7545" y="368660"/>
            <a:ext cx="8712968" cy="612068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11560" y="918472"/>
            <a:ext cx="7632848" cy="517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/>
              <a:t>При устранении </a:t>
            </a:r>
            <a:r>
              <a:rPr lang="ru-RU" sz="2400" dirty="0" err="1" smtClean="0"/>
              <a:t>дислексии</a:t>
            </a:r>
            <a:r>
              <a:rPr lang="ru-RU" sz="2400" dirty="0" smtClean="0"/>
              <a:t> необходимо учитывать, что </a:t>
            </a:r>
            <a:r>
              <a:rPr lang="ru-RU" sz="2400" dirty="0" err="1" smtClean="0"/>
              <a:t>дислексия</a:t>
            </a:r>
            <a:r>
              <a:rPr lang="ru-RU" sz="2400" dirty="0" smtClean="0"/>
              <a:t> не является изолированным нарушением. Механизмы, вызывающие ее, обуславливают нарушения как устной так и письменной речи. Поэтому преодоление этого недостатка может быть успешным при комплексном воздействии на весь комплекс речевых и психических нарушений. Работу с ребенком должны вести в комплексе логопеды, психологи, учителя, медицинские работники и родители.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9852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358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5088" y="1206392"/>
            <a:ext cx="8443376" cy="1268412"/>
          </a:xfrm>
        </p:spPr>
        <p:txBody>
          <a:bodyPr>
            <a:normAutofit/>
          </a:bodyPr>
          <a:lstStyle/>
          <a:p>
            <a:pPr algn="l"/>
            <a:endParaRPr lang="ru-RU" sz="27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5088" y="368660"/>
            <a:ext cx="8712968" cy="612068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28216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2060848"/>
            <a:ext cx="8892480" cy="453650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>
                <a:solidFill>
                  <a:schemeClr val="tx1"/>
                </a:solidFill>
                <a:latin typeface="book antiqua" panose="02040602050305030304" pitchFamily="18" charset="0"/>
              </a:rPr>
              <a:t>Дислексия</a:t>
            </a:r>
            <a:r>
              <a:rPr lang="ru-RU" sz="3600" dirty="0">
                <a:solidFill>
                  <a:srgbClr val="444446"/>
                </a:solidFill>
                <a:latin typeface="book antiqua" panose="02040602050305030304" pitchFamily="18" charset="0"/>
              </a:rPr>
              <a:t> – это специфическое нарушение способности к обучению, проявляющееся в неспособности быстро и точно распознавать написанные слова и понимать смысл написанного (напечатанного) текста</a:t>
            </a:r>
            <a:r>
              <a:rPr lang="ru-RU" sz="3600" dirty="0" smtClean="0">
                <a:solidFill>
                  <a:srgbClr val="444446"/>
                </a:solidFill>
                <a:latin typeface="book antiqua" panose="02040602050305030304" pitchFamily="18" charset="0"/>
              </a:rPr>
              <a:t>.</a:t>
            </a:r>
          </a:p>
          <a:p>
            <a:endParaRPr lang="ru-RU" sz="3600" dirty="0">
              <a:solidFill>
                <a:srgbClr val="444446"/>
              </a:solidFill>
              <a:latin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212" y="535192"/>
            <a:ext cx="65123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Что такое </a:t>
            </a:r>
            <a:r>
              <a:rPr lang="ru-RU" sz="54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дислексия</a:t>
            </a:r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?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0"/>
            <a:ext cx="251789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1268760"/>
            <a:ext cx="8784976" cy="54006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u="sng" dirty="0" smtClean="0">
                <a:solidFill>
                  <a:srgbClr val="617381"/>
                </a:solidFill>
                <a:latin typeface="Arial" panose="020B0604020202020204" pitchFamily="34" charset="0"/>
              </a:rPr>
              <a:t>- </a:t>
            </a:r>
            <a:r>
              <a:rPr lang="ru-RU" sz="2400" b="1" u="sng" dirty="0" smtClean="0">
                <a:solidFill>
                  <a:schemeClr val="tx1"/>
                </a:solidFill>
                <a:latin typeface="Arial" panose="020B0604020202020204" pitchFamily="34" charset="0"/>
              </a:rPr>
              <a:t>биологические </a:t>
            </a:r>
            <a:r>
              <a:rPr lang="ru-RU" sz="2400" b="1" u="sng" dirty="0">
                <a:solidFill>
                  <a:schemeClr val="tx1"/>
                </a:solidFill>
                <a:latin typeface="Arial" panose="020B0604020202020204" pitchFamily="34" charset="0"/>
              </a:rPr>
              <a:t>причины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: </a:t>
            </a:r>
            <a:endParaRPr lang="ru-RU" sz="2400" b="1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</a:rPr>
              <a:t>недоразвитие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</a:rPr>
              <a:t>или поражение головного мозга в разные периоды развития ребенка (</a:t>
            </a:r>
            <a:r>
              <a:rPr lang="ru-RU" sz="2000" dirty="0" err="1">
                <a:solidFill>
                  <a:schemeClr val="tx1"/>
                </a:solidFill>
                <a:latin typeface="Arial" panose="020B0604020202020204" pitchFamily="34" charset="0"/>
              </a:rPr>
              <a:t>пренатальный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</a:rPr>
              <a:t>, натальный, постнатальный, патологии беременности, </a:t>
            </a:r>
            <a:r>
              <a:rPr lang="ru-RU" sz="2000" dirty="0" err="1">
                <a:solidFill>
                  <a:schemeClr val="tx1"/>
                </a:solidFill>
                <a:latin typeface="Arial" panose="020B0604020202020204" pitchFamily="34" charset="0"/>
              </a:rPr>
              <a:t>травматизация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</a:rPr>
              <a:t> плода, асфиксии, </a:t>
            </a:r>
            <a:r>
              <a:rPr lang="ru-RU" sz="2000" dirty="0" err="1">
                <a:solidFill>
                  <a:schemeClr val="tx1"/>
                </a:solidFill>
                <a:latin typeface="Arial" panose="020B0604020202020204" pitchFamily="34" charset="0"/>
              </a:rPr>
              <a:t>менингоэнцефалиты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</a:rPr>
              <a:t>, тяжелые соматические заболевания и инфекции, истощающие нервную систему ребенка.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</a:rPr>
              <a:t>В результате страдают отделы головного мозга, обеспечивающие психологические функции, участвующие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</a:rPr>
              <a:t>в процессе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</a:rPr>
              <a:t>чтения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just"/>
            <a:r>
              <a:rPr lang="ru-RU" sz="2400" u="sng" dirty="0" smtClean="0">
                <a:solidFill>
                  <a:schemeClr val="tx1"/>
                </a:solidFill>
                <a:latin typeface="Arial" panose="020B0604020202020204" pitchFamily="34" charset="0"/>
              </a:rPr>
              <a:t>- </a:t>
            </a:r>
            <a:r>
              <a:rPr lang="ru-RU" sz="2400" b="1" u="sng" dirty="0">
                <a:solidFill>
                  <a:schemeClr val="tx1"/>
                </a:solidFill>
                <a:latin typeface="Arial" panose="020B0604020202020204" pitchFamily="34" charset="0"/>
              </a:rPr>
              <a:t>социально-психологические причины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</a:rPr>
              <a:t>: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</a:rPr>
              <a:t>к таким причинам относятся недостаточность речевых контактов, педагогическая запущенность, синдром </a:t>
            </a:r>
            <a:r>
              <a:rPr lang="ru-RU" sz="2000" dirty="0" err="1" smtClean="0">
                <a:solidFill>
                  <a:schemeClr val="tx1"/>
                </a:solidFill>
                <a:latin typeface="Arial" panose="020B0604020202020204" pitchFamily="34" charset="0"/>
              </a:rPr>
              <a:t>госпитализма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1520" y="188641"/>
            <a:ext cx="5225662" cy="51077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4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37841" y="151642"/>
            <a:ext cx="382066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Причины </a:t>
            </a:r>
            <a:r>
              <a:rPr lang="ru-RU" sz="3200" b="1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дислексии</a:t>
            </a:r>
            <a:endParaRPr lang="ru-RU" sz="32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1268760"/>
            <a:ext cx="8784976" cy="54006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u="sng" dirty="0">
                <a:solidFill>
                  <a:srgbClr val="000000"/>
                </a:solidFill>
                <a:latin typeface="PT Sans"/>
              </a:rPr>
              <a:t>Фонематическая </a:t>
            </a:r>
            <a:r>
              <a:rPr lang="ru-RU" u="sng" dirty="0" err="1">
                <a:solidFill>
                  <a:srgbClr val="000000"/>
                </a:solidFill>
                <a:latin typeface="PT Sans"/>
              </a:rPr>
              <a:t>дислексия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 — </a:t>
            </a:r>
            <a:r>
              <a:rPr lang="ru-RU" dirty="0" err="1">
                <a:solidFill>
                  <a:srgbClr val="000000"/>
                </a:solidFill>
                <a:latin typeface="PT Sans"/>
              </a:rPr>
              <a:t>дислексия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, связанная с недоразвитием функций фонематической системы, звуко-буквенного анализа.</a:t>
            </a:r>
          </a:p>
          <a:p>
            <a:pPr algn="just"/>
            <a:r>
              <a:rPr lang="ru-RU" u="sng" dirty="0">
                <a:solidFill>
                  <a:srgbClr val="000000"/>
                </a:solidFill>
                <a:latin typeface="PT Sans"/>
              </a:rPr>
              <a:t>Семантическая </a:t>
            </a:r>
            <a:r>
              <a:rPr lang="ru-RU" u="sng" dirty="0" err="1">
                <a:solidFill>
                  <a:srgbClr val="000000"/>
                </a:solidFill>
                <a:latin typeface="PT Sans"/>
              </a:rPr>
              <a:t>дислексия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 — </a:t>
            </a:r>
            <a:r>
              <a:rPr lang="ru-RU" dirty="0" err="1">
                <a:solidFill>
                  <a:srgbClr val="000000"/>
                </a:solidFill>
                <a:latin typeface="PT Sans"/>
              </a:rPr>
              <a:t>дислексия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, проявляющаяся в нарушениях понимания прочитанных слов, предложений, текста при технически правильном чтении.</a:t>
            </a:r>
          </a:p>
          <a:p>
            <a:pPr algn="just"/>
            <a:r>
              <a:rPr lang="ru-RU" u="sng" dirty="0">
                <a:solidFill>
                  <a:srgbClr val="000000"/>
                </a:solidFill>
                <a:latin typeface="PT Sans"/>
              </a:rPr>
              <a:t>Аграмматическая </a:t>
            </a:r>
            <a:r>
              <a:rPr lang="ru-RU" u="sng" dirty="0" err="1">
                <a:solidFill>
                  <a:srgbClr val="000000"/>
                </a:solidFill>
                <a:latin typeface="PT Sans"/>
              </a:rPr>
              <a:t>дислексия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 — </a:t>
            </a:r>
            <a:r>
              <a:rPr lang="ru-RU" dirty="0" err="1">
                <a:solidFill>
                  <a:srgbClr val="000000"/>
                </a:solidFill>
                <a:latin typeface="PT Sans"/>
              </a:rPr>
              <a:t>дислексия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, обусловленная недоразвитием грамматического строя речи.</a:t>
            </a:r>
          </a:p>
          <a:p>
            <a:pPr algn="just"/>
            <a:r>
              <a:rPr lang="ru-RU" u="sng" dirty="0" err="1">
                <a:solidFill>
                  <a:srgbClr val="000000"/>
                </a:solidFill>
                <a:latin typeface="PT Sans"/>
              </a:rPr>
              <a:t>Мнестическая</a:t>
            </a:r>
            <a:r>
              <a:rPr lang="ru-RU" u="sng" dirty="0">
                <a:solidFill>
                  <a:srgbClr val="000000"/>
                </a:solidFill>
                <a:latin typeface="PT Sans"/>
              </a:rPr>
              <a:t> </a:t>
            </a:r>
            <a:r>
              <a:rPr lang="ru-RU" u="sng" dirty="0" err="1">
                <a:solidFill>
                  <a:srgbClr val="000000"/>
                </a:solidFill>
                <a:latin typeface="PT Sans"/>
              </a:rPr>
              <a:t>дислексия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 — </a:t>
            </a:r>
            <a:r>
              <a:rPr lang="ru-RU" dirty="0" err="1">
                <a:solidFill>
                  <a:srgbClr val="000000"/>
                </a:solidFill>
                <a:latin typeface="PT Sans"/>
              </a:rPr>
              <a:t>дислексия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, проявляющаяся в трудностях усвоения всех букв, в их недифференцированных заменах.</a:t>
            </a:r>
          </a:p>
          <a:p>
            <a:pPr algn="just"/>
            <a:r>
              <a:rPr lang="ru-RU" u="sng" dirty="0">
                <a:solidFill>
                  <a:srgbClr val="000000"/>
                </a:solidFill>
                <a:latin typeface="PT Sans"/>
              </a:rPr>
              <a:t>Оптическая </a:t>
            </a:r>
            <a:r>
              <a:rPr lang="ru-RU" u="sng" dirty="0" err="1">
                <a:solidFill>
                  <a:srgbClr val="000000"/>
                </a:solidFill>
                <a:latin typeface="PT Sans"/>
              </a:rPr>
              <a:t>дислексия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 — </a:t>
            </a:r>
            <a:r>
              <a:rPr lang="ru-RU" dirty="0" err="1">
                <a:solidFill>
                  <a:srgbClr val="000000"/>
                </a:solidFill>
                <a:latin typeface="PT Sans"/>
              </a:rPr>
              <a:t>дислексия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, проявляющаяся в трудностях усвоения и в смешениях графически сходных букв, а также в их взаимных заменах. При органическом поражении головного мозга может наблюдаться зеркальное чтение.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PT Sans"/>
              </a:rPr>
              <a:t>Также выделяют </a:t>
            </a:r>
            <a:r>
              <a:rPr lang="ru-RU" u="sng" dirty="0">
                <a:solidFill>
                  <a:srgbClr val="000000"/>
                </a:solidFill>
                <a:latin typeface="PT Sans"/>
              </a:rPr>
              <a:t>литеральную оптическую </a:t>
            </a:r>
            <a:r>
              <a:rPr lang="ru-RU" u="sng" dirty="0" err="1">
                <a:solidFill>
                  <a:srgbClr val="000000"/>
                </a:solidFill>
                <a:latin typeface="PT Sans"/>
              </a:rPr>
              <a:t>дислексию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, при которой наблюдаются нарушения при изолированном узнавании и различении буквы, и вербальную оптическую </a:t>
            </a:r>
            <a:r>
              <a:rPr lang="ru-RU" dirty="0" err="1">
                <a:solidFill>
                  <a:srgbClr val="000000"/>
                </a:solidFill>
                <a:latin typeface="PT Sans"/>
              </a:rPr>
              <a:t>дислексию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, проявляющуюся в нарушениях при чтении слова.</a:t>
            </a:r>
          </a:p>
          <a:p>
            <a:pPr algn="just"/>
            <a:r>
              <a:rPr lang="ru-RU" u="sng" dirty="0">
                <a:solidFill>
                  <a:srgbClr val="000000"/>
                </a:solidFill>
                <a:latin typeface="PT Sans"/>
              </a:rPr>
              <a:t>Тактильная </a:t>
            </a:r>
            <a:r>
              <a:rPr lang="ru-RU" u="sng" dirty="0" err="1">
                <a:solidFill>
                  <a:srgbClr val="000000"/>
                </a:solidFill>
                <a:latin typeface="PT Sans"/>
              </a:rPr>
              <a:t>дислексия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 — </a:t>
            </a:r>
            <a:r>
              <a:rPr lang="ru-RU" dirty="0" err="1">
                <a:solidFill>
                  <a:srgbClr val="000000"/>
                </a:solidFill>
                <a:latin typeface="PT Sans"/>
              </a:rPr>
              <a:t>дислексия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, которая наблюдается у слепых детей и проявляется в трудностях дифференцирования тактильно воспринимаемых букв азбуки Брайля.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188641"/>
            <a:ext cx="5225662" cy="51077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4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51642"/>
            <a:ext cx="37444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Виды </a:t>
            </a:r>
            <a:r>
              <a:rPr lang="ru-RU" sz="32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дислексии</a:t>
            </a:r>
            <a:endParaRPr lang="ru-RU" sz="32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378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-22207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3630" y="2023932"/>
            <a:ext cx="8476969" cy="213687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err="1">
                <a:solidFill>
                  <a:srgbClr val="575A5A"/>
                </a:solidFill>
                <a:latin typeface="Gilroy"/>
              </a:rPr>
              <a:t>Дислексия</a:t>
            </a:r>
            <a:r>
              <a:rPr lang="ru-RU" dirty="0" smtClean="0">
                <a:solidFill>
                  <a:srgbClr val="575A5A"/>
                </a:solidFill>
                <a:latin typeface="Gilroy"/>
              </a:rPr>
              <a:t>,— </a:t>
            </a:r>
            <a:r>
              <a:rPr lang="ru-RU" dirty="0">
                <a:solidFill>
                  <a:srgbClr val="575A5A"/>
                </a:solidFill>
                <a:latin typeface="Gilroy"/>
              </a:rPr>
              <a:t>это особенности восприятия информации, из-за которых детям сложно учиться </a:t>
            </a:r>
            <a:r>
              <a:rPr lang="ru-RU" dirty="0" smtClean="0">
                <a:solidFill>
                  <a:srgbClr val="575A5A"/>
                </a:solidFill>
                <a:latin typeface="Gilroy"/>
              </a:rPr>
              <a:t>чтению. По </a:t>
            </a:r>
            <a:r>
              <a:rPr lang="ru-RU" dirty="0">
                <a:solidFill>
                  <a:srgbClr val="575A5A"/>
                </a:solidFill>
                <a:latin typeface="Gilroy"/>
              </a:rPr>
              <a:t>данным зарубежных исследований, такие особенности проявляются у каждого десятого школьника.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63630" y="4221088"/>
            <a:ext cx="8476969" cy="201622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  <a:latin typeface="Gilroy"/>
              </a:rPr>
              <a:t>Все дети в процессе обучения делают ошибки, но если у обычных детей ошибки довольно быстро исчезают, то у детей с </a:t>
            </a:r>
            <a:r>
              <a:rPr lang="ru-RU" dirty="0" err="1">
                <a:solidFill>
                  <a:schemeClr val="tx1"/>
                </a:solidFill>
                <a:latin typeface="Gilroy"/>
              </a:rPr>
              <a:t>дислексией</a:t>
            </a:r>
            <a:r>
              <a:rPr lang="ru-RU" dirty="0">
                <a:solidFill>
                  <a:schemeClr val="tx1"/>
                </a:solidFill>
                <a:latin typeface="Gilroy"/>
              </a:rPr>
              <a:t> они сохраняются довольно продолжительное время - месяцы и даже годы.</a:t>
            </a:r>
          </a:p>
          <a:p>
            <a:pPr algn="just"/>
            <a:endParaRPr lang="ru-RU" dirty="0">
              <a:solidFill>
                <a:srgbClr val="575A5A"/>
              </a:solidFill>
              <a:latin typeface="Gilroy"/>
            </a:endParaRPr>
          </a:p>
        </p:txBody>
      </p:sp>
      <p:pic>
        <p:nvPicPr>
          <p:cNvPr id="5" name="Picture 5" descr="C:\Users\132\Desktop\День открытых дверей ЧТЕНИЕ\1012191835.jpg"/>
          <p:cNvPicPr>
            <a:picLocks noChangeAspect="1" noChangeArrowheads="1"/>
          </p:cNvPicPr>
          <p:nvPr/>
        </p:nvPicPr>
        <p:blipFill>
          <a:blip r:embed="rId2" cstate="print"/>
          <a:srcRect r="73590" b="75850"/>
          <a:stretch>
            <a:fillRect/>
          </a:stretch>
        </p:blipFill>
        <p:spPr bwMode="auto">
          <a:xfrm>
            <a:off x="110150" y="0"/>
            <a:ext cx="1656184" cy="2004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9285" y="1346452"/>
            <a:ext cx="8784976" cy="5400600"/>
          </a:xfrm>
          <a:prstGeom prst="roundRect">
            <a:avLst/>
          </a:prstGeom>
          <a:ln w="19050"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ilroy"/>
              </a:rPr>
              <a:t>при чтении и письме он переставляет, пропускает или не дописывает буквы и слоги, искажает слова, добавляет к ним лишние буквы и </a:t>
            </a:r>
            <a:r>
              <a:rPr lang="ru-RU" dirty="0" smtClean="0">
                <a:solidFill>
                  <a:schemeClr val="tx1"/>
                </a:solidFill>
                <a:latin typeface="Gilroy"/>
              </a:rPr>
              <a:t>слоги;</a:t>
            </a:r>
            <a:endParaRPr lang="ru-RU" dirty="0">
              <a:solidFill>
                <a:schemeClr val="tx1"/>
              </a:solidFill>
              <a:latin typeface="Gilroy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ilroy"/>
              </a:rPr>
              <a:t>не может правильно в заданном порядке повторить несколько </a:t>
            </a:r>
            <a:r>
              <a:rPr lang="ru-RU" dirty="0" smtClean="0">
                <a:solidFill>
                  <a:schemeClr val="tx1"/>
                </a:solidFill>
                <a:latin typeface="Gilroy"/>
              </a:rPr>
              <a:t>цифр;</a:t>
            </a:r>
            <a:endParaRPr lang="ru-RU" dirty="0">
              <a:solidFill>
                <a:schemeClr val="tx1"/>
              </a:solidFill>
              <a:latin typeface="Gilroy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ilroy"/>
              </a:rPr>
              <a:t>возникают трудности с запоминанием букв, слов и </a:t>
            </a:r>
            <a:r>
              <a:rPr lang="ru-RU" dirty="0" smtClean="0">
                <a:solidFill>
                  <a:schemeClr val="tx1"/>
                </a:solidFill>
                <a:latin typeface="Gilroy"/>
              </a:rPr>
              <a:t>понятий;</a:t>
            </a:r>
            <a:endParaRPr lang="ru-RU" dirty="0">
              <a:solidFill>
                <a:schemeClr val="tx1"/>
              </a:solidFill>
              <a:latin typeface="Gilroy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ilroy"/>
              </a:rPr>
              <a:t>ребёнок отказывается читать </a:t>
            </a:r>
            <a:r>
              <a:rPr lang="ru-RU" dirty="0" smtClean="0">
                <a:solidFill>
                  <a:schemeClr val="tx1"/>
                </a:solidFill>
                <a:latin typeface="Gilroy"/>
              </a:rPr>
              <a:t>вслух;</a:t>
            </a:r>
            <a:endParaRPr lang="ru-RU" dirty="0">
              <a:solidFill>
                <a:schemeClr val="tx1"/>
              </a:solidFill>
              <a:latin typeface="Gilroy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ilroy"/>
              </a:rPr>
              <a:t>он видит одно, а произносит другое (буквы, слова, цифры</a:t>
            </a:r>
            <a:r>
              <a:rPr lang="ru-RU" dirty="0" smtClean="0">
                <a:solidFill>
                  <a:schemeClr val="tx1"/>
                </a:solidFill>
                <a:latin typeface="Gilroy"/>
              </a:rPr>
              <a:t>);</a:t>
            </a:r>
            <a:endParaRPr lang="ru-RU" dirty="0">
              <a:solidFill>
                <a:schemeClr val="tx1"/>
              </a:solidFill>
              <a:latin typeface="Gilroy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ilroy"/>
              </a:rPr>
              <a:t>часто «</a:t>
            </a:r>
            <a:r>
              <a:rPr lang="ru-RU" dirty="0" err="1">
                <a:solidFill>
                  <a:schemeClr val="tx1"/>
                </a:solidFill>
                <a:latin typeface="Gilroy"/>
              </a:rPr>
              <a:t>зеркалит</a:t>
            </a:r>
            <a:r>
              <a:rPr lang="ru-RU" dirty="0">
                <a:solidFill>
                  <a:schemeClr val="tx1"/>
                </a:solidFill>
                <a:latin typeface="Gilroy"/>
              </a:rPr>
              <a:t>» </a:t>
            </a:r>
            <a:r>
              <a:rPr lang="ru-RU" dirty="0" smtClean="0">
                <a:solidFill>
                  <a:schemeClr val="tx1"/>
                </a:solidFill>
                <a:latin typeface="Gilroy"/>
              </a:rPr>
              <a:t>буквы;</a:t>
            </a:r>
            <a:endParaRPr lang="ru-RU" dirty="0">
              <a:solidFill>
                <a:schemeClr val="tx1"/>
              </a:solidFill>
              <a:latin typeface="Gilroy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ilroy"/>
              </a:rPr>
              <a:t>не может определить границы слов и </a:t>
            </a:r>
            <a:r>
              <a:rPr lang="ru-RU" dirty="0" smtClean="0">
                <a:solidFill>
                  <a:schemeClr val="tx1"/>
                </a:solidFill>
                <a:latin typeface="Gilroy"/>
              </a:rPr>
              <a:t>предложений;</a:t>
            </a:r>
            <a:endParaRPr lang="ru-RU" dirty="0">
              <a:solidFill>
                <a:schemeClr val="tx1"/>
              </a:solidFill>
              <a:latin typeface="Gilroy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ilroy"/>
              </a:rPr>
              <a:t>может игнорировать стоящие слева знаки, буквы и даже </a:t>
            </a:r>
            <a:r>
              <a:rPr lang="ru-RU" dirty="0" smtClean="0">
                <a:solidFill>
                  <a:schemeClr val="tx1"/>
                </a:solidFill>
                <a:latin typeface="Gilroy"/>
              </a:rPr>
              <a:t>страницу;</a:t>
            </a:r>
            <a:endParaRPr lang="ru-RU" dirty="0">
              <a:solidFill>
                <a:schemeClr val="tx1"/>
              </a:solidFill>
              <a:latin typeface="Gilroy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ilroy"/>
              </a:rPr>
              <a:t>плохо различает и воспроизводит звуки (например, парные буквы</a:t>
            </a:r>
            <a:r>
              <a:rPr lang="ru-RU" dirty="0" smtClean="0">
                <a:solidFill>
                  <a:schemeClr val="tx1"/>
                </a:solidFill>
                <a:latin typeface="Gilroy"/>
              </a:rPr>
              <a:t>);</a:t>
            </a:r>
            <a:endParaRPr lang="ru-RU" dirty="0">
              <a:solidFill>
                <a:schemeClr val="tx1"/>
              </a:solidFill>
              <a:latin typeface="Gilroy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ilroy"/>
              </a:rPr>
              <a:t>не узнает слова, которые встречает постоянно (например, вход, выход</a:t>
            </a:r>
            <a:r>
              <a:rPr lang="ru-RU" dirty="0" smtClean="0">
                <a:solidFill>
                  <a:schemeClr val="tx1"/>
                </a:solidFill>
                <a:latin typeface="Gilroy"/>
              </a:rPr>
              <a:t>);</a:t>
            </a:r>
            <a:endParaRPr lang="ru-RU" dirty="0">
              <a:solidFill>
                <a:schemeClr val="tx1"/>
              </a:solidFill>
              <a:latin typeface="Gilroy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ilroy"/>
              </a:rPr>
              <a:t>имеет проблемы с распознаванием букв и плохо сопоставляет их со звуками;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ilroy"/>
              </a:rPr>
              <a:t>читает или пишет слова задом </a:t>
            </a:r>
            <a:r>
              <a:rPr lang="ru-RU" dirty="0" smtClean="0">
                <a:solidFill>
                  <a:schemeClr val="tx1"/>
                </a:solidFill>
                <a:latin typeface="Gilroy"/>
              </a:rPr>
              <a:t>наперед;</a:t>
            </a:r>
            <a:endParaRPr lang="ru-RU" dirty="0">
              <a:solidFill>
                <a:schemeClr val="tx1"/>
              </a:solidFill>
              <a:latin typeface="Gilroy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ilroy"/>
              </a:rPr>
              <a:t>пропускает отдельные слова или места в </a:t>
            </a:r>
            <a:r>
              <a:rPr lang="ru-RU" dirty="0" smtClean="0">
                <a:solidFill>
                  <a:schemeClr val="tx1"/>
                </a:solidFill>
                <a:latin typeface="Gilroy"/>
              </a:rPr>
              <a:t>тексте;</a:t>
            </a:r>
            <a:endParaRPr lang="ru-RU" dirty="0">
              <a:solidFill>
                <a:schemeClr val="tx1"/>
              </a:solidFill>
              <a:latin typeface="Gilroy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ilroy"/>
              </a:rPr>
              <a:t>меняет буквенный порядок при чтении;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ilroy"/>
              </a:rPr>
              <a:t>речь развивается медленнее, чем у </a:t>
            </a:r>
            <a:r>
              <a:rPr lang="ru-RU" dirty="0" smtClean="0">
                <a:solidFill>
                  <a:schemeClr val="tx1"/>
                </a:solidFill>
                <a:latin typeface="Gilroy"/>
              </a:rPr>
              <a:t>сверстников;</a:t>
            </a:r>
            <a:endParaRPr lang="ru-RU" dirty="0">
              <a:solidFill>
                <a:schemeClr val="tx1"/>
              </a:solidFill>
              <a:latin typeface="Gilroy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Gilroy"/>
              </a:rPr>
              <a:t>обладает слабо развитым для его возраста навыком чтения.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876484" y="266332"/>
            <a:ext cx="6871980" cy="81378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Признаки предрасположенности к наличию </a:t>
            </a:r>
            <a:r>
              <a:rPr lang="ru-RU" b="1" dirty="0" err="1"/>
              <a:t>дислексии</a:t>
            </a:r>
            <a:r>
              <a:rPr lang="ru-RU" b="1" dirty="0"/>
              <a:t>, дисграфии, </a:t>
            </a:r>
            <a:r>
              <a:rPr lang="ru-RU" b="1" dirty="0" err="1"/>
              <a:t>дискалькулии</a:t>
            </a:r>
            <a:r>
              <a:rPr lang="ru-RU" b="1" dirty="0"/>
              <a:t> и других трудностей в обучении: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67544" y="476672"/>
            <a:ext cx="7992888" cy="590465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b="1" dirty="0" smtClean="0"/>
              <a:t>Ребёнок может </a:t>
            </a:r>
            <a:r>
              <a:rPr lang="ru-RU" sz="2400" b="1" dirty="0"/>
              <a:t>испытывать сложности с усидчивостью, концентрацией </a:t>
            </a:r>
            <a:r>
              <a:rPr lang="ru-RU" sz="2400" b="1" dirty="0">
                <a:solidFill>
                  <a:schemeClr val="tx1"/>
                </a:solidFill>
              </a:rPr>
              <a:t>внимания, терпением и организацией</a:t>
            </a:r>
            <a:r>
              <a:rPr lang="ru-RU" sz="2400" b="1" dirty="0" smtClean="0">
                <a:solidFill>
                  <a:schemeClr val="tx1"/>
                </a:solidFill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Gilroy"/>
              </a:rPr>
              <a:t>отвлекается, тяжело сосредотачивается: не может одновременно слушать и запоминать и одновременно что-то делать, может часами делать домашнее задание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Gilroy"/>
              </a:rPr>
              <a:t>ему трудно организовываться и соблюдать инструкции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Gilroy"/>
              </a:rPr>
              <a:t>он теряет школьные принадлежности и прочие вещи, забывает про задания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Gilroy"/>
              </a:rPr>
              <a:t>на занятиях может выкрикивать ответ до окончания вопроса учителя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Gilroy"/>
              </a:rPr>
              <a:t>перебивает, когда говорят другие, ему трудно дождаться своей очереди</a:t>
            </a:r>
          </a:p>
          <a:p>
            <a:pPr algn="just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Picture 5" descr="C:\Users\132\Desktop\День открытых дверей ЧТЕНИЕ\1012191835.jpg"/>
          <p:cNvPicPr>
            <a:picLocks noChangeAspect="1" noChangeArrowheads="1"/>
          </p:cNvPicPr>
          <p:nvPr/>
        </p:nvPicPr>
        <p:blipFill>
          <a:blip r:embed="rId2" cstate="print"/>
          <a:srcRect r="73590" b="75850"/>
          <a:stretch>
            <a:fillRect/>
          </a:stretch>
        </p:blipFill>
        <p:spPr bwMode="auto">
          <a:xfrm>
            <a:off x="6804248" y="4614809"/>
            <a:ext cx="1656184" cy="2004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91731" y="1689439"/>
            <a:ext cx="7992888" cy="482453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6" name="Picture 5" descr="C:\Users\132\Desktop\День открытых дверей ЧТЕНИЕ\1012191835.jpg"/>
          <p:cNvPicPr>
            <a:picLocks noChangeAspect="1" noChangeArrowheads="1"/>
          </p:cNvPicPr>
          <p:nvPr/>
        </p:nvPicPr>
        <p:blipFill>
          <a:blip r:embed="rId2" cstate="print"/>
          <a:srcRect r="73590" b="75850"/>
          <a:stretch>
            <a:fillRect/>
          </a:stretch>
        </p:blipFill>
        <p:spPr bwMode="auto">
          <a:xfrm>
            <a:off x="391731" y="188640"/>
            <a:ext cx="1656184" cy="2004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91731" y="2382135"/>
            <a:ext cx="81472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Gilroy"/>
              </a:rPr>
              <a:t>Ребенок также может испытывать зрительно-пространственные и моторные сложности: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Gilroy"/>
              </a:rPr>
              <a:t>проблемы с развитием мелкой моторики (например, с завязыванием шнурков)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Gilroy"/>
              </a:rPr>
              <a:t>не может правильно повторить серии ударов по столу (карандашом) с длинными и короткими интервалами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Gilroy"/>
              </a:rPr>
              <a:t>может игнорировать стоящие слева знаки, буквы и даже страницу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Gilroy"/>
              </a:rPr>
              <a:t>Ребенок не любит игры с мячом, всячески избегает их (испытывает проблемы с ловлей предметов – бадминтон, фрисби)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Gilroy"/>
              </a:rPr>
              <a:t>проявляются проблемы с удержанием баланса: не может стоять на одной ноге, не может научиться ездить на велосипеде, самокате и т.п</a:t>
            </a:r>
            <a:r>
              <a:rPr lang="ru-RU" dirty="0">
                <a:solidFill>
                  <a:srgbClr val="575A5A"/>
                </a:solidFill>
                <a:latin typeface="Gilroy"/>
              </a:rPr>
              <a:t>.</a:t>
            </a:r>
            <a:endParaRPr lang="ru-RU" b="0" i="0" dirty="0">
              <a:solidFill>
                <a:srgbClr val="575A5A"/>
              </a:solidFill>
              <a:effectLst/>
              <a:latin typeface="Gilroy"/>
            </a:endParaRPr>
          </a:p>
        </p:txBody>
      </p:sp>
    </p:spTree>
    <p:extLst>
      <p:ext uri="{BB962C8B-B14F-4D97-AF65-F5344CB8AC3E}">
        <p14:creationId xmlns:p14="http://schemas.microsoft.com/office/powerpoint/2010/main" val="130831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543" y="0"/>
            <a:ext cx="9144000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81387" y="1765993"/>
            <a:ext cx="7992888" cy="482453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Arial" panose="020B0604020202020204" pitchFamily="34" charset="0"/>
              <a:buChar char="•"/>
            </a:pPr>
            <a:endParaRPr lang="ru-RU" dirty="0">
              <a:solidFill>
                <a:schemeClr val="tx1"/>
              </a:solidFill>
              <a:latin typeface="Gilroy"/>
            </a:endParaRPr>
          </a:p>
        </p:txBody>
      </p:sp>
      <p:pic>
        <p:nvPicPr>
          <p:cNvPr id="6" name="Picture 5" descr="C:\Users\132\Desktop\День открытых дверей ЧТЕНИЕ\1012191835.jpg"/>
          <p:cNvPicPr>
            <a:picLocks noChangeAspect="1" noChangeArrowheads="1"/>
          </p:cNvPicPr>
          <p:nvPr/>
        </p:nvPicPr>
        <p:blipFill>
          <a:blip r:embed="rId2" cstate="print"/>
          <a:srcRect r="73590" b="75850"/>
          <a:stretch>
            <a:fillRect/>
          </a:stretch>
        </p:blipFill>
        <p:spPr bwMode="auto">
          <a:xfrm>
            <a:off x="391731" y="188640"/>
            <a:ext cx="1656184" cy="2004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47029" y="2193495"/>
            <a:ext cx="78488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Gilroy"/>
              </a:rPr>
              <a:t>Может быть нарушена ориентация и память: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Gilroy"/>
              </a:rPr>
              <a:t>путается во временах года, днях недели или времени суток: часто опаздывает, долго собирается, не может рассчитать время, не ориентируется «по часам»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Gilroy"/>
              </a:rPr>
              <a:t>трудно ориентируется в понятиях «право – лево»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Gilroy"/>
              </a:rPr>
              <a:t>с трудом ориентируется в пространстве: не ориентируется по навигатору и карте, долго и с трудом запоминает маршрут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Gilroy"/>
              </a:rPr>
              <a:t>плохо запоминает стихотворения или таблицу умножения</a:t>
            </a:r>
          </a:p>
          <a:p>
            <a:endParaRPr lang="ru-RU" b="1" dirty="0" smtClean="0">
              <a:latin typeface="Gilroy"/>
            </a:endParaRPr>
          </a:p>
          <a:p>
            <a:r>
              <a:rPr lang="ru-RU" b="1" dirty="0" smtClean="0">
                <a:latin typeface="Gilroy"/>
              </a:rPr>
              <a:t>Также </a:t>
            </a:r>
            <a:r>
              <a:rPr lang="ru-RU" b="1" dirty="0">
                <a:latin typeface="Gilroy"/>
              </a:rPr>
              <a:t>часто наблюдаются поведенческие особенности: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Gilroy"/>
              </a:rPr>
              <a:t>резкие перепады настроения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Gilroy"/>
              </a:rPr>
              <a:t>сложности с контролем и выражением эмоций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Gilroy"/>
              </a:rPr>
              <a:t>быстрая утомляемость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Gilroy"/>
              </a:rPr>
              <a:t>сложности с концентрацией внимания и выполнением задач, требующих строгой последовательности шагов и пр.</a:t>
            </a:r>
            <a:endParaRPr lang="ru-RU" b="0" i="0" dirty="0">
              <a:effectLst/>
              <a:latin typeface="Gilroy"/>
            </a:endParaRPr>
          </a:p>
        </p:txBody>
      </p:sp>
    </p:spTree>
    <p:extLst>
      <p:ext uri="{BB962C8B-B14F-4D97-AF65-F5344CB8AC3E}">
        <p14:creationId xmlns:p14="http://schemas.microsoft.com/office/powerpoint/2010/main" val="383035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</TotalTime>
  <Words>919</Words>
  <Application>Microsoft Office PowerPoint</Application>
  <PresentationFormat>Экран (4:3)</PresentationFormat>
  <Paragraphs>96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2" baseType="lpstr">
      <vt:lpstr>-apple-system</vt:lpstr>
      <vt:lpstr>Arial</vt:lpstr>
      <vt:lpstr>Arial Black</vt:lpstr>
      <vt:lpstr>book antiqua</vt:lpstr>
      <vt:lpstr>Calibri</vt:lpstr>
      <vt:lpstr>Calibri</vt:lpstr>
      <vt:lpstr>Georgia</vt:lpstr>
      <vt:lpstr>Gilroy</vt:lpstr>
      <vt:lpstr>PT Sans</vt:lpstr>
      <vt:lpstr>Roboto</vt:lpstr>
      <vt:lpstr>Times New Roman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132</dc:creator>
  <cp:lastModifiedBy>Пользователь</cp:lastModifiedBy>
  <cp:revision>192</cp:revision>
  <dcterms:created xsi:type="dcterms:W3CDTF">2017-04-21T22:11:46Z</dcterms:created>
  <dcterms:modified xsi:type="dcterms:W3CDTF">2023-10-25T06:59:50Z</dcterms:modified>
</cp:coreProperties>
</file>