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  <p:sldMasterId id="2147483710" r:id="rId2"/>
    <p:sldMasterId id="2147483723" r:id="rId3"/>
  </p:sldMasterIdLst>
  <p:notesMasterIdLst>
    <p:notesMasterId r:id="rId25"/>
  </p:notesMasterIdLst>
  <p:sldIdLst>
    <p:sldId id="256" r:id="rId4"/>
    <p:sldId id="320" r:id="rId5"/>
    <p:sldId id="314" r:id="rId6"/>
    <p:sldId id="308" r:id="rId7"/>
    <p:sldId id="259" r:id="rId8"/>
    <p:sldId id="260" r:id="rId9"/>
    <p:sldId id="261" r:id="rId10"/>
    <p:sldId id="326" r:id="rId11"/>
    <p:sldId id="310" r:id="rId12"/>
    <p:sldId id="317" r:id="rId13"/>
    <p:sldId id="311" r:id="rId14"/>
    <p:sldId id="315" r:id="rId15"/>
    <p:sldId id="262" r:id="rId16"/>
    <p:sldId id="265" r:id="rId17"/>
    <p:sldId id="266" r:id="rId18"/>
    <p:sldId id="267" r:id="rId19"/>
    <p:sldId id="327" r:id="rId20"/>
    <p:sldId id="309" r:id="rId21"/>
    <p:sldId id="318" r:id="rId22"/>
    <p:sldId id="316" r:id="rId23"/>
    <p:sldId id="321" r:id="rId2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3333CC"/>
    <a:srgbClr val="6666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>
        <p:scale>
          <a:sx n="76" d="100"/>
          <a:sy n="76" d="100"/>
        </p:scale>
        <p:origin x="-972" y="19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7737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57512" cy="44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5132" name="Rectangle 1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65163"/>
            <a:ext cx="4557713" cy="3443287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33" name="Rectangle 1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72113" cy="410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5" name="Rectangle 15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57512" cy="442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C2713A59-3CDD-4E13-8426-7915F348D61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2970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285BD3-6654-431E-9F16-188987CD346B}" type="slidenum">
              <a:rPr lang="ru-RU"/>
              <a:pPr/>
              <a:t>1</a:t>
            </a:fld>
            <a:endParaRPr lang="ru-RU"/>
          </a:p>
        </p:txBody>
      </p:sp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>
              <a:latin typeface="Calibri" pitchFamily="34" charset="0"/>
              <a:ea typeface="SimSun" charset="0"/>
              <a:cs typeface="SimSun" charset="0"/>
            </a:endParaRP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9pPr>
          </a:lstStyle>
          <a:p>
            <a:pPr algn="r">
              <a:buClrTx/>
              <a:buFontTx/>
              <a:buNone/>
            </a:pPr>
            <a:fld id="{0C77BD0F-D814-47A3-85A8-2CC1EB85961B}" type="slidenum">
              <a:rPr lang="ru-RU" sz="1200">
                <a:latin typeface="Calibri" pitchFamily="34" charset="0"/>
              </a:rPr>
              <a:pPr algn="r">
                <a:buClrTx/>
                <a:buFontTx/>
                <a:buNone/>
              </a:pPr>
              <a:t>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395A3A7-5525-49E9-A9AB-9E792964181C}" type="slidenum">
              <a:rPr lang="ru-RU"/>
              <a:pPr/>
              <a:t>5</a:t>
            </a:fld>
            <a:endParaRPr lang="ru-RU"/>
          </a:p>
        </p:txBody>
      </p:sp>
      <p:sp>
        <p:nvSpPr>
          <p:cNvPr id="645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1888" y="676275"/>
            <a:ext cx="4592637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64783F3-A685-42DA-ABF3-08829373A1E1}" type="slidenum">
              <a:rPr lang="ru-RU"/>
              <a:pPr/>
              <a:t>6</a:t>
            </a:fld>
            <a:endParaRPr lang="ru-RU"/>
          </a:p>
        </p:txBody>
      </p:sp>
      <p:sp>
        <p:nvSpPr>
          <p:cNvPr id="655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1888" y="676275"/>
            <a:ext cx="4592637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55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A284E0D-0C28-4537-954D-8C683A07EA0D}" type="slidenum">
              <a:rPr lang="ru-RU"/>
              <a:pPr/>
              <a:t>7</a:t>
            </a:fld>
            <a:endParaRPr lang="ru-RU"/>
          </a:p>
        </p:txBody>
      </p:sp>
      <p:sp>
        <p:nvSpPr>
          <p:cNvPr id="665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1888" y="676275"/>
            <a:ext cx="4592637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65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C005A07-500D-4270-910A-8AFDF75A7465}" type="slidenum">
              <a:rPr lang="ru-RU"/>
              <a:pPr/>
              <a:t>13</a:t>
            </a:fld>
            <a:endParaRPr lang="ru-RU"/>
          </a:p>
        </p:txBody>
      </p:sp>
      <p:sp>
        <p:nvSpPr>
          <p:cNvPr id="675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75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143BC30-A11B-45D8-A33D-7A00BE40A0E3}" type="slidenum">
              <a:rPr lang="ru-RU"/>
              <a:pPr/>
              <a:t>14</a:t>
            </a:fld>
            <a:endParaRPr lang="ru-RU"/>
          </a:p>
        </p:txBody>
      </p:sp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8265AA5-A114-413D-AF00-FEF23B531E9E}" type="slidenum">
              <a:rPr lang="ru-RU"/>
              <a:pPr/>
              <a:t>15</a:t>
            </a:fld>
            <a:endParaRPr lang="ru-RU"/>
          </a:p>
        </p:txBody>
      </p:sp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1888" y="676275"/>
            <a:ext cx="4592637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9AFDF21-B2B7-4D83-94F0-8FCDEAD2AFE7}" type="slidenum">
              <a:rPr lang="ru-RU"/>
              <a:pPr/>
              <a:t>16</a:t>
            </a:fld>
            <a:endParaRPr lang="ru-RU"/>
          </a:p>
        </p:txBody>
      </p:sp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1888" y="676275"/>
            <a:ext cx="4592637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73700" cy="4103688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27125" y="665163"/>
            <a:ext cx="4589463" cy="34432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C2713A59-3CDD-4E13-8426-7915F348D61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081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136EF1E-8BBB-4085-AC32-89614E5DDB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49133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B53518-D493-477B-903F-312A2B3807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6823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1688" y="300038"/>
            <a:ext cx="1808162" cy="6149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0038"/>
            <a:ext cx="5272088" cy="6149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59D334D-8EC5-4FCB-A831-1A6E62131E2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32437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9056AD4-5721-4814-8626-EF0BCA96EB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0897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4F11BD8-3D60-4180-B181-675A0C65286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05364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C4C6FB-0D39-4BFF-B564-67487AEB2B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7622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0663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0263" y="1600200"/>
            <a:ext cx="4032250" cy="45116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DBF4E02-2520-4CDC-BBC0-8DB3982DDF3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48635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E790D3A-EE13-4468-8550-8AA3635F96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18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9DFB337-2C07-4FDF-864B-1A14E5C6F7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89086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38B95C7-805E-483F-8D34-FDAEE272CE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82661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DA1DAFE3-D3F9-40B5-A135-9949E8F140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1297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5331861-75D9-4921-A3C1-1663B5A23C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88584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9242339-CB5C-41DC-A80A-362B47985F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2314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36F6043-1653-49E4-B8A2-208D5BDE35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9307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9875" y="-206375"/>
            <a:ext cx="2052638" cy="6318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-206375"/>
            <a:ext cx="6010275" cy="6318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AF090E8-DA7D-4CA6-BF99-77DE095145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3590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6375"/>
            <a:ext cx="8215313" cy="21034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57200" y="6353175"/>
            <a:ext cx="2119313" cy="366713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>
          <a:xfrm>
            <a:off x="6553200" y="6353175"/>
            <a:ext cx="2119313" cy="366713"/>
          </a:xfrm>
        </p:spPr>
        <p:txBody>
          <a:bodyPr/>
          <a:lstStyle>
            <a:lvl1pPr>
              <a:defRPr/>
            </a:lvl1pPr>
          </a:lstStyle>
          <a:p>
            <a:fld id="{9F7FBF38-11E1-47B4-88DF-27DF72F0D6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16958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136EF1E-8BBB-4085-AC32-89614E5DDBF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49133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95331861-75D9-4921-A3C1-1663B5A23CC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88584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EE1BA4-E391-44B3-9A8D-EB047CAED99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53505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0125" cy="484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49725" y="1609725"/>
            <a:ext cx="3540125" cy="484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9403542-E252-4848-96EF-C9E51F0F211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5459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6841AB2-7A4D-45E8-9A1E-AED56E9EE5D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651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729D563-46E2-458C-9E2F-F1AC43E5791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2092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6EE1BA4-E391-44B3-9A8D-EB047CAED99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535055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8182E03-A416-4AFB-9D3F-C5B956182F3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71136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7A95504-B6EF-45FA-8241-D04FA7C0E3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60456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330416C-E162-4E9B-9D18-5AD2FC88930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02010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BB53518-D493-477B-903F-312A2B3807E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68231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81688" y="300038"/>
            <a:ext cx="1808162" cy="61499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0038"/>
            <a:ext cx="5272088" cy="61499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59D334D-8EC5-4FCB-A831-1A6E62131E2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3243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9725"/>
            <a:ext cx="3540125" cy="484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49725" y="1609725"/>
            <a:ext cx="3540125" cy="484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9403542-E252-4848-96EF-C9E51F0F211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545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6841AB2-7A4D-45E8-9A1E-AED56E9EE5D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9965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729D563-46E2-458C-9E2F-F1AC43E5791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2092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8182E03-A416-4AFB-9D3F-C5B956182F3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7113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7A95504-B6EF-45FA-8241-D04FA7C0E37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6045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330416C-E162-4E9B-9D18-5AD2FC88930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020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 rot="21240000">
            <a:off x="596900" y="1011238"/>
            <a:ext cx="4319588" cy="4311650"/>
          </a:xfrm>
          <a:prstGeom prst="rect">
            <a:avLst/>
          </a:prstGeom>
          <a:solidFill>
            <a:srgbClr val="FAFAFA"/>
          </a:solidFill>
          <a:ln w="1440">
            <a:solidFill>
              <a:srgbClr val="EAEAEA"/>
            </a:solidFill>
            <a:miter lim="800000"/>
            <a:headEnd/>
            <a:tailEnd/>
          </a:ln>
          <a:effectLst>
            <a:outerShdw dist="108733" dir="399266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440">
            <a:solidFill>
              <a:srgbClr val="EAEAEA"/>
            </a:solidFill>
            <a:miter lim="800000"/>
            <a:headEnd/>
            <a:tailEnd/>
          </a:ln>
          <a:effectLst>
            <a:outerShdw dist="108733" dir="399266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0038"/>
            <a:ext cx="7232650" cy="115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9725"/>
            <a:ext cx="7232650" cy="484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46563" y="6557963"/>
            <a:ext cx="1995487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000">
                <a:solidFill>
                  <a:srgbClr val="F4E7ED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57200" y="6557963"/>
            <a:ext cx="3657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251575" y="6556375"/>
            <a:ext cx="5826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100">
                <a:solidFill>
                  <a:srgbClr val="F4E7ED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01E07DF5-4576-47C2-B877-DFF576215C2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2pPr>
      <a:lvl3pPr marL="1143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3pPr>
      <a:lvl4pPr marL="1600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4pPr>
      <a:lvl5pPr marL="20574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5pPr>
      <a:lvl6pPr marL="25146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6pPr>
      <a:lvl7pPr marL="29718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7pPr>
      <a:lvl8pPr marL="34290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8pPr>
      <a:lvl9pPr marL="3886200" indent="-228600" algn="l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9pPr>
    </p:titleStyle>
    <p:bodyStyle>
      <a:lvl1pPr marL="342900" indent="-342900" algn="l" defTabSz="449263" rtl="0" fontAlgn="base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206375"/>
            <a:ext cx="8215313" cy="210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15313" cy="451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3175"/>
            <a:ext cx="21193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193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fld id="{01E07DF5-4576-47C2-B877-DFF576215C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defTabSz="449263" rtl="0" eaLnBrk="1" fontAlgn="base" hangingPunct="1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104031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104031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104031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104031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104031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104031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104031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10403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 rot="21240000">
            <a:off x="596900" y="1011238"/>
            <a:ext cx="4319588" cy="4311650"/>
          </a:xfrm>
          <a:prstGeom prst="rect">
            <a:avLst/>
          </a:prstGeom>
          <a:solidFill>
            <a:srgbClr val="FAFAFA"/>
          </a:solidFill>
          <a:ln w="1440">
            <a:solidFill>
              <a:srgbClr val="EAEAEA"/>
            </a:solidFill>
            <a:miter lim="800000"/>
            <a:headEnd/>
            <a:tailEnd/>
          </a:ln>
          <a:effectLst>
            <a:outerShdw dist="108733" dir="399266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440">
            <a:solidFill>
              <a:srgbClr val="EAEAEA"/>
            </a:solidFill>
            <a:miter lim="800000"/>
            <a:headEnd/>
            <a:tailEnd/>
          </a:ln>
          <a:effectLst>
            <a:outerShdw dist="108733" dir="399266" algn="ctr" rotWithShape="0">
              <a:srgbClr val="000000">
                <a:alpha val="40033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0038"/>
            <a:ext cx="7232650" cy="1157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45720" tIns="0" rIns="4572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9725"/>
            <a:ext cx="7232650" cy="4840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4246563" y="6557963"/>
            <a:ext cx="1995487" cy="220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000">
                <a:solidFill>
                  <a:srgbClr val="F4E7ED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endParaRPr 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457200" y="6557963"/>
            <a:ext cx="36576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251575" y="6556375"/>
            <a:ext cx="582613" cy="22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100">
                <a:solidFill>
                  <a:srgbClr val="F4E7ED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fld id="{01E07DF5-4576-47C2-B877-DFF576215C2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2pPr>
      <a:lvl3pPr marL="1143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3pPr>
      <a:lvl4pPr marL="1600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4pPr>
      <a:lvl5pPr marL="20574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5pPr>
      <a:lvl6pPr marL="25146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6pPr>
      <a:lvl7pPr marL="29718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7pPr>
      <a:lvl8pPr marL="34290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8pPr>
      <a:lvl9pPr marL="3886200" indent="-228600" algn="l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800" b="1">
          <a:solidFill>
            <a:srgbClr val="FFFFFF"/>
          </a:solidFill>
          <a:latin typeface="Trebuchet MS" pitchFamily="34" charset="0"/>
          <a:ea typeface="SimSun" charset="0"/>
          <a:cs typeface="SimSun" charset="0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6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FFFF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microsoft.com/office/2007/relationships/hdphoto" Target="../media/hdphoto10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microsoft.com/office/2007/relationships/hdphoto" Target="../media/hdphoto11.wdp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3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microsoft.com/office/2007/relationships/hdphoto" Target="../media/hdphoto2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Relationship Id="rId5" Type="http://schemas.microsoft.com/office/2007/relationships/hdphoto" Target="../media/hdphoto6.wdp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611561" y="-99392"/>
            <a:ext cx="8029202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9pPr>
          </a:lstStyle>
          <a:p>
            <a:pPr algn="ctr">
              <a:buClrTx/>
              <a:buFontTx/>
              <a:buNone/>
            </a:pPr>
            <a:endParaRPr lang="ru-RU" sz="4400" b="1" dirty="0" smtClean="0">
              <a:solidFill>
                <a:srgbClr val="1A0769"/>
              </a:solidFill>
              <a:latin typeface="Cambria" pitchFamily="18" charset="0"/>
              <a:cs typeface="Tahoma" pitchFamily="34" charset="0"/>
            </a:endParaRPr>
          </a:p>
          <a:p>
            <a:pPr algn="ctr">
              <a:buClrTx/>
              <a:buFontTx/>
              <a:buNone/>
            </a:pPr>
            <a:endParaRPr lang="ru-RU" sz="4400" b="1" dirty="0" smtClean="0">
              <a:solidFill>
                <a:srgbClr val="1A0769"/>
              </a:solidFill>
              <a:latin typeface="Cambria" pitchFamily="18" charset="0"/>
              <a:cs typeface="Tahoma" pitchFamily="34" charset="0"/>
            </a:endParaRPr>
          </a:p>
          <a:p>
            <a:pPr algn="ctr">
              <a:buClrTx/>
              <a:buFontTx/>
              <a:buNone/>
            </a:pPr>
            <a:r>
              <a:rPr lang="ru-RU" sz="4400" b="1" dirty="0" smtClean="0">
                <a:solidFill>
                  <a:srgbClr val="1A0769"/>
                </a:solidFill>
                <a:latin typeface="Cambria" pitchFamily="18" charset="0"/>
                <a:cs typeface="Tahoma" pitchFamily="34" charset="0"/>
              </a:rPr>
              <a:t>Возрастные  особенности и </a:t>
            </a:r>
            <a:br>
              <a:rPr lang="ru-RU" sz="4400" b="1" dirty="0" smtClean="0">
                <a:solidFill>
                  <a:srgbClr val="1A0769"/>
                </a:solidFill>
                <a:latin typeface="Cambria" pitchFamily="18" charset="0"/>
                <a:cs typeface="Tahoma" pitchFamily="34" charset="0"/>
              </a:rPr>
            </a:br>
            <a:r>
              <a:rPr lang="ru-RU" sz="4400" b="1" dirty="0" smtClean="0">
                <a:solidFill>
                  <a:srgbClr val="1A0769"/>
                </a:solidFill>
                <a:latin typeface="Cambria" pitchFamily="18" charset="0"/>
                <a:cs typeface="Tahoma" pitchFamily="34" charset="0"/>
              </a:rPr>
              <a:t> возможности детей 3-5 лет</a:t>
            </a:r>
          </a:p>
          <a:p>
            <a:pPr algn="r">
              <a:buClrTx/>
              <a:buFontTx/>
              <a:buNone/>
            </a:pPr>
            <a:endParaRPr lang="ru-RU" sz="2000" b="1" dirty="0" smtClean="0">
              <a:solidFill>
                <a:srgbClr val="1A0769"/>
              </a:solidFill>
              <a:latin typeface="Georgia" pitchFamily="18" charset="0"/>
              <a:cs typeface="Tahoma" pitchFamily="34" charset="0"/>
            </a:endParaRPr>
          </a:p>
          <a:p>
            <a:pPr algn="r">
              <a:buClrTx/>
              <a:buFontTx/>
              <a:buNone/>
            </a:pPr>
            <a:endParaRPr lang="ru-RU" sz="2000" b="1" dirty="0">
              <a:solidFill>
                <a:srgbClr val="1A0769"/>
              </a:solidFill>
              <a:latin typeface="Georgia" pitchFamily="18" charset="0"/>
              <a:cs typeface="Tahoma" pitchFamily="34" charset="0"/>
            </a:endParaRPr>
          </a:p>
          <a:p>
            <a:pPr algn="r">
              <a:buClrTx/>
              <a:buFontTx/>
              <a:buNone/>
            </a:pPr>
            <a:endParaRPr lang="ru-RU" sz="2000" b="1" dirty="0" smtClean="0">
              <a:solidFill>
                <a:srgbClr val="1A0769"/>
              </a:solidFill>
              <a:latin typeface="Georgia" pitchFamily="18" charset="0"/>
              <a:cs typeface="Tahoma" pitchFamily="34" charset="0"/>
            </a:endParaRPr>
          </a:p>
          <a:p>
            <a:pPr algn="r">
              <a:buClrTx/>
              <a:buFontTx/>
              <a:buNone/>
            </a:pPr>
            <a:endParaRPr lang="ru-RU" sz="2000" b="1" dirty="0">
              <a:solidFill>
                <a:srgbClr val="1A0769"/>
              </a:solidFill>
              <a:latin typeface="Georgia" pitchFamily="18" charset="0"/>
              <a:cs typeface="Tahoma" pitchFamily="34" charset="0"/>
            </a:endParaRPr>
          </a:p>
          <a:p>
            <a:pPr algn="r">
              <a:buClrTx/>
              <a:buFontTx/>
              <a:buNone/>
            </a:pPr>
            <a:endParaRPr lang="ru-RU" sz="2000" b="1" dirty="0" smtClean="0">
              <a:solidFill>
                <a:srgbClr val="1A0769"/>
              </a:solidFill>
              <a:latin typeface="Georgia" pitchFamily="18" charset="0"/>
              <a:cs typeface="Tahoma" pitchFamily="34" charset="0"/>
            </a:endParaRPr>
          </a:p>
          <a:p>
            <a:pPr algn="r">
              <a:buClrTx/>
              <a:buFontTx/>
              <a:buNone/>
            </a:pPr>
            <a:endParaRPr lang="ru-RU" sz="2000" b="1" dirty="0">
              <a:solidFill>
                <a:srgbClr val="1A0769"/>
              </a:solidFill>
              <a:latin typeface="Georgia" pitchFamily="18" charset="0"/>
              <a:cs typeface="Tahoma" pitchFamily="34" charset="0"/>
            </a:endParaRPr>
          </a:p>
          <a:p>
            <a:pPr algn="r">
              <a:buClrTx/>
              <a:buFontTx/>
              <a:buNone/>
            </a:pPr>
            <a:r>
              <a:rPr lang="ru-RU" sz="2000" b="1" dirty="0" smtClean="0">
                <a:solidFill>
                  <a:srgbClr val="1A0769"/>
                </a:solidFill>
                <a:latin typeface="Georgia" pitchFamily="18" charset="0"/>
                <a:cs typeface="Tahoma" pitchFamily="34" charset="0"/>
              </a:rPr>
              <a:t>Подготовили:</a:t>
            </a:r>
          </a:p>
          <a:p>
            <a:pPr algn="r">
              <a:buClrTx/>
              <a:buFontTx/>
              <a:buNone/>
            </a:pPr>
            <a:r>
              <a:rPr lang="ru-RU" sz="2000" b="1" smtClean="0">
                <a:solidFill>
                  <a:srgbClr val="1A0769"/>
                </a:solidFill>
                <a:latin typeface="Georgia" pitchFamily="18" charset="0"/>
                <a:cs typeface="Tahoma" pitchFamily="34" charset="0"/>
              </a:rPr>
              <a:t> </a:t>
            </a:r>
            <a:r>
              <a:rPr lang="ru-RU" sz="2000" b="1" smtClean="0">
                <a:solidFill>
                  <a:srgbClr val="1A0769"/>
                </a:solidFill>
                <a:latin typeface="Georgia" pitchFamily="18" charset="0"/>
                <a:cs typeface="Tahoma" pitchFamily="34" charset="0"/>
              </a:rPr>
              <a:t>воспитатель:</a:t>
            </a:r>
            <a:endParaRPr lang="ru-RU" sz="2000" b="1" dirty="0" smtClean="0">
              <a:solidFill>
                <a:srgbClr val="1A0769"/>
              </a:solidFill>
              <a:latin typeface="Georgia" pitchFamily="18" charset="0"/>
              <a:cs typeface="Tahoma" pitchFamily="34" charset="0"/>
            </a:endParaRPr>
          </a:p>
          <a:p>
            <a:pPr algn="r">
              <a:buClrTx/>
              <a:buFontTx/>
              <a:buNone/>
            </a:pPr>
            <a:r>
              <a:rPr lang="ru-RU" sz="2000" b="1" dirty="0" err="1" smtClean="0">
                <a:solidFill>
                  <a:srgbClr val="1A0769"/>
                </a:solidFill>
                <a:latin typeface="Georgia" pitchFamily="18" charset="0"/>
                <a:cs typeface="Tahoma" pitchFamily="34" charset="0"/>
              </a:rPr>
              <a:t>Борбикова</a:t>
            </a:r>
            <a:r>
              <a:rPr lang="ru-RU" sz="2000" b="1" dirty="0" smtClean="0">
                <a:solidFill>
                  <a:srgbClr val="1A0769"/>
                </a:solidFill>
                <a:latin typeface="Georgia" pitchFamily="18" charset="0"/>
                <a:cs typeface="Tahoma" pitchFamily="34" charset="0"/>
              </a:rPr>
              <a:t> О.А  </a:t>
            </a:r>
          </a:p>
        </p:txBody>
      </p:sp>
      <p:pic>
        <p:nvPicPr>
          <p:cNvPr id="30722" name="Picture 2" descr="C:\Users\Пользователь\Downloads\IMG-20251030-WA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068960"/>
            <a:ext cx="4283968" cy="321297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6375"/>
            <a:ext cx="8215313" cy="1907183"/>
          </a:xfrm>
        </p:spPr>
        <p:txBody>
          <a:bodyPr/>
          <a:lstStyle/>
          <a:p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Общение</a:t>
            </a:r>
            <a:endParaRPr lang="ru-RU" sz="36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5400600" cy="4411067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Важную роль приобретает взаимодействие со взрослым, который является для ребенка гарантом психологического комфорта и защищенности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Совместные игры.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Учится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чувствовать и защищать </a:t>
            </a: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свои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личностные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границы. 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Учится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учитывать желания </a:t>
            </a:r>
            <a:endParaRPr lang="ru-RU" sz="24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чувства партнеров по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игре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4" descr="C:\Users\Пользователь\Downloads\IMG_20251029_1349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484784"/>
            <a:ext cx="2592288" cy="2304256"/>
          </a:xfrm>
          <a:prstGeom prst="rect">
            <a:avLst/>
          </a:prstGeom>
          <a:noFill/>
        </p:spPr>
      </p:pic>
      <p:pic>
        <p:nvPicPr>
          <p:cNvPr id="7" name="Picture 2" descr="C:\Users\Пользователь\Downloads\IMG_20251027_080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977680"/>
            <a:ext cx="2664296" cy="2691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9111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15313" cy="540059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«Семизведие» кризиса </a:t>
            </a:r>
            <a:br>
              <a:rPr lang="ru-RU" sz="3200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трех лет</a:t>
            </a:r>
            <a:r>
              <a:rPr lang="ru-RU" sz="3200" i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200" i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2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ru-RU" sz="3200" i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  <a:t/>
            </a:r>
            <a:b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+mn-lt"/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Негативизм - </a:t>
            </a:r>
            <a: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отказ подчиняться взрослому</a:t>
            </a:r>
            <a:r>
              <a:rPr lang="ru-RU" sz="31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1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Упрямство - </a:t>
            </a:r>
            <a: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настаивает на своей точке зрения, требует, чтобы с ним </a:t>
            </a:r>
            <a:r>
              <a:rPr lang="ru-RU" sz="31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считались.</a:t>
            </a:r>
            <a:r>
              <a:rPr lang="ru-RU" sz="31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1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Строптивость - </a:t>
            </a:r>
            <a: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протест против существующих порядков в доме</a:t>
            </a:r>
            <a:b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Своеволие - </a:t>
            </a:r>
            <a: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хочет всё делать и решать сам</a:t>
            </a:r>
            <a:b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Протест-бунт - </a:t>
            </a:r>
            <a: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частые ссоры с родителями</a:t>
            </a:r>
            <a:b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1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Симптом </a:t>
            </a: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обесценивания - </a:t>
            </a:r>
            <a: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</a:t>
            </a:r>
            <a:r>
              <a:rPr lang="ru-RU" sz="31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бесценивается </a:t>
            </a:r>
            <a: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то, что было привычно</a:t>
            </a:r>
            <a:b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1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Деспотизм - </a:t>
            </a:r>
            <a:r>
              <a:rPr lang="ru-RU" sz="31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стремится диктовать всем свою волю</a:t>
            </a:r>
            <a:r>
              <a:rPr lang="ru-RU" sz="3100" dirty="0"/>
              <a:t/>
            </a:r>
            <a:br>
              <a:rPr lang="ru-RU" sz="3100" dirty="0"/>
            </a:br>
            <a:endParaRPr lang="ru-RU" sz="3100" dirty="0"/>
          </a:p>
        </p:txBody>
      </p:sp>
    </p:spTree>
    <p:extLst>
      <p:ext uri="{BB962C8B-B14F-4D97-AF65-F5344CB8AC3E}">
        <p14:creationId xmlns="" xmlns:p14="http://schemas.microsoft.com/office/powerpoint/2010/main" val="250753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Вам как 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родителям </a:t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важно</a:t>
            </a:r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sz="3600" i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i="1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36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771107"/>
          </a:xfrm>
        </p:spPr>
        <p:txBody>
          <a:bodyPr>
            <a:normAutofit lnSpcReduction="10000"/>
          </a:bodyPr>
          <a:lstStyle/>
          <a:p>
            <a:pPr algn="ctr"/>
            <a:endParaRPr lang="ru-RU" sz="23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терпением и пониманием относиться к проявлениям «противо-воли»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ребенка.</a:t>
            </a:r>
          </a:p>
          <a:p>
            <a:pPr algn="ctr"/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Не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придавать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большого значения упрямству и капризности. 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Учить его уважать собственные и чужие личностные границы. </a:t>
            </a:r>
            <a:endParaRPr lang="ru-RU" sz="2400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Бережно обращаться с чувствами ребенка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Продолжать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активно развивать координацию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движений (бегать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прыгать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вместе со своим ребенком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!). </a:t>
            </a:r>
            <a:endParaRPr lang="ru-RU" sz="2400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Будьте настойчивы и последовательны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Больше читайте, разговаривайте и играйте.</a:t>
            </a:r>
          </a:p>
          <a:p>
            <a:pPr algn="ctr"/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Занимайтесь с ребенком творчеством (рисуйте, лепите и т.д.). </a:t>
            </a:r>
          </a:p>
          <a:p>
            <a:endParaRPr lang="ru-RU" sz="2400" i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153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207963"/>
            <a:ext cx="8229600" cy="1548731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Психологические особенности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детей 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4-5 лет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792163" y="1773238"/>
            <a:ext cx="8351837" cy="4887912"/>
          </a:xfrm>
          <a:ln/>
        </p:spPr>
        <p:txBody>
          <a:bodyPr lIns="0" tIns="0" rIns="0" bIns="0" anchor="ctr"/>
          <a:lstStyle/>
          <a:p>
            <a:pPr indent="-33020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Возраст от четырех до пяти лет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— </a:t>
            </a:r>
            <a:endParaRPr lang="ru-RU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  <a:cs typeface="Calibri" pitchFamily="34" charset="0"/>
            </a:endParaRPr>
          </a:p>
          <a:p>
            <a:pPr indent="-33020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период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относительного затишья.</a:t>
            </a:r>
            <a:endParaRPr lang="ru-RU" b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  <a:cs typeface="Calibri" pitchFamily="34" charset="0"/>
            </a:endParaRPr>
          </a:p>
          <a:p>
            <a:pPr indent="-33020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Ведущая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деятельность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— игра со сверстниками.</a:t>
            </a:r>
          </a:p>
          <a:p>
            <a:pPr indent="-33020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Ведущая потребность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— общение, познавательная активность.</a:t>
            </a:r>
          </a:p>
          <a:p>
            <a:pPr indent="-330200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Ведущая функция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— мышление.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1"/>
          <p:cNvSpPr txBox="1">
            <a:spLocks noChangeArrowheads="1"/>
          </p:cNvSpPr>
          <p:nvPr/>
        </p:nvSpPr>
        <p:spPr bwMode="auto">
          <a:xfrm>
            <a:off x="179512" y="116632"/>
            <a:ext cx="7776865" cy="61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9pPr>
          </a:lstStyle>
          <a:p>
            <a:pPr algn="ctr">
              <a:spcBef>
                <a:spcPts val="800"/>
              </a:spcBef>
              <a:buClrTx/>
              <a:buFontTx/>
              <a:buNone/>
            </a:pPr>
            <a:endParaRPr lang="ru-RU" sz="3200" b="1" dirty="0" smtClean="0">
              <a:latin typeface="Verdana" pitchFamily="34" charset="0"/>
            </a:endParaRP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Память</a:t>
            </a: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2400" i="1" dirty="0" smtClean="0">
                <a:solidFill>
                  <a:srgbClr val="4700B8"/>
                </a:solidFill>
                <a:latin typeface="Cambria" pitchFamily="18" charset="0"/>
              </a:rPr>
              <a:t> </a:t>
            </a:r>
            <a:endParaRPr lang="ru-RU" sz="2400" i="1" dirty="0">
              <a:solidFill>
                <a:srgbClr val="4700B8"/>
              </a:solidFill>
              <a:latin typeface="Cambria" pitchFamily="18" charset="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endParaRPr lang="ru-RU" sz="2400" i="1" dirty="0" smtClean="0">
              <a:solidFill>
                <a:schemeClr val="accent6">
                  <a:lumMod val="75000"/>
                </a:schemeClr>
              </a:solidFill>
              <a:latin typeface="Cambria" pitchFamily="18" charset="0"/>
            </a:endParaRP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Запоминать  5-6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картинок из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10;</a:t>
            </a:r>
            <a:endParaRPr lang="ru-RU" sz="2400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Выполнять задание, состоящее из 4-5 команд;</a:t>
            </a: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Определять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 одной попытки какой предмет исчез;</a:t>
            </a: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Повторять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за взрослым 5 слов;</a:t>
            </a: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Рассказывать наизусть стихи, сказки, рассказы;</a:t>
            </a: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Запоминать содержание сюжетного рисунка;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Между четвертым и пятым годами ребенок может целенаправленно запоминать;  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Все интересное для ребенка запоминается само собой; </a:t>
            </a:r>
          </a:p>
          <a:p>
            <a:pPr algn="ctr"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ea typeface="Arial Unicode MS" pitchFamily="34" charset="-128"/>
                <a:cs typeface="Arial Unicode MS" pitchFamily="34" charset="-128"/>
              </a:rPr>
              <a:t>Трудно запоминаются отвлеченные понятия: дни недели, месяцы, времена года.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endParaRPr lang="ru-RU" sz="2400" i="1" dirty="0">
              <a:solidFill>
                <a:srgbClr val="4700B8"/>
              </a:solidFill>
              <a:latin typeface="Cambria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" name="Picture 2" descr="C:\Users\Masha\Desktop\6 группа\DSC093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7380312" y="3022930"/>
            <a:ext cx="1601382" cy="133270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179513" y="-206375"/>
            <a:ext cx="7488831" cy="6330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9pPr>
          </a:lstStyle>
          <a:p>
            <a:pPr algn="ctr">
              <a:spcBef>
                <a:spcPts val="800"/>
              </a:spcBef>
              <a:buClrTx/>
              <a:buFontTx/>
              <a:buNone/>
            </a:pPr>
            <a:endParaRPr lang="ru-RU" sz="3200">
              <a:solidFill>
                <a:srgbClr val="104031"/>
              </a:solidFill>
              <a:latin typeface="Verdana" pitchFamily="34" charset="0"/>
            </a:endParaRPr>
          </a:p>
          <a:p>
            <a:pPr algn="ctr">
              <a:spcBef>
                <a:spcPts val="800"/>
              </a:spcBef>
              <a:buClrTx/>
              <a:buFontTx/>
              <a:buNone/>
            </a:pPr>
            <a:endParaRPr lang="ru-RU" sz="3200">
              <a:solidFill>
                <a:srgbClr val="104031"/>
              </a:solidFill>
              <a:latin typeface="Verdana" pitchFamily="34" charset="0"/>
            </a:endParaRP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79513" y="-206374"/>
            <a:ext cx="7488831" cy="676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9pPr>
          </a:lstStyle>
          <a:p>
            <a:pPr algn="ctr">
              <a:spcBef>
                <a:spcPts val="800"/>
              </a:spcBef>
              <a:buClrTx/>
              <a:buFontTx/>
              <a:buNone/>
            </a:pPr>
            <a:endParaRPr lang="ru-RU" sz="3200" b="1" dirty="0" smtClean="0">
              <a:latin typeface="Verdana" pitchFamily="34" charset="0"/>
            </a:endParaRP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Внимание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endParaRPr lang="ru-RU" sz="3200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>
              <a:spcBef>
                <a:spcPts val="800"/>
              </a:spcBef>
              <a:buClrTx/>
              <a:buFontTx/>
              <a:buNone/>
            </a:pPr>
            <a:endParaRPr lang="ru-RU" sz="3200" i="1" dirty="0" smtClean="0">
              <a:solidFill>
                <a:srgbClr val="4700B8"/>
              </a:solidFill>
              <a:latin typeface="Cambria" pitchFamily="18" charset="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Зависит 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от интереса, 20 минут;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Хлопнуть в ладоши только тогда, когда он услышит определенное слово;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Складывать по образцу постройки;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Находить признаки сходства и различия предметов, картинок;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Складывать разрезанные картинки </a:t>
            </a:r>
            <a:endParaRPr lang="ru-RU" sz="3200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из  3-5 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частей;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Удерживать 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 поле зрения 4-5 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предметов.</a:t>
            </a:r>
            <a:endParaRPr lang="ru-RU" sz="3200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5" name="Рисунок 4" descr="http://razvitie-shop.ru/images/__user__/catalog/p95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356" t="13270" r="6356" b="15596"/>
          <a:stretch/>
        </p:blipFill>
        <p:spPr bwMode="auto">
          <a:xfrm>
            <a:off x="6754943" y="4005064"/>
            <a:ext cx="2389057" cy="24136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395536" y="422275"/>
            <a:ext cx="8372227" cy="6319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itchFamily="34" charset="0"/>
                <a:ea typeface="SimSun" charset="0"/>
                <a:cs typeface="SimSun" charset="0"/>
              </a:defRPr>
            </a:lvl9pPr>
          </a:lstStyle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  <a:latin typeface="Verdana" pitchFamily="34" charset="0"/>
              </a:rPr>
              <a:t>Мышление</a:t>
            </a:r>
          </a:p>
          <a:p>
            <a:pPr algn="ctr">
              <a:spcBef>
                <a:spcPts val="800"/>
              </a:spcBef>
              <a:buClrTx/>
              <a:buFontTx/>
              <a:buNone/>
            </a:pPr>
            <a:r>
              <a:rPr lang="ru-RU" sz="320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Знать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6 основных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цветов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5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геометрических фигур;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Понимать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значение больше — меньше; 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Находить лишний предмет в каждой группе и правильно объяснять свой выбор;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Находить пару к каждому предмету;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Отвечать на вопросы взрослого;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Подбирать противоположные слова;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Раскладывать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от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3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до 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5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предметов по порядку: знать что было в начале, что потом.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endParaRPr lang="ru-RU" sz="2800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3" name="Рисунок 2" descr="D:\Рабочий стол\психология\Презентации\23 марта\101_PANA\P1010669.JPG"/>
          <p:cNvPicPr/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743323"/>
            <a:ext cx="1944215" cy="1701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99392"/>
            <a:ext cx="7294241" cy="1224136"/>
          </a:xfrm>
        </p:spPr>
        <p:txBody>
          <a:bodyPr/>
          <a:lstStyle/>
          <a:p>
            <a:pPr indent="-331788">
              <a:lnSpc>
                <a:spcPct val="80000"/>
              </a:lnSpc>
              <a:spcBef>
                <a:spcPts val="550"/>
              </a:spcBef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Речь</a:t>
            </a:r>
            <a: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6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      </a:t>
            </a:r>
            <a: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6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28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Свои </a:t>
            </a:r>
            <a: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ответы ребенок уже строит из 2—3 </a:t>
            </a:r>
            <a:r>
              <a:rPr lang="ru-RU" sz="28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 более </a:t>
            </a:r>
            <a: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фраз. </a:t>
            </a:r>
            <a:b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Активный словарь в этом возрасте</a:t>
            </a:r>
            <a:b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достигает 2500 слов. </a:t>
            </a:r>
            <a:b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Развитие разговорной речи является </a:t>
            </a:r>
            <a:b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важным этапом в формировании у ребенка</a:t>
            </a:r>
            <a:b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28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28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связной речи</a:t>
            </a:r>
            <a:r>
              <a:rPr lang="ru-RU" sz="32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  <a:endParaRPr lang="ru-RU" sz="32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D:\Рабочий стол\психология\Презентации\23 марта\101_PANA\P1010690.JPG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293096"/>
            <a:ext cx="2974509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52730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6375"/>
            <a:ext cx="8215313" cy="1475135"/>
          </a:xfrm>
        </p:spPr>
        <p:txBody>
          <a:bodyPr/>
          <a:lstStyle/>
          <a:p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</a:rPr>
              <a:t>Эмоциональная сфера</a:t>
            </a:r>
            <a:endParaRPr lang="ru-RU" sz="32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275163"/>
          </a:xfrm>
        </p:spPr>
        <p:txBody>
          <a:bodyPr/>
          <a:lstStyle/>
          <a:p>
            <a:pPr algn="ctr"/>
            <a:endParaRPr lang="ru-RU" sz="18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Чувства </a:t>
            </a:r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становятся </a:t>
            </a:r>
            <a:r>
              <a:rPr lang="ru-RU" sz="30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более глубокими, устойчивыми</a:t>
            </a:r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algn="ctr"/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Ребенок </a:t>
            </a: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начинает </a:t>
            </a:r>
            <a:r>
              <a:rPr lang="ru-RU" sz="30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понимать чувства других людей, сопереживать. </a:t>
            </a:r>
          </a:p>
          <a:p>
            <a:pPr algn="ctr"/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Появляется </a:t>
            </a:r>
            <a:r>
              <a:rPr lang="ru-RU" sz="30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чувство симпатии </a:t>
            </a:r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 </a:t>
            </a:r>
            <a:r>
              <a:rPr lang="ru-RU" sz="30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привязанности</a:t>
            </a:r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 </a:t>
            </a:r>
          </a:p>
          <a:p>
            <a:pPr algn="ctr"/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Дети отличаются </a:t>
            </a:r>
            <a:r>
              <a:rPr lang="ru-RU" sz="30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повышенной чувствительностью к словам, оценкам и отношению к ним взрослых.</a:t>
            </a:r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30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endParaRPr lang="ru-RU" sz="3000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30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30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Ранимость</a:t>
            </a:r>
            <a:endParaRPr lang="ru-RU" sz="3000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30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Страхи </a:t>
            </a:r>
            <a:endParaRPr lang="ru-RU" sz="3000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C:\Users\1\Desktop\Фото\Сенсорная комната\IMG_20160217_103818.jpg"/>
          <p:cNvPicPr/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004" y="5301208"/>
            <a:ext cx="1224136" cy="13681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5194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15313" cy="1728192"/>
          </a:xfrm>
        </p:spPr>
        <p:txBody>
          <a:bodyPr/>
          <a:lstStyle/>
          <a:p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</a:rPr>
              <a:t>Общение</a:t>
            </a:r>
            <a:endParaRPr lang="ru-RU" sz="4000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5517232"/>
          </a:xfrm>
        </p:spPr>
        <p:txBody>
          <a:bodyPr/>
          <a:lstStyle/>
          <a:p>
            <a:pPr algn="ctr"/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Ведущим 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 общении со взрослыми становится 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познавательный мотив</a:t>
            </a:r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algn="ctr"/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 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детей этого возраста пробуждается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интерес к правилам поведения. </a:t>
            </a:r>
            <a:endParaRPr lang="ru-RU" sz="23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Дети 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испытывают острую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потребность в уважительном отношении со </a:t>
            </a:r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стороны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взрослого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algn="ctr"/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 общении со сверстниками характерна </a:t>
            </a:r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избирательность</a:t>
            </a:r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 </a:t>
            </a:r>
          </a:p>
          <a:p>
            <a:pPr algn="ctr"/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Все 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более выраженной становится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потребность в признании и уважении со стороны ровесников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 </a:t>
            </a:r>
            <a:endParaRPr lang="ru-RU" sz="2300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 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группах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начинают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выделяться лидеры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 </a:t>
            </a:r>
            <a:endParaRPr lang="ru-RU" sz="2300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3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               Появляются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конкуренция и соревновательность.</a:t>
            </a:r>
            <a:r>
              <a:rPr lang="ru-RU" sz="23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</a:p>
          <a:p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5" descr="C:\Users\Masha\Desktop\6 группа\DSC093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</a:extLst>
          </a:blip>
          <a:srcRect l="9051" t="25850" r="-399" b="5901"/>
          <a:stretch>
            <a:fillRect/>
          </a:stretch>
        </p:blipFill>
        <p:spPr bwMode="auto">
          <a:xfrm>
            <a:off x="179512" y="4869160"/>
            <a:ext cx="1475656" cy="1653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51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15313" cy="2160240"/>
          </a:xfrm>
        </p:spPr>
        <p:txBody>
          <a:bodyPr/>
          <a:lstStyle/>
          <a:p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Годы дошкольного детства — это годы интенсивного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психического 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развития и появления новых, ранее отсутствовавших психических особенностей</a:t>
            </a:r>
            <a:r>
              <a:rPr lang="ru-RU" sz="24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  <a:r>
              <a:rPr lang="ru-RU" sz="40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 </a:t>
            </a:r>
            <a:endParaRPr lang="ru-RU" sz="4000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  <p:pic>
        <p:nvPicPr>
          <p:cNvPr id="28674" name="Picture 2" descr="C:\Users\Пользователь\AppData\Local\Temp\ea9c95bd-b3af-4606-b114-c4cad572148e_29-10-2025_14-09-41.zip.48e\IMG_20250923_0927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2636912"/>
            <a:ext cx="2088231" cy="2334197"/>
          </a:xfrm>
          <a:prstGeom prst="rect">
            <a:avLst/>
          </a:prstGeom>
          <a:noFill/>
        </p:spPr>
      </p:pic>
      <p:pic>
        <p:nvPicPr>
          <p:cNvPr id="28676" name="Picture 4" descr="C:\Users\Пользователь\AppData\Local\Temp\4e975924-a862-4cf1-be30-a6f3cd00aff7_29-10-2025_14-09-41.zip.ff7\IMG_20250923_0937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501008"/>
            <a:ext cx="1922192" cy="2808312"/>
          </a:xfrm>
          <a:prstGeom prst="rect">
            <a:avLst/>
          </a:prstGeom>
          <a:noFill/>
        </p:spPr>
      </p:pic>
      <p:pic>
        <p:nvPicPr>
          <p:cNvPr id="28678" name="Picture 6" descr="C:\Users\Пользователь\AppData\Local\Temp\fe3c3c12-d0a9-4cc8-8773-b18f44482862_29-10-2025_14-09-41.zip.862\IMG_20251027_1607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2492896"/>
            <a:ext cx="1728192" cy="2232248"/>
          </a:xfrm>
          <a:prstGeom prst="rect">
            <a:avLst/>
          </a:prstGeom>
          <a:noFill/>
        </p:spPr>
      </p:pic>
      <p:pic>
        <p:nvPicPr>
          <p:cNvPr id="28680" name="Picture 8" descr="C:\Users\Пользователь\AppData\Local\Temp\bf5ce0d2-ad2e-4e8a-8a24-246b5eddf9ba_29-10-2025_14-09-41.zip.9ba\IMG_20251027_1607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3573016"/>
            <a:ext cx="2085696" cy="27809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11251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Вам как родителям </a:t>
            </a:r>
            <a:br>
              <a:rPr lang="ru-RU" sz="3600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важно: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i="1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608513"/>
          </a:xfrm>
        </p:spPr>
        <p:txBody>
          <a:bodyPr/>
          <a:lstStyle/>
          <a:p>
            <a:pPr algn="ctr"/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Установить вашей </a:t>
            </a:r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семье правила и </a:t>
            </a:r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границы.</a:t>
            </a:r>
          </a:p>
          <a:p>
            <a:pPr algn="ctr"/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</a:t>
            </a:r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место </a:t>
            </a:r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запретов предлагать </a:t>
            </a:r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альтернативу.</a:t>
            </a:r>
          </a:p>
          <a:p>
            <a:pPr algn="ctr"/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Говорить ребенку о своих </a:t>
            </a:r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чувствах. </a:t>
            </a:r>
          </a:p>
          <a:p>
            <a:pPr algn="ctr"/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Не перегружать совесть ребенка. </a:t>
            </a:r>
            <a:endParaRPr lang="ru-RU" sz="22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Помнить о том, что не стоит при ребенке рассказывать различные страшные </a:t>
            </a:r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истории. </a:t>
            </a:r>
          </a:p>
          <a:p>
            <a:pPr algn="ctr"/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Предоставлять ребенку возможности для проявления его творчества и самовыражения. </a:t>
            </a:r>
            <a:endParaRPr lang="ru-RU" sz="2200" b="1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Обеспечить ребенку возможность совместной с другими детьми </a:t>
            </a:r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игры.</a:t>
            </a:r>
          </a:p>
          <a:p>
            <a:pPr algn="ctr"/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Понимать, что ребенок уже способен достаточно долго и увлеченно заниматься тем, что ему нравится, и ему бывает очень трудно прервать </a:t>
            </a:r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игру. </a:t>
            </a:r>
          </a:p>
          <a:p>
            <a:pPr algn="ctr"/>
            <a:r>
              <a:rPr lang="ru-RU" sz="2200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Быть открытыми к вопросам </a:t>
            </a:r>
            <a:r>
              <a:rPr lang="ru-RU" sz="2200" b="1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ребенка.</a:t>
            </a:r>
            <a:endParaRPr lang="ru-RU" sz="2200" b="1" i="1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630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15313" cy="4608512"/>
          </a:xfrm>
        </p:spPr>
        <p:txBody>
          <a:bodyPr/>
          <a:lstStyle/>
          <a:p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Спасибо за внимание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!</a:t>
            </a:r>
            <a:b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i="1" dirty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846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6375"/>
            <a:ext cx="8215313" cy="1403127"/>
          </a:xfrm>
        </p:spPr>
        <p:txBody>
          <a:bodyPr/>
          <a:lstStyle/>
          <a:p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Психологические особенности</a:t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детей 3-4 лет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15313" cy="4555083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Возраст с 3 до 4 лет - один из 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важнейших периодов развития ребенка, </a:t>
            </a:r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протекающих критически </a:t>
            </a:r>
            <a:endParaRPr lang="ru-RU" sz="3600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(кризис 3-х лет). </a:t>
            </a:r>
          </a:p>
          <a:p>
            <a:pPr algn="ctr"/>
            <a:r>
              <a:rPr lang="ru-RU" sz="360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Самым ценным новообразованием этого возраста является желание ребенка сделать что-то самостоятельно. </a:t>
            </a:r>
            <a:endParaRPr lang="ru-RU" sz="3600" i="1" dirty="0" smtClean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Девиз: «Я сам»</a:t>
            </a:r>
            <a:endParaRPr lang="ru-RU" sz="3600" dirty="0">
              <a:solidFill>
                <a:schemeClr val="tx2">
                  <a:lumMod val="75000"/>
                </a:schemeClr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8064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15313" cy="3816424"/>
          </a:xfrm>
        </p:spPr>
        <p:txBody>
          <a:bodyPr/>
          <a:lstStyle/>
          <a:p>
            <a:r>
              <a:rPr lang="ru-RU" sz="32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Основные потребности 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— </a:t>
            </a:r>
            <a:b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</a:b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потребность в общении, уважении, признании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  <a:t>. </a:t>
            </a:r>
            <a:b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  <a:cs typeface="Calibri" pitchFamily="34" charset="0"/>
              </a:rPr>
            </a:br>
            <a:r>
              <a:rPr lang="ru-RU" sz="32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Ведущая деятельность 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— игра.</a:t>
            </a:r>
            <a:b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2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Ведущая функция </a:t>
            </a:r>
            <a:r>
              <a:rPr lang="ru-RU" sz="320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— восприятие.</a:t>
            </a: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 </a:t>
            </a:r>
            <a:br>
              <a:rPr lang="ru-RU" sz="320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1" y="1600201"/>
            <a:ext cx="82352" cy="604664"/>
          </a:xfrm>
        </p:spPr>
        <p:txBody>
          <a:bodyPr>
            <a:normAutofit/>
          </a:bodyPr>
          <a:lstStyle/>
          <a:p>
            <a:pPr algn="ctr"/>
            <a:endParaRPr lang="ru-RU" b="1" i="1" dirty="0" smtClean="0">
              <a:solidFill>
                <a:schemeClr val="accent6">
                  <a:lumMod val="75000"/>
                </a:schemeClr>
              </a:solidFill>
              <a:cs typeface="Calibri" pitchFamily="34" charset="0"/>
            </a:endParaRP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dirty="0">
              <a:solidFill>
                <a:schemeClr val="accent6">
                  <a:lumMod val="75000"/>
                </a:schemeClr>
              </a:solidFill>
              <a:latin typeface="Cambria" pitchFamily="18" charset="0"/>
            </a:endParaRPr>
          </a:p>
          <a:p>
            <a:pPr algn="ctr"/>
            <a:endParaRPr lang="ru-RU" b="1" i="1" dirty="0">
              <a:solidFill>
                <a:schemeClr val="accent6">
                  <a:lumMod val="75000"/>
                </a:schemeClr>
              </a:solidFill>
              <a:latin typeface="Cambria" pitchFamily="18" charset="0"/>
              <a:cs typeface="Calibri" pitchFamily="34" charset="0"/>
            </a:endParaRPr>
          </a:p>
        </p:txBody>
      </p:sp>
      <p:pic>
        <p:nvPicPr>
          <p:cNvPr id="6" name="Рисунок 5" descr="http://razvitie-shop.ru/images/__user__/catalog/6-2222-4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933056"/>
            <a:ext cx="2664296" cy="16561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Лабиринт"/>
          <p:cNvPicPr/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3168352" cy="16561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035145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0648"/>
            <a:ext cx="8228013" cy="144016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Память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subTitle" idx="4294967295"/>
          </p:nvPr>
        </p:nvSpPr>
        <p:spPr>
          <a:xfrm>
            <a:off x="323528" y="404664"/>
            <a:ext cx="4392488" cy="5832648"/>
          </a:xfrm>
          <a:ln/>
        </p:spPr>
        <p:txBody>
          <a:bodyPr lIns="0" tIns="0" rIns="0" bIns="0" anchor="ctr"/>
          <a:lstStyle/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i="1" dirty="0" smtClean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indent="-33178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Повторить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 взрослыми на слух несколько слогов по порядку;</a:t>
            </a:r>
          </a:p>
          <a:p>
            <a:pPr indent="-33178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Выполнять задание состоящее из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 3-4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действий;</a:t>
            </a:r>
          </a:p>
          <a:p>
            <a:pPr indent="-33178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Запоминать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3-4 предмета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из</a:t>
            </a:r>
            <a:r>
              <a:rPr lang="ru-RU" sz="240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8;</a:t>
            </a:r>
          </a:p>
          <a:p>
            <a:pPr indent="-33178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Повторить за взрослым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4-5 слов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;</a:t>
            </a:r>
          </a:p>
          <a:p>
            <a:pPr indent="-33178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Воспроизводить в памяти недавно происшедшие, а так же яркие события своей жизни.</a:t>
            </a:r>
          </a:p>
        </p:txBody>
      </p:sp>
      <p:pic>
        <p:nvPicPr>
          <p:cNvPr id="25602" name="Picture 2" descr="C:\Users\Пользователь\Downloads\IMG_20251027_1606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556792"/>
            <a:ext cx="3456384" cy="417646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209550"/>
            <a:ext cx="8228013" cy="1766342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Внимание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95537" y="1412777"/>
            <a:ext cx="4896544" cy="5328592"/>
          </a:xfrm>
          <a:ln/>
        </p:spPr>
        <p:txBody>
          <a:bodyPr lIns="0" tIns="0" rIns="0" bIns="0" anchor="ctr"/>
          <a:lstStyle/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Повторить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 взрослым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движения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определенной последовательности;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Находить </a:t>
            </a: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признаки и сходства между двумя игрушками;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Находить одинаковые предметы;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Складывать разрезанную 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картинку из 2-4 частей;</a:t>
            </a:r>
            <a:endParaRPr lang="ru-RU" sz="2400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Выполнять задания, не отвлекаясь 5-10 минут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.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/>
              <a:t> </a:t>
            </a:r>
          </a:p>
        </p:txBody>
      </p:sp>
      <p:pic>
        <p:nvPicPr>
          <p:cNvPr id="23554" name="Picture 2" descr="C:\Users\Пользователь\Downloads\IMG_20251027_080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484784"/>
            <a:ext cx="3542372" cy="4723163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-209550"/>
            <a:ext cx="8228013" cy="1694334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Мышление</a:t>
            </a:r>
            <a:r>
              <a:rPr lang="ru-RU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" y="692697"/>
            <a:ext cx="5292079" cy="6508204"/>
          </a:xfrm>
          <a:ln/>
        </p:spPr>
        <p:txBody>
          <a:bodyPr lIns="0" tIns="0" rIns="0" bIns="0" anchor="ctr"/>
          <a:lstStyle/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Собирать пирамидку из 7 колец без помощи взрослого;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Знать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5 основных цветов и 5 геометрических фигур;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Называть обобщающим словом каждую группу предметов;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Находить лишний предмет в каждой группе и правильно объяснять свой выбор;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Находить пару к предмету;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Отвечать на вопросы;</a:t>
            </a:r>
          </a:p>
          <a:p>
            <a:pPr indent="-331788" algn="ctr"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Подбирать противоположные слова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;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Cambria" pitchFamily="18" charset="0"/>
            </a:endParaRP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Находить на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картинке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нелепицы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ambria" pitchFamily="18" charset="0"/>
              </a:rPr>
              <a:t>.</a:t>
            </a:r>
          </a:p>
          <a:p>
            <a:pPr indent="-331788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i="1" dirty="0">
              <a:solidFill>
                <a:srgbClr val="4700B8"/>
              </a:solidFill>
              <a:latin typeface="Cambria" pitchFamily="18" charset="0"/>
            </a:endParaRPr>
          </a:p>
        </p:txBody>
      </p:sp>
      <p:pic>
        <p:nvPicPr>
          <p:cNvPr id="21506" name="Picture 2" descr="C:\Users\Пользователь\Downloads\IMG_20251028_1019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44824"/>
            <a:ext cx="3354494" cy="4472659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-206376"/>
            <a:ext cx="6563071" cy="6875736"/>
          </a:xfrm>
        </p:spPr>
        <p:txBody>
          <a:bodyPr/>
          <a:lstStyle/>
          <a:p>
            <a:pPr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 </a:t>
            </a:r>
            <a:r>
              <a:rPr lang="ru-RU" sz="32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             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Речь</a:t>
            </a:r>
            <a:r>
              <a:rPr lang="ru-RU" sz="32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200" b="0" i="1" dirty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2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/>
            </a:r>
            <a:br>
              <a:rPr lang="ru-RU" sz="3200" b="0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2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К 4 </a:t>
            </a:r>
            <a:r>
              <a:rPr lang="ru-RU" sz="32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годам у ребенка постепенно увеличивается словарный запас до 1000 слов и более. </a:t>
            </a:r>
            <a:br>
              <a:rPr lang="ru-RU" sz="32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2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 разговоре ребенок начинает пользоваться сложными фразами и предложениями.</a:t>
            </a:r>
            <a:br>
              <a:rPr lang="ru-RU" sz="32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2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Высокая речевая активность.</a:t>
            </a:r>
            <a:br>
              <a:rPr lang="ru-RU" sz="32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2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Словарь содержит все части </a:t>
            </a:r>
            <a:r>
              <a:rPr lang="ru-RU" sz="32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речи.</a:t>
            </a:r>
            <a:br>
              <a:rPr lang="ru-RU" sz="32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</a:br>
            <a:r>
              <a:rPr lang="ru-RU" sz="3200" b="0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Появляются </a:t>
            </a:r>
            <a:r>
              <a:rPr lang="ru-RU" sz="3200" b="0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элементарные виды суждений об окружающем</a:t>
            </a:r>
            <a:endParaRPr lang="ru-RU" sz="32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 descr="F:\DCIM\101_PANA\P1010644.JPG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641" y="1628800"/>
            <a:ext cx="2160507" cy="158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Рабочий стол\психология\Презентации\23 марта\101_PANA\P1010684.JPG"/>
          <p:cNvPicPr/>
          <p:nvPr/>
        </p:nvPicPr>
        <p:blipFill rotWithShape="1">
          <a:blip r:embed="rId4" cstate="print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 t="-3813" r="1205" b="8640"/>
          <a:stretch/>
        </p:blipFill>
        <p:spPr bwMode="auto">
          <a:xfrm>
            <a:off x="6993600" y="4869160"/>
            <a:ext cx="2052460" cy="1872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9400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06375"/>
            <a:ext cx="8215313" cy="1475135"/>
          </a:xfrm>
        </p:spPr>
        <p:txBody>
          <a:bodyPr/>
          <a:lstStyle/>
          <a:p>
            <a:r>
              <a:rPr lang="ru-RU" sz="3600" i="1" dirty="0">
                <a:solidFill>
                  <a:schemeClr val="tx2">
                    <a:lumMod val="75000"/>
                  </a:schemeClr>
                </a:solidFill>
              </a:rPr>
              <a:t>Эмоциональная </a:t>
            </a: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сфера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Характерны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резкие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перепады настроения.</a:t>
            </a:r>
          </a:p>
          <a:p>
            <a:pPr algn="ctr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Эмоциональное состояние зависит от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физического комфорта.</a:t>
            </a:r>
          </a:p>
          <a:p>
            <a:pPr algn="ctr"/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На эмоции оказывают влияние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взаимоотношения со сверстниками и взрослыми.</a:t>
            </a:r>
          </a:p>
          <a:p>
            <a:endParaRPr lang="ru-RU" dirty="0"/>
          </a:p>
        </p:txBody>
      </p:sp>
      <p:pic>
        <p:nvPicPr>
          <p:cNvPr id="4" name="Рисунок 3" descr="C:\Users\1\Desktop\Фото\Сенсорная комната\IMG_20160217_103221.jpg"/>
          <p:cNvPicPr/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69160"/>
            <a:ext cx="2376264" cy="154095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983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rebuchet MS"/>
        <a:ea typeface="SimSun"/>
        <a:cs typeface="SimSun"/>
      </a:majorFont>
      <a:minorFont>
        <a:latin typeface="Trebuchet MS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ма Office">
      <a:majorFont>
        <a:latin typeface="Verdana"/>
        <a:ea typeface=""/>
        <a:cs typeface="Tahoma"/>
      </a:majorFont>
      <a:minorFont>
        <a:latin typeface="Verdana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rebuchet MS"/>
        <a:ea typeface="SimSun"/>
        <a:cs typeface="SimSun"/>
      </a:majorFont>
      <a:minorFont>
        <a:latin typeface="Trebuchet MS"/>
        <a:ea typeface="SimSun"/>
        <a:cs typeface="SimSu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4878</TotalTime>
  <Words>769</Words>
  <Application>Microsoft Office PowerPoint</Application>
  <PresentationFormat>Экран (4:3)</PresentationFormat>
  <Paragraphs>143</Paragraphs>
  <Slides>21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Тема Office</vt:lpstr>
      <vt:lpstr>Тема2</vt:lpstr>
      <vt:lpstr>1_Тема Office</vt:lpstr>
      <vt:lpstr>Слайд 1</vt:lpstr>
      <vt:lpstr>Годы дошкольного детства — это годы интенсивного психического  развития и появления новых, ранее отсутствовавших психических особенностей. </vt:lpstr>
      <vt:lpstr>Психологические особенности  детей 3-4 лет</vt:lpstr>
      <vt:lpstr>Основные потребности —  потребность в общении, уважении, признании.  Ведущая деятельность — игра. Ведущая функция — восприятие.  </vt:lpstr>
      <vt:lpstr>Память</vt:lpstr>
      <vt:lpstr>Внимание </vt:lpstr>
      <vt:lpstr>Мышление </vt:lpstr>
      <vt:lpstr>               Речь  К 4 годам у ребенка постепенно увеличивается словарный запас до 1000 слов и более.  В разговоре ребенок начинает пользоваться сложными фразами и предложениями. Высокая речевая активность. Словарь содержит все части речи. Появляются элементарные виды суждений об окружающем</vt:lpstr>
      <vt:lpstr>Эмоциональная  сфера</vt:lpstr>
      <vt:lpstr>Общение</vt:lpstr>
      <vt:lpstr>  «Семизведие» кризиса  трех лет    Негативизм - отказ подчиняться взрослому Упрямство - настаивает на своей точке зрения, требует, чтобы с ним считались. Строптивость - протест против существующих порядков в доме Своеволие - хочет всё делать и решать сам Протест-бунт - частые ссоры с родителями Симптом обесценивания - обесценивается то, что было привычно Деспотизм - стремится диктовать всем свою волю </vt:lpstr>
      <vt:lpstr>Вам как родителям  важно:  </vt:lpstr>
      <vt:lpstr>Психологические особенности  детей  4-5 лет</vt:lpstr>
      <vt:lpstr>Слайд 14</vt:lpstr>
      <vt:lpstr>Слайд 15</vt:lpstr>
      <vt:lpstr>Слайд 16</vt:lpstr>
      <vt:lpstr>          Речь          Свои ответы ребенок уже строит из 2—3 и более фраз.  Активный словарь в этом возрасте  достигает 2500 слов.  Развитие разговорной речи является  важным этапом в формировании у ребенка  связной речи.</vt:lpstr>
      <vt:lpstr>Эмоциональная сфера</vt:lpstr>
      <vt:lpstr>Общение</vt:lpstr>
      <vt:lpstr>Вам как родителям  важно:  </vt:lpstr>
      <vt:lpstr>Спасибо за внимание!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144</cp:revision>
  <cp:lastPrinted>1601-01-01T00:00:00Z</cp:lastPrinted>
  <dcterms:created xsi:type="dcterms:W3CDTF">2009-03-11T08:21:00Z</dcterms:created>
  <dcterms:modified xsi:type="dcterms:W3CDTF">2025-11-13T12:38:25Z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TC103626491049</vt:lpwstr>
  </property>
</Properties>
</file>