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ink/ink6.xml" ContentType="application/inkml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ink/ink4.xml" ContentType="application/inkml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ink/ink7.xml" ContentType="application/inkml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ink/ink5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7"/>
  </p:notesMasterIdLst>
  <p:sldIdLst>
    <p:sldId id="257" r:id="rId2"/>
    <p:sldId id="258" r:id="rId3"/>
    <p:sldId id="281" r:id="rId4"/>
    <p:sldId id="289" r:id="rId5"/>
    <p:sldId id="291" r:id="rId6"/>
    <p:sldId id="294" r:id="rId7"/>
    <p:sldId id="296" r:id="rId8"/>
    <p:sldId id="336" r:id="rId9"/>
    <p:sldId id="297" r:id="rId10"/>
    <p:sldId id="337" r:id="rId11"/>
    <p:sldId id="298" r:id="rId12"/>
    <p:sldId id="338" r:id="rId13"/>
    <p:sldId id="299" r:id="rId14"/>
    <p:sldId id="339" r:id="rId15"/>
    <p:sldId id="300" r:id="rId16"/>
    <p:sldId id="340" r:id="rId17"/>
    <p:sldId id="341" r:id="rId18"/>
    <p:sldId id="317" r:id="rId19"/>
    <p:sldId id="323" r:id="rId20"/>
    <p:sldId id="342" r:id="rId21"/>
    <p:sldId id="318" r:id="rId22"/>
    <p:sldId id="321" r:id="rId23"/>
    <p:sldId id="325" r:id="rId24"/>
    <p:sldId id="326" r:id="rId25"/>
    <p:sldId id="328" r:id="rId26"/>
    <p:sldId id="346" r:id="rId27"/>
    <p:sldId id="335" r:id="rId28"/>
    <p:sldId id="343" r:id="rId29"/>
    <p:sldId id="344" r:id="rId30"/>
    <p:sldId id="345" r:id="rId31"/>
    <p:sldId id="311" r:id="rId32"/>
    <p:sldId id="314" r:id="rId33"/>
    <p:sldId id="315" r:id="rId34"/>
    <p:sldId id="349" r:id="rId35"/>
    <p:sldId id="331" r:id="rId3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3" autoAdjust="0"/>
  </p:normalViewPr>
  <p:slideViewPr>
    <p:cSldViewPr>
      <p:cViewPr>
        <p:scale>
          <a:sx n="71" d="100"/>
          <a:sy n="71" d="100"/>
        </p:scale>
        <p:origin x="-111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F1B022-4045-4E55-A86E-1E94095711D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670494-3140-444A-8C52-D9BB14302C65}">
      <dgm:prSet phldrT="[Текст]"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Работа с родителями</a:t>
          </a:r>
        </a:p>
      </dgm:t>
    </dgm:pt>
    <dgm:pt modelId="{FD74E0CE-E68F-4D7D-B228-398B0DBE9FDE}" type="parTrans" cxnId="{6551DB05-CEF6-4BE5-924F-D15BAB219B36}">
      <dgm:prSet/>
      <dgm:spPr/>
      <dgm:t>
        <a:bodyPr/>
        <a:lstStyle/>
        <a:p>
          <a:endParaRPr lang="ru-RU"/>
        </a:p>
      </dgm:t>
    </dgm:pt>
    <dgm:pt modelId="{A249C39A-9869-4811-8334-D6533D088504}" type="sibTrans" cxnId="{6551DB05-CEF6-4BE5-924F-D15BAB219B36}">
      <dgm:prSet/>
      <dgm:spPr/>
      <dgm:t>
        <a:bodyPr/>
        <a:lstStyle/>
        <a:p>
          <a:endParaRPr lang="ru-RU"/>
        </a:p>
      </dgm:t>
    </dgm:pt>
    <dgm:pt modelId="{D38BA89B-56D9-432D-99A2-F48E2518B5D7}">
      <dgm:prSet phldrT="[Текст]"/>
      <dgm:spPr/>
      <dgm:t>
        <a:bodyPr/>
        <a:lstStyle/>
        <a:p>
          <a:r>
            <a:rPr lang="ru-RU" dirty="0">
              <a:latin typeface="Times New Roman" pitchFamily="18" charset="0"/>
              <a:cs typeface="Times New Roman" pitchFamily="18" charset="0"/>
            </a:rPr>
            <a:t>привлечение семей воспитанников к участию в совместных с педагогами мероприятиях, организуемых в городе</a:t>
          </a:r>
          <a:endParaRPr lang="ru-RU" dirty="0"/>
        </a:p>
      </dgm:t>
    </dgm:pt>
    <dgm:pt modelId="{36F91B32-24DD-4359-9D37-FE62F6B7DB82}" type="parTrans" cxnId="{AD062AC3-53AA-4D4D-937F-296BA241E434}">
      <dgm:prSet/>
      <dgm:spPr/>
      <dgm:t>
        <a:bodyPr/>
        <a:lstStyle/>
        <a:p>
          <a:endParaRPr lang="ru-RU"/>
        </a:p>
      </dgm:t>
    </dgm:pt>
    <dgm:pt modelId="{B8D0CFB7-C911-4425-8366-31E58E07BB95}" type="sibTrans" cxnId="{AD062AC3-53AA-4D4D-937F-296BA241E434}">
      <dgm:prSet/>
      <dgm:spPr/>
      <dgm:t>
        <a:bodyPr/>
        <a:lstStyle/>
        <a:p>
          <a:endParaRPr lang="ru-RU"/>
        </a:p>
      </dgm:t>
    </dgm:pt>
    <dgm:pt modelId="{25617607-87DD-4F59-8766-7C30B65D1E5F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Сплочение родителей и педагогов ДОУ и создание единых установок на формирование у дошкольников ценностных ориентиров</a:t>
          </a:r>
          <a:endParaRPr lang="ru-RU"/>
        </a:p>
      </dgm:t>
    </dgm:pt>
    <dgm:pt modelId="{55BB9DCF-1062-4709-B61C-9A7628A37AEA}" type="parTrans" cxnId="{19C579DD-F5C9-4F5A-BB99-CD12162C9059}">
      <dgm:prSet/>
      <dgm:spPr/>
      <dgm:t>
        <a:bodyPr/>
        <a:lstStyle/>
        <a:p>
          <a:endParaRPr lang="ru-RU"/>
        </a:p>
      </dgm:t>
    </dgm:pt>
    <dgm:pt modelId="{4071C136-B79E-49E9-98C6-FF4A97D1F55B}" type="sibTrans" cxnId="{19C579DD-F5C9-4F5A-BB99-CD12162C9059}">
      <dgm:prSet/>
      <dgm:spPr/>
      <dgm:t>
        <a:bodyPr/>
        <a:lstStyle/>
        <a:p>
          <a:endParaRPr lang="ru-RU"/>
        </a:p>
      </dgm:t>
    </dgm:pt>
    <dgm:pt modelId="{6545335B-4153-43F0-A668-5F2E56F03777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• изучение отношения педагогов и родителей к различным вопросам воспитания, обучения, развития детей, условий организации разнообразной деятельности в детском саду и семье;</a:t>
          </a:r>
          <a:endParaRPr lang="ru-RU"/>
        </a:p>
      </dgm:t>
    </dgm:pt>
    <dgm:pt modelId="{F681FE7B-4B9C-4EE8-A776-2461689E15EF}" type="parTrans" cxnId="{A636DA25-7867-430C-ADF7-F618F48F0572}">
      <dgm:prSet/>
      <dgm:spPr/>
      <dgm:t>
        <a:bodyPr/>
        <a:lstStyle/>
        <a:p>
          <a:endParaRPr lang="ru-RU"/>
        </a:p>
      </dgm:t>
    </dgm:pt>
    <dgm:pt modelId="{58357384-411B-4FF9-9B78-9E29F2BBF8DA}" type="sibTrans" cxnId="{A636DA25-7867-430C-ADF7-F618F48F0572}">
      <dgm:prSet/>
      <dgm:spPr/>
      <dgm:t>
        <a:bodyPr/>
        <a:lstStyle/>
        <a:p>
          <a:endParaRPr lang="ru-RU"/>
        </a:p>
      </dgm:t>
    </dgm:pt>
    <dgm:pt modelId="{E2675A2B-69AE-40AF-84C4-ED4B60BB690A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создание в детском саду условий для разнообразного по содержанию и формам сотрудничества, способствующего развитию конструктивного взаимодействия педагогов и родителей с детьми</a:t>
          </a:r>
          <a:endParaRPr lang="ru-RU"/>
        </a:p>
      </dgm:t>
    </dgm:pt>
    <dgm:pt modelId="{5625F3A6-0160-444B-9605-5142BBBB0A29}" type="parTrans" cxnId="{08189581-5E98-4F58-BC08-EE96EA80A88B}">
      <dgm:prSet/>
      <dgm:spPr/>
      <dgm:t>
        <a:bodyPr/>
        <a:lstStyle/>
        <a:p>
          <a:endParaRPr lang="ru-RU"/>
        </a:p>
      </dgm:t>
    </dgm:pt>
    <dgm:pt modelId="{3CA328BC-711F-4699-BA5E-9B8EF08B5AED}" type="sibTrans" cxnId="{08189581-5E98-4F58-BC08-EE96EA80A88B}">
      <dgm:prSet/>
      <dgm:spPr/>
      <dgm:t>
        <a:bodyPr/>
        <a:lstStyle/>
        <a:p>
          <a:endParaRPr lang="ru-RU"/>
        </a:p>
      </dgm:t>
    </dgm:pt>
    <dgm:pt modelId="{0860F6CE-FFC1-4F3D-9B91-2A26B81827BF}" type="pres">
      <dgm:prSet presAssocID="{5BF1B022-4045-4E55-A86E-1E94095711D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97C805-69D1-4163-A8C7-5B0E88D4B016}" type="pres">
      <dgm:prSet presAssocID="{3D670494-3140-444A-8C52-D9BB14302C65}" presName="centerShape" presStyleLbl="node0" presStyleIdx="0" presStyleCnt="1"/>
      <dgm:spPr/>
      <dgm:t>
        <a:bodyPr/>
        <a:lstStyle/>
        <a:p>
          <a:endParaRPr lang="ru-RU"/>
        </a:p>
      </dgm:t>
    </dgm:pt>
    <dgm:pt modelId="{BC69C8D0-519C-4F69-8C94-9ECE8A868AE2}" type="pres">
      <dgm:prSet presAssocID="{36F91B32-24DD-4359-9D37-FE62F6B7DB82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98996385-320A-47DA-BA03-8E5800E10302}" type="pres">
      <dgm:prSet presAssocID="{D38BA89B-56D9-432D-99A2-F48E2518B5D7}" presName="node" presStyleLbl="node1" presStyleIdx="0" presStyleCnt="4" custRadScaleRad="100031" custRadScaleInc="-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6E02D-14F1-4680-95C3-14AD6D109256}" type="pres">
      <dgm:prSet presAssocID="{5625F3A6-0160-444B-9605-5142BBBB0A29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5BCB42A1-2B85-4020-9067-1657062E2F86}" type="pres">
      <dgm:prSet presAssocID="{E2675A2B-69AE-40AF-84C4-ED4B60BB690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F97C5-C163-45BC-AE98-1D83F8D5EC6C}" type="pres">
      <dgm:prSet presAssocID="{F681FE7B-4B9C-4EE8-A776-2461689E15EF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86A6D9B3-E0F4-4220-8992-A66F9E6F12A3}" type="pres">
      <dgm:prSet presAssocID="{6545335B-4153-43F0-A668-5F2E56F0377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57794-F223-423E-9471-58C5CF49753B}" type="pres">
      <dgm:prSet presAssocID="{55BB9DCF-1062-4709-B61C-9A7628A37AEA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6D8C8D90-A37E-4A18-A6E6-EDBB99B7096D}" type="pres">
      <dgm:prSet presAssocID="{25617607-87DD-4F59-8766-7C30B65D1E5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36DA25-7867-430C-ADF7-F618F48F0572}" srcId="{3D670494-3140-444A-8C52-D9BB14302C65}" destId="{6545335B-4153-43F0-A668-5F2E56F03777}" srcOrd="2" destOrd="0" parTransId="{F681FE7B-4B9C-4EE8-A776-2461689E15EF}" sibTransId="{58357384-411B-4FF9-9B78-9E29F2BBF8DA}"/>
    <dgm:cxn modelId="{6551DB05-CEF6-4BE5-924F-D15BAB219B36}" srcId="{5BF1B022-4045-4E55-A86E-1E94095711DC}" destId="{3D670494-3140-444A-8C52-D9BB14302C65}" srcOrd="0" destOrd="0" parTransId="{FD74E0CE-E68F-4D7D-B228-398B0DBE9FDE}" sibTransId="{A249C39A-9869-4811-8334-D6533D088504}"/>
    <dgm:cxn modelId="{EFB4D369-B58D-4C6A-BDF2-C88E55663980}" type="presOf" srcId="{5BF1B022-4045-4E55-A86E-1E94095711DC}" destId="{0860F6CE-FFC1-4F3D-9B91-2A26B81827BF}" srcOrd="0" destOrd="0" presId="urn:microsoft.com/office/officeart/2005/8/layout/radial4"/>
    <dgm:cxn modelId="{0D607F88-0F0A-4E16-B169-B38F59E24F55}" type="presOf" srcId="{5625F3A6-0160-444B-9605-5142BBBB0A29}" destId="{1196E02D-14F1-4680-95C3-14AD6D109256}" srcOrd="0" destOrd="0" presId="urn:microsoft.com/office/officeart/2005/8/layout/radial4"/>
    <dgm:cxn modelId="{00137947-7ACC-40C5-AA3C-B825030BAC2C}" type="presOf" srcId="{D38BA89B-56D9-432D-99A2-F48E2518B5D7}" destId="{98996385-320A-47DA-BA03-8E5800E10302}" srcOrd="0" destOrd="0" presId="urn:microsoft.com/office/officeart/2005/8/layout/radial4"/>
    <dgm:cxn modelId="{AD062AC3-53AA-4D4D-937F-296BA241E434}" srcId="{3D670494-3140-444A-8C52-D9BB14302C65}" destId="{D38BA89B-56D9-432D-99A2-F48E2518B5D7}" srcOrd="0" destOrd="0" parTransId="{36F91B32-24DD-4359-9D37-FE62F6B7DB82}" sibTransId="{B8D0CFB7-C911-4425-8366-31E58E07BB95}"/>
    <dgm:cxn modelId="{74292AE0-4085-4449-911C-431637544551}" type="presOf" srcId="{55BB9DCF-1062-4709-B61C-9A7628A37AEA}" destId="{57D57794-F223-423E-9471-58C5CF49753B}" srcOrd="0" destOrd="0" presId="urn:microsoft.com/office/officeart/2005/8/layout/radial4"/>
    <dgm:cxn modelId="{588A690F-4D73-46E8-933C-6EEAE854BFE6}" type="presOf" srcId="{F681FE7B-4B9C-4EE8-A776-2461689E15EF}" destId="{250F97C5-C163-45BC-AE98-1D83F8D5EC6C}" srcOrd="0" destOrd="0" presId="urn:microsoft.com/office/officeart/2005/8/layout/radial4"/>
    <dgm:cxn modelId="{7EE3FCFE-B73D-450B-AF88-7C9FB5842167}" type="presOf" srcId="{6545335B-4153-43F0-A668-5F2E56F03777}" destId="{86A6D9B3-E0F4-4220-8992-A66F9E6F12A3}" srcOrd="0" destOrd="0" presId="urn:microsoft.com/office/officeart/2005/8/layout/radial4"/>
    <dgm:cxn modelId="{1B0E654D-DAF2-4432-BCB2-4D7C44FAABAD}" type="presOf" srcId="{3D670494-3140-444A-8C52-D9BB14302C65}" destId="{CE97C805-69D1-4163-A8C7-5B0E88D4B016}" srcOrd="0" destOrd="0" presId="urn:microsoft.com/office/officeart/2005/8/layout/radial4"/>
    <dgm:cxn modelId="{F507BBFE-4DFA-40A3-AA30-9C926F95B1A8}" type="presOf" srcId="{E2675A2B-69AE-40AF-84C4-ED4B60BB690A}" destId="{5BCB42A1-2B85-4020-9067-1657062E2F86}" srcOrd="0" destOrd="0" presId="urn:microsoft.com/office/officeart/2005/8/layout/radial4"/>
    <dgm:cxn modelId="{08189581-5E98-4F58-BC08-EE96EA80A88B}" srcId="{3D670494-3140-444A-8C52-D9BB14302C65}" destId="{E2675A2B-69AE-40AF-84C4-ED4B60BB690A}" srcOrd="1" destOrd="0" parTransId="{5625F3A6-0160-444B-9605-5142BBBB0A29}" sibTransId="{3CA328BC-711F-4699-BA5E-9B8EF08B5AED}"/>
    <dgm:cxn modelId="{360F8FE4-5564-465C-8C58-854CB279D0A8}" type="presOf" srcId="{25617607-87DD-4F59-8766-7C30B65D1E5F}" destId="{6D8C8D90-A37E-4A18-A6E6-EDBB99B7096D}" srcOrd="0" destOrd="0" presId="urn:microsoft.com/office/officeart/2005/8/layout/radial4"/>
    <dgm:cxn modelId="{19C579DD-F5C9-4F5A-BB99-CD12162C9059}" srcId="{3D670494-3140-444A-8C52-D9BB14302C65}" destId="{25617607-87DD-4F59-8766-7C30B65D1E5F}" srcOrd="3" destOrd="0" parTransId="{55BB9DCF-1062-4709-B61C-9A7628A37AEA}" sibTransId="{4071C136-B79E-49E9-98C6-FF4A97D1F55B}"/>
    <dgm:cxn modelId="{EA19536A-557D-4716-88F1-81CFA89F2DC3}" type="presOf" srcId="{36F91B32-24DD-4359-9D37-FE62F6B7DB82}" destId="{BC69C8D0-519C-4F69-8C94-9ECE8A868AE2}" srcOrd="0" destOrd="0" presId="urn:microsoft.com/office/officeart/2005/8/layout/radial4"/>
    <dgm:cxn modelId="{D3EF2B61-19DB-4D0A-BB71-3C0CCB6E58AF}" type="presParOf" srcId="{0860F6CE-FFC1-4F3D-9B91-2A26B81827BF}" destId="{CE97C805-69D1-4163-A8C7-5B0E88D4B016}" srcOrd="0" destOrd="0" presId="urn:microsoft.com/office/officeart/2005/8/layout/radial4"/>
    <dgm:cxn modelId="{1D64EBBE-0FAC-4AB8-9853-EE8E980D3025}" type="presParOf" srcId="{0860F6CE-FFC1-4F3D-9B91-2A26B81827BF}" destId="{BC69C8D0-519C-4F69-8C94-9ECE8A868AE2}" srcOrd="1" destOrd="0" presId="urn:microsoft.com/office/officeart/2005/8/layout/radial4"/>
    <dgm:cxn modelId="{D5C6A108-9681-431E-8D9E-FFF36D23E57D}" type="presParOf" srcId="{0860F6CE-FFC1-4F3D-9B91-2A26B81827BF}" destId="{98996385-320A-47DA-BA03-8E5800E10302}" srcOrd="2" destOrd="0" presId="urn:microsoft.com/office/officeart/2005/8/layout/radial4"/>
    <dgm:cxn modelId="{FFD4DA5C-288A-4BB4-98E8-32BF5282E272}" type="presParOf" srcId="{0860F6CE-FFC1-4F3D-9B91-2A26B81827BF}" destId="{1196E02D-14F1-4680-95C3-14AD6D109256}" srcOrd="3" destOrd="0" presId="urn:microsoft.com/office/officeart/2005/8/layout/radial4"/>
    <dgm:cxn modelId="{B82CAC50-AA04-4CCB-AAB3-A39808C697B9}" type="presParOf" srcId="{0860F6CE-FFC1-4F3D-9B91-2A26B81827BF}" destId="{5BCB42A1-2B85-4020-9067-1657062E2F86}" srcOrd="4" destOrd="0" presId="urn:microsoft.com/office/officeart/2005/8/layout/radial4"/>
    <dgm:cxn modelId="{1E6C1FB0-2A44-44BC-8883-9F8B53C5841B}" type="presParOf" srcId="{0860F6CE-FFC1-4F3D-9B91-2A26B81827BF}" destId="{250F97C5-C163-45BC-AE98-1D83F8D5EC6C}" srcOrd="5" destOrd="0" presId="urn:microsoft.com/office/officeart/2005/8/layout/radial4"/>
    <dgm:cxn modelId="{C497812B-E848-421A-90C8-26CAFC9A25DA}" type="presParOf" srcId="{0860F6CE-FFC1-4F3D-9B91-2A26B81827BF}" destId="{86A6D9B3-E0F4-4220-8992-A66F9E6F12A3}" srcOrd="6" destOrd="0" presId="urn:microsoft.com/office/officeart/2005/8/layout/radial4"/>
    <dgm:cxn modelId="{23AFDD6E-4F2F-4B3E-A00D-B58B2D409C4B}" type="presParOf" srcId="{0860F6CE-FFC1-4F3D-9B91-2A26B81827BF}" destId="{57D57794-F223-423E-9471-58C5CF49753B}" srcOrd="7" destOrd="0" presId="urn:microsoft.com/office/officeart/2005/8/layout/radial4"/>
    <dgm:cxn modelId="{2BE59A54-A8B0-4AB1-86CD-6AC56A5A4BE2}" type="presParOf" srcId="{0860F6CE-FFC1-4F3D-9B91-2A26B81827BF}" destId="{6D8C8D90-A37E-4A18-A6E6-EDBB99B7096D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3:57.2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6:58.87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7:01.51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7:28.149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7:29.071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7:29.445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30T12:47:31.135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C9D0E-4802-42D3-A702-709F1C79B5B1}" type="datetimeFigureOut">
              <a:rPr lang="ru-RU" smtClean="0"/>
              <a:pPr/>
              <a:t>25.06.2022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A7604-9624-4504-B70E-2BA6CA2091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ou80.edu-nv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jpeg"/><Relationship Id="rId3" Type="http://schemas.openxmlformats.org/officeDocument/2006/relationships/customXml" Target="../ink/ink2.xml"/><Relationship Id="rId7" Type="http://schemas.openxmlformats.org/officeDocument/2006/relationships/customXml" Target="../ink/ink4.xml"/><Relationship Id="rId12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customXml" Target="../ink/ink7.xml"/><Relationship Id="rId5" Type="http://schemas.openxmlformats.org/officeDocument/2006/relationships/customXml" Target="../ink/ink3.xml"/><Relationship Id="rId10" Type="http://schemas.openxmlformats.org/officeDocument/2006/relationships/customXml" Target="../ink/ink6.xml"/><Relationship Id="rId4" Type="http://schemas.openxmlformats.org/officeDocument/2006/relationships/image" Target="../media/image6.png"/><Relationship Id="rId9" Type="http://schemas.openxmlformats.org/officeDocument/2006/relationships/customXml" Target="../ink/ink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Добро пожаловать в группу дошкольников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 3 до 4 лет  «А»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МАДОУ города Нижневартовска Д/С80«Светлячок»</a:t>
            </a:r>
          </a:p>
        </p:txBody>
      </p:sp>
      <p:pic>
        <p:nvPicPr>
          <p:cNvPr id="10" name="Содержимое 9" descr="тема город Нижневартовс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44668" y="1600200"/>
            <a:ext cx="5054663" cy="4525963"/>
          </a:xfr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Сравнительный график на начало и конец года </a:t>
            </a:r>
            <a:br>
              <a:rPr lang="ru-RU" sz="2800" dirty="0" smtClean="0"/>
            </a:br>
            <a:r>
              <a:rPr lang="ru-RU" sz="2800" b="1" dirty="0" smtClean="0"/>
              <a:t>познавательное развитие</a:t>
            </a:r>
            <a:endParaRPr lang="ru-RU" sz="2800" b="1" dirty="0"/>
          </a:p>
        </p:txBody>
      </p:sp>
      <p:pic>
        <p:nvPicPr>
          <p:cNvPr id="5" name="Содержимое 4" descr="познавательное развити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81200"/>
            <a:ext cx="4038600" cy="3733800"/>
          </a:xfrm>
        </p:spPr>
      </p:pic>
      <p:pic>
        <p:nvPicPr>
          <p:cNvPr id="6" name="Содержимое 5" descr="вывод познавотельное с 33% до 47%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28800"/>
            <a:ext cx="4038600" cy="38862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 область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«РЕЧЕВОЕ РАЗВИТИЕ».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речи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Приобщение к художественной литературе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Сравнительный график на начало и конец года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образовательная область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РЕЧЕВОЕ РАЗВИТИЕ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речевое развити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76400"/>
            <a:ext cx="4038600" cy="3886200"/>
          </a:xfrm>
        </p:spPr>
      </p:pic>
      <p:pic>
        <p:nvPicPr>
          <p:cNvPr id="11" name="Содержимое 10" descr="речевое развити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4038600" cy="38862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Образовательная область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«ХУДОЖЕСТВЕННО-ЭСТЕТИЧЕСКОЕ РАЗВИТИЕ»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Приобщение к искусству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Изобразительная деятельность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(рисование лепка аппликация)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Конструктивно-модельная деятельность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Музыкальная деятельность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Развитие игровой деятельности (театрализованные игры)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Стенд нашего детского творчества</a:t>
            </a:r>
            <a:endParaRPr lang="ru-RU" dirty="0"/>
          </a:p>
        </p:txBody>
      </p:sp>
      <p:pic>
        <p:nvPicPr>
          <p:cNvPr id="4" name="Содержимое 3" descr="из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1" y="1600200"/>
            <a:ext cx="7086600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область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«ФИЗИЧЕСКОЕ РАЗВИТИЕ».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Формирование начальных представлений о здоровом образе жизни 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Физическая культура 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Сравнительный график на начало и конец года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образовательная область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ФИЗИЧЕСКОЕ РАЗВИТТИЕ</a:t>
            </a:r>
            <a:endParaRPr lang="ru-RU" sz="2800" b="1" dirty="0"/>
          </a:p>
        </p:txBody>
      </p:sp>
      <p:pic>
        <p:nvPicPr>
          <p:cNvPr id="5" name="Содержимое 4" descr="физическое развити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28800"/>
            <a:ext cx="4038600" cy="4343400"/>
          </a:xfrm>
        </p:spPr>
      </p:pic>
      <p:pic>
        <p:nvPicPr>
          <p:cNvPr id="11" name="Содержимое 10" descr="12107145-illustration-of-a-family-skiing-togethe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86300" y="2377281"/>
            <a:ext cx="3962400" cy="29718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физкультура</a:t>
            </a:r>
            <a:endParaRPr lang="ru-RU" dirty="0"/>
          </a:p>
        </p:txBody>
      </p:sp>
      <p:pic>
        <p:nvPicPr>
          <p:cNvPr id="10" name="Содержимое 9" descr="_5a32113a9459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81600" y="2209800"/>
            <a:ext cx="3200400" cy="3505199"/>
          </a:xfrm>
        </p:spPr>
      </p:pic>
      <p:pic>
        <p:nvPicPr>
          <p:cNvPr id="12" name="Содержимое 11" descr="5d9966e5463bcf679caaba31d8b9aedc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2438400"/>
            <a:ext cx="2727960" cy="2819399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Система работы с родителями воспитанников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Что должен уметь говорить ребенок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от 3 до 4 лет</a:t>
            </a:r>
          </a:p>
        </p:txBody>
      </p:sp>
      <p:pic>
        <p:nvPicPr>
          <p:cNvPr id="4" name="Содержимое 3" descr="схема речь ребенка от 3 до 4 л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1600200"/>
            <a:ext cx="8077200" cy="4953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838200"/>
          </a:xfrm>
        </p:spPr>
        <p:txBody>
          <a:bodyPr>
            <a:noAutofit/>
          </a:bodyPr>
          <a:lstStyle/>
          <a:p>
            <a:r>
              <a:rPr lang="ru-RU" sz="3200" b="1" smtClean="0"/>
              <a:t>Тема родительского </a:t>
            </a:r>
            <a:br>
              <a:rPr lang="ru-RU" sz="3200" b="1" smtClean="0"/>
            </a:br>
            <a:r>
              <a:rPr lang="ru-RU" sz="3200" b="1" smtClean="0"/>
              <a:t> </a:t>
            </a:r>
            <a:r>
              <a:rPr lang="ru-RU" sz="3200" b="1" dirty="0"/>
              <a:t>собрания : </a:t>
            </a:r>
            <a:r>
              <a:rPr lang="ru-RU" sz="3200" b="1" dirty="0" smtClean="0"/>
              <a:t>Подведение итогов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2021-2022уч.год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2590800"/>
            <a:ext cx="5105400" cy="167640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>
                <a:latin typeface="Comic Sans MS" pitchFamily="66" charset="0"/>
                <a:cs typeface="Times New Roman" pitchFamily="18" charset="0"/>
              </a:rPr>
              <a:t>Воспитатели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Comic Sans MS" pitchFamily="66" charset="0"/>
                <a:cs typeface="Times New Roman" pitchFamily="18" charset="0"/>
              </a:rPr>
              <a:t>дошкольников от 3 до 4 лет группы №3 «А»</a:t>
            </a:r>
          </a:p>
          <a:p>
            <a:pPr algn="ctr">
              <a:buNone/>
            </a:pPr>
            <a:r>
              <a:rPr lang="ru-RU" dirty="0">
                <a:latin typeface="Comic Sans MS" pitchFamily="66" charset="0"/>
                <a:cs typeface="Times New Roman" pitchFamily="18" charset="0"/>
              </a:rPr>
              <a:t>Медведева Е.А</a:t>
            </a:r>
          </a:p>
          <a:p>
            <a:pPr algn="ctr">
              <a:buNone/>
            </a:pPr>
            <a:r>
              <a:rPr lang="ru-RU" dirty="0">
                <a:latin typeface="Comic Sans MS" pitchFamily="66" charset="0"/>
                <a:cs typeface="Times New Roman" pitchFamily="18" charset="0"/>
              </a:rPr>
              <a:t>Горчакова К.О.</a:t>
            </a:r>
          </a:p>
          <a:p>
            <a:pPr algn="ctr">
              <a:buNone/>
            </a:pPr>
            <a:r>
              <a:rPr lang="ru-RU" dirty="0">
                <a:latin typeface="Comic Sans MS" pitchFamily="66" charset="0"/>
                <a:cs typeface="Times New Roman" pitchFamily="18" charset="0"/>
              </a:rPr>
              <a:t>               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Мероприятия на улице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мероприятия на улиц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366294"/>
          </a:xfrm>
        </p:spPr>
      </p:pic>
      <p:pic>
        <p:nvPicPr>
          <p:cNvPr id="6" name="Содержимое 5" descr="праздники в саду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382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Что дети  должны уметь в конце года: </a:t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Мелкая моторика</a:t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от 3 до 4 лет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в конце года должны научиться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правильно держать ложку, чашку, вилку тремя пальцами, а не кулаком;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одеваться и раздеваться;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самостоятельно посещать  туалетную комнату;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Пытаться воспроизвести  печатные, по крайней мере, некоторые буквы;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Уметь правильно держать в руке ручку, карандаш,     кисточку.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  учить аккуратно заштриховывать картинку.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  стараться аккуратно обводить картинку по пунктирной линии</a:t>
            </a:r>
          </a:p>
          <a:p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7239000" y="762000"/>
            <a:ext cx="609600" cy="4572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матем от 3 до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304800"/>
            <a:ext cx="8229600" cy="62484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age (7) (3)внимание память мышл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18844"/>
            <a:ext cx="8153400" cy="6358156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в повседневной жизни с 3 до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0"/>
            <a:ext cx="8458200" cy="6858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Посещение соляной пещеры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 других кружков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дополнительно-образовательная деятельность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раскрашиваем сказки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53284" y="1600200"/>
            <a:ext cx="3028432" cy="4525963"/>
          </a:xfrm>
        </p:spPr>
      </p:pic>
      <p:pic>
        <p:nvPicPr>
          <p:cNvPr id="11" name="Содержимое 10" descr="рисуем мамам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432112"/>
            <a:ext cx="4038600" cy="286213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творчество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Наше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творчество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поделки на выставку 23 феврал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09950" y="1600200"/>
            <a:ext cx="3133100" cy="4525963"/>
          </a:xfrm>
        </p:spPr>
      </p:pic>
      <p:pic>
        <p:nvPicPr>
          <p:cNvPr id="10" name="Содержимое 9" descr="рисуем знаки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86790"/>
            <a:ext cx="4038600" cy="2352783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К концу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/>
              <a:t>                 дети могут:</a:t>
            </a:r>
            <a:endParaRPr lang="ru-RU" dirty="0"/>
          </a:p>
          <a:p>
            <a:r>
              <a:rPr lang="ru-RU" dirty="0"/>
              <a:t>•	по своей инициативе и при заинтересованной поддержке взрослого рассказать о том, что видели, куда ходили, что случилось; </a:t>
            </a:r>
          </a:p>
          <a:p>
            <a:r>
              <a:rPr lang="ru-RU" dirty="0"/>
              <a:t>•	с интересом рассматривать сюжетные картинки;</a:t>
            </a:r>
          </a:p>
          <a:p>
            <a:r>
              <a:rPr lang="ru-RU" dirty="0"/>
              <a:t>•	отвечать на разнообразные вопросы взрослого, касающиеся ближайшего окружения, используя в речи практически все части речи, простые нераспространенные предложения и предложения с однородными членами;</a:t>
            </a:r>
          </a:p>
          <a:p>
            <a:r>
              <a:rPr lang="ru-RU" dirty="0"/>
              <a:t>•	с помощью взрослого, используя фигурки настольного театра, драматизировать отрывки из знакомых сказок.</a:t>
            </a:r>
          </a:p>
        </p:txBody>
      </p:sp>
      <p:pic>
        <p:nvPicPr>
          <p:cNvPr id="7" name="Содержимое 6" descr="тема город Нижневартовс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055093"/>
            <a:ext cx="4038600" cy="3616177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Беседы с детьми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забывайте повторять дома!!!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беседы 1,2,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12340" y="2493565"/>
            <a:ext cx="4328319" cy="3028950"/>
          </a:xfrm>
        </p:spPr>
      </p:pic>
      <p:pic>
        <p:nvPicPr>
          <p:cNvPr id="6" name="Содержимое 5" descr="инструктаж №3,№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БЕСЕУЕМ С ДЕТЬМИ</a:t>
            </a:r>
            <a:br>
              <a:rPr lang="ru-RU" dirty="0" smtClean="0"/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нструктаж №5,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26652" y="2279253"/>
            <a:ext cx="4328319" cy="3457575"/>
          </a:xfrm>
        </p:spPr>
      </p:pic>
      <p:pic>
        <p:nvPicPr>
          <p:cNvPr id="6" name="Содержимое 5" descr="беседа 2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365227" y="2431653"/>
            <a:ext cx="4404521" cy="32289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ПОВЕСТКА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lvl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1. Итоги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2021-2022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учебного года. (презентация)</a:t>
            </a:r>
          </a:p>
          <a:p>
            <a:pPr>
              <a:buNone/>
            </a:pP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2. Азбука безопасности. Обеспечение пожарной безопасности, предупреждения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травмо-опасных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ситуаций дома, соблюдение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ПДД(презентация)</a:t>
            </a:r>
            <a:endParaRPr lang="ru-RU" sz="8000" i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3. Слово председателю родительского комитета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организации питания в детском саду.</a:t>
            </a:r>
          </a:p>
          <a:p>
            <a:pPr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4.Разное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Беседуем с детьми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седа 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095501" y="190499"/>
            <a:ext cx="5181600" cy="7543801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Профилактика КОРОНОВИРУСА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новейшей истории Россия переживала немало кризисных моментов. Поэтому мы, по крайней мере поначалу, гораздо спокойнее восприняли пандемию, чем, скажем, привыкшие к стабильности и благополучию европейцы. В нашем менталитете присутствует своеобразный антикризисный иммунитет • По психологическому здоровью россиян гораздо более сильный удар нанесут отсроченные последствия пандемии, прежде всего - экономические Уязвимость детей, или о чем хорошо бы напомнить родителям • Мы с Вами отметили, что для детей и подростков характерно беспечное отношение к здоровью и личной безопасности.</a:t>
            </a:r>
          </a:p>
        </p:txBody>
      </p:sp>
      <p:pic>
        <p:nvPicPr>
          <p:cNvPr id="7" name="Содержимое 6" descr="image (3) (2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4038600" cy="43434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Профилактика короновируса</a:t>
            </a:r>
          </a:p>
        </p:txBody>
      </p:sp>
      <p:pic>
        <p:nvPicPr>
          <p:cNvPr id="4" name="Содержимое 3" descr="image (5)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0"/>
            <a:ext cx="7543800" cy="4953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Все о </a:t>
            </a:r>
            <a:r>
              <a:rPr lang="ru-RU" dirty="0" err="1"/>
              <a:t>короновирусе</a:t>
            </a:r>
            <a:endParaRPr lang="ru-RU" dirty="0"/>
          </a:p>
        </p:txBody>
      </p:sp>
      <p:pic>
        <p:nvPicPr>
          <p:cNvPr id="4" name="Содержимое 3" descr="image (4)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0"/>
            <a:ext cx="7543800" cy="4953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Ежедневно повторяем правила!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2452-kopiya-kopiy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436209"/>
            <a:ext cx="4038600" cy="2853944"/>
          </a:xfrm>
        </p:spPr>
      </p:pic>
      <p:pic>
        <p:nvPicPr>
          <p:cNvPr id="9" name="Содержимое 8" descr="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902657" y="1600200"/>
            <a:ext cx="3147686" cy="4525963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тепло вашей души!!!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игра в группе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8153400" cy="4800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Программа детского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сада№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80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«Светлячок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-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Кондидат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педагогических наук, профессор Т.И.Бабаева. Доктор педагогических наук профессор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А.Г.Гогоберидзе.Кондидат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педагогических наук доцент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О.В.Солнцев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/>
              <a:t> </a:t>
            </a:r>
            <a:r>
              <a:rPr lang="en-US" sz="2400" dirty="0">
                <a:hlinkClick r:id="rId2"/>
              </a:rPr>
              <a:t>https://dou80.edu-nv.ru/</a:t>
            </a:r>
            <a:endParaRPr lang="ru-RU" sz="2400" dirty="0"/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Задачами ставят создание благоприятных условий развития детей в соответствии с их возрастными и индивидуальными особенностями и склонностями, развитие способностей и творческого потенциала каждого ребёнка как субъекта отношений с самим собой, другими детьми, взрослыми и миром;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объединение обучения и воспитания в целостный образовательный процесс на основе духовно-нравственных и социо-культурных ценностей и принятых в обществе правил, и норм поведения в интересах человека, семьи, общества;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- формирование общей культуры личности детей, в том числе ценностей здорового образа жизни, развитие их социальных, нравственных, эстетических, интеллектуальных, физических качеств, инициативности, самостоятельности и ответственности ребёнка, формирование предпосылок учебной деятельности; и т.д.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</a:p>
        </p:txBody>
      </p:sp>
      <p:sp>
        <p:nvSpPr>
          <p:cNvPr id="4" name="Улыбающееся лицо 3"/>
          <p:cNvSpPr/>
          <p:nvPr/>
        </p:nvSpPr>
        <p:spPr>
          <a:xfrm>
            <a:off x="6400800" y="5486400"/>
            <a:ext cx="685800" cy="533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Возрастные особенности детей 3-4 лет</a:t>
            </a:r>
            <a:r>
              <a:rPr lang="ru-RU" dirty="0"/>
              <a:t>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Основным содержанием игры младших дошкольников являются действия с игрушками и предметами-заместителями. Продолжительность игры небольшая. Изобразительная деятельность ребенка зависит от его представлений о предмете. В этом возрасте они только начинают формироваться. Графические образы бедны . Младшие дошкольники способны под руководством взрослого вылепить простые предметы , детям доступны простейшие виды аппликации. К концу младшего дошкольного возраста дети способны запомнить значительные отрывки из любимых произведений. Продолжает развиваться наглядно-действенное мышление; начинает развиваться воображение, которое особенно наглядно проявляется в игре.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Взаимоотношения детей обусловлены нормами и правилами. Взаимоотношения детей ярко проявляются в игровой деятельности. Они скорее играют рядом, чем активно вступают во взаимодействие . Сознательное управление поведением только начинает складываться; во многом поведение ребенка еще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ситуативно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Начинает развиваться самооценка, при этом дети в значительной мере ориентируются на оценку воспитателя.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Продолжает развиваться также их половая идентификация, что проявляется в характере выбираемых игрушек и сюжетов.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Целевые ориентиры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являются общими для всего образовательного пространства Российской Федерации, однако каждая из парциальных программ имеет свои отличительные особенности, свои приоритеты, целевые ориентиры, которые не противоречат ФГОС ДО, но могут углублять и дополнять его требования. Результаты освоения части основной образовательной программы, формируемой участниками образовательных отношений, среди которых ребёнок: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обладает начальными знаниями о природе, истории и традициях родного края; - способен принимать собственные решения, опираясь на свои знания и умения в различных видах деятельности; - родители вовлечены в образовательный процесс ДОО, испытывают большее уважение к труду воспитателей.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Целевые ориентиры, обозначенные в ФГОС ДО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1"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 Образовательная область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«СОЦИАЛЬНО-КОММУНИКАТИВНОЕ РАЗВИТИЕ».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Нравственное воспитание, формирование личности ребенка, развитие общения</a:t>
            </a:r>
            <a:b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Развитие игровой деятельности (сюжетно-ролевые игры)</a:t>
            </a:r>
            <a:b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Ребёнок в семье и сообществе</a:t>
            </a:r>
            <a:b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Формирование позитивных установок к труду и творчеству</a:t>
            </a:r>
            <a:b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Формирование основ безопасности</a:t>
            </a:r>
            <a:br>
              <a:rPr lang="ru-RU" sz="22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Формирование основ безопасности .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2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02F2B716-CBAB-42AE-886E-B740C1EC3F40}"/>
                  </a:ext>
                </a:extLst>
              </p14:cNvPr>
              <p14:cNvContentPartPr/>
              <p14:nvPr/>
            </p14:nvContentPartPr>
            <p14:xfrm>
              <a:off x="2455786" y="1296963"/>
              <a:ext cx="360" cy="360"/>
            </p14:xfrm>
          </p:contentPart>
        </mc:Choice>
        <mc:Fallback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xmlns="" id="{02F2B716-CBAB-42AE-886E-B740C1EC3F40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401786" y="1188963"/>
                <a:ext cx="108000" cy="216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5C82FE-4207-46C4-95CB-6DC591239B9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Сравнительный график на начало и конец года</a:t>
            </a:r>
            <a:br>
              <a:rPr lang="ru-RU" sz="2800" dirty="0" smtClean="0"/>
            </a:br>
            <a:r>
              <a:rPr lang="ru-RU" sz="2800" dirty="0" smtClean="0"/>
              <a:t>образовательная область </a:t>
            </a:r>
            <a:br>
              <a:rPr lang="ru-RU" sz="2800" dirty="0" smtClean="0"/>
            </a:br>
            <a:r>
              <a:rPr lang="ru-RU" sz="2800" b="1" dirty="0" smtClean="0"/>
              <a:t>социально-коммуникативное развитие </a:t>
            </a:r>
            <a:endParaRPr lang="ru-RU" sz="2800" b="1" dirty="0"/>
          </a:p>
        </p:txBody>
      </p:sp>
      <p:pic>
        <p:nvPicPr>
          <p:cNvPr id="15" name="Содержимое 14" descr="социально-коммуникативное развити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57400"/>
            <a:ext cx="4038600" cy="3810000"/>
          </a:xfr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137D16C5-4279-410B-9C52-07855F520237}"/>
              </a:ext>
            </a:extLst>
          </p:cNvPr>
          <p:cNvGrpSpPr/>
          <p:nvPr/>
        </p:nvGrpSpPr>
        <p:grpSpPr>
          <a:xfrm>
            <a:off x="1913626" y="3997306"/>
            <a:ext cx="53280" cy="95961"/>
            <a:chOff x="1913626" y="3997306"/>
            <a:chExt cx="53280" cy="95961"/>
          </a:xfrm>
        </p:grpSpPr>
        <mc:AlternateContent xmlns:mc="http://schemas.openxmlformats.org/markup-compatibility/2006">
          <mc:Choice xmlns:aink="http://schemas.microsoft.com/office/drawing/2016/ink" xmlns:p14="http://schemas.microsoft.com/office/powerpoint/2010/main" xmlns="" Requires="p14 aink">
            <p:contentPart p14:bwMode="auto" r:id="rId3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4AB6EFEB-2F4B-442B-89A3-424CC9B88875}"/>
                    </a:ext>
                  </a:extLst>
                </p14:cNvPr>
                <p14:cNvContentPartPr/>
                <p14:nvPr/>
              </p14:nvContentPartPr>
              <p14:xfrm>
                <a:off x="1913626" y="3997306"/>
                <a:ext cx="360" cy="36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xmlns="" id="{4AB6EFEB-2F4B-442B-89A3-424CC9B88875}"/>
                    </a:ext>
                  </a:extLst>
                </p:cNvPr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895986" y="3889306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ink="http://schemas.microsoft.com/office/drawing/2016/ink" xmlns:p14="http://schemas.microsoft.com/office/powerpoint/2010/main" xmlns="" Requires="p14 aink">
            <p:contentPart p14:bwMode="auto" r:id="rId5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E40258E5-C4A6-4860-BF21-F78DE33DADDE}"/>
                    </a:ext>
                  </a:extLst>
                </p14:cNvPr>
                <p14:cNvContentPartPr/>
                <p14:nvPr/>
              </p14:nvContentPartPr>
              <p14:xfrm>
                <a:off x="1934866" y="4008106"/>
                <a:ext cx="360" cy="360"/>
              </p14:xfrm>
            </p:contentPart>
          </mc:Choice>
          <mc:Fallback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xmlns="" id="{E40258E5-C4A6-4860-BF21-F78DE33DADDE}"/>
                    </a:ext>
                  </a:extLst>
                </p:cNvPr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917226" y="3900466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ink="http://schemas.microsoft.com/office/drawing/2016/ink" xmlns:p14="http://schemas.microsoft.com/office/powerpoint/2010/main" xmlns="" Requires="p14 aink">
            <p:contentPart p14:bwMode="auto" r:id="rId7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96751DA4-E444-45D0-B124-FEA59CAA7550}"/>
                    </a:ext>
                  </a:extLst>
                </p14:cNvPr>
                <p14:cNvContentPartPr/>
                <p14:nvPr/>
              </p14:nvContentPartPr>
              <p14:xfrm>
                <a:off x="1966546" y="4092907"/>
                <a:ext cx="360" cy="36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xmlns="" id="{96751DA4-E444-45D0-B124-FEA59CAA7550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1948906" y="3985267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ink="http://schemas.microsoft.com/office/drawing/2016/ink" xmlns:p14="http://schemas.microsoft.com/office/powerpoint/2010/main" xmlns="" Requires="p14 aink">
            <p:contentPart p14:bwMode="auto" r:id="rId9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253AEE0E-F4A0-4C1C-80A6-1C8FB51344BF}"/>
                    </a:ext>
                  </a:extLst>
                </p14:cNvPr>
                <p14:cNvContentPartPr/>
                <p14:nvPr/>
              </p14:nvContentPartPr>
              <p14:xfrm>
                <a:off x="1966546" y="4092907"/>
                <a:ext cx="360" cy="360"/>
              </p14:xfrm>
            </p:contentPart>
          </mc:Choice>
          <mc:Fallback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xmlns="" id="{253AEE0E-F4A0-4C1C-80A6-1C8FB51344BF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1948906" y="3985267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ink="http://schemas.microsoft.com/office/drawing/2016/ink" xmlns:p14="http://schemas.microsoft.com/office/powerpoint/2010/main" xmlns="" Requires="p14 aink">
            <p:contentPart p14:bwMode="auto" r:id="rId10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247C4783-A190-4326-95C4-5B27DDFA0011}"/>
                    </a:ext>
                  </a:extLst>
                </p14:cNvPr>
                <p14:cNvContentPartPr/>
                <p14:nvPr/>
              </p14:nvContentPartPr>
              <p14:xfrm>
                <a:off x="1966546" y="4092907"/>
                <a:ext cx="360" cy="360"/>
              </p14:xfrm>
            </p:contentPart>
          </mc:Choice>
          <mc:Fallback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xmlns="" id="{247C4783-A190-4326-95C4-5B27DDFA0011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1948906" y="3985267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11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66DDE26E-6A7F-48D5-A8E2-0B82781CF876}"/>
                  </a:ext>
                </a:extLst>
              </p14:cNvPr>
              <p14:cNvContentPartPr/>
              <p14:nvPr/>
            </p14:nvContentPartPr>
            <p14:xfrm>
              <a:off x="2296306" y="4050427"/>
              <a:ext cx="360" cy="360"/>
            </p14:xfrm>
          </p:contentPart>
        </mc:Choice>
        <mc:Fallback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xmlns="" id="{66DDE26E-6A7F-48D5-A8E2-0B82781CF876}"/>
                  </a:ext>
                </a:extLst>
              </p:cNvPr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2278306" y="3942787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23" name="Содержимое 22" descr="области.jpg"/>
          <p:cNvPicPr>
            <a:picLocks noGrp="1" noChangeAspect="1"/>
          </p:cNvPicPr>
          <p:nvPr>
            <p:ph sz="half" idx="2"/>
          </p:nvPr>
        </p:nvPicPr>
        <p:blipFill>
          <a:blip r:embed="rId13" cstate="print"/>
          <a:stretch>
            <a:fillRect/>
          </a:stretch>
        </p:blipFill>
        <p:spPr>
          <a:xfrm>
            <a:off x="4648200" y="2133600"/>
            <a:ext cx="4038600" cy="3657600"/>
          </a:xfrm>
        </p:spPr>
      </p:pic>
    </p:spTree>
    <p:extLst>
      <p:ext uri="{BB962C8B-B14F-4D97-AF65-F5344CB8AC3E}">
        <p14:creationId xmlns:p14="http://schemas.microsoft.com/office/powerpoint/2010/main" xmlns="" val="3053105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Образовательная область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«ПОЗНАВАТЕЛЬНОЕ РАЗВИТИЕ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Формирование элементарных математических представлений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Развитие познавательно-исследовательской деятельности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Ознакомление с предметным окружением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Ознакомление с социальным миром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Ознакомление с миром природы </a:t>
            </a:r>
            <a:r>
              <a:rPr lang="ru-RU" sz="27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b="0" dirty="0" smtClean="0">
                <a:latin typeface="Times New Roman" pitchFamily="18" charset="0"/>
                <a:cs typeface="Times New Roman" pitchFamily="18" charset="0"/>
              </a:rPr>
              <a:t>Сравнительный график на начало и конец года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  <a:endParaRPr lang="ru-RU" sz="27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1506</TotalTime>
  <Words>804</Words>
  <Application>Microsoft Office PowerPoint</Application>
  <PresentationFormat>Экран (4:3)</PresentationFormat>
  <Paragraphs>76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Добро пожаловать в группу дошкольников  от 3 до 4 лет  «А» МАДОУ города Нижневартовска Д/С80«Светлячок»</vt:lpstr>
      <vt:lpstr>Тема родительского   собрания : Подведение итогов 2021-2022уч.год</vt:lpstr>
      <vt:lpstr>ПОВЕСТКА</vt:lpstr>
      <vt:lpstr>Программа детского сада№ 80 «Светлячок»</vt:lpstr>
      <vt:lpstr>Возрастные особенности детей 3-4 лет: </vt:lpstr>
      <vt:lpstr>Целевые ориентиры</vt:lpstr>
      <vt:lpstr>        Образовательная область  «СОЦИАЛЬНО-КОММУНИКАТИВНОЕ РАЗВИТИЕ». Нравственное воспитание, формирование личности ребенка, развитие общения Развитие игровой деятельности (сюжетно-ролевые игры) Ребёнок в семье и сообществе Формирование позитивных установок к труду и творчеству Формирование основ безопасности       Формирование основ безопасности .  </vt:lpstr>
      <vt:lpstr>Сравнительный график на начало и конец года образовательная область  социально-коммуникативное развитие </vt:lpstr>
      <vt:lpstr>Образовательная область «ПОЗНАВАТЕЛЬНОЕ РАЗВИТИЕ»  Формирование элементарных математических представлений. Развитие познавательно-исследовательской деятельности. Ознакомление с предметным окружением . Ознакомление с социальным миром . Ознакомление с миром природы .Сравнительный график на начало и конец года познавательное развитие</vt:lpstr>
      <vt:lpstr>Сравнительный график на начало и конец года  познавательное развитие</vt:lpstr>
      <vt:lpstr>Образовательная область «РЕЧЕВОЕ РАЗВИТИЕ».   Развитие речи Приобщение к художественной литературе  </vt:lpstr>
      <vt:lpstr>Сравнительный график на начало и конец года образовательная область  РЕЧЕВОЕ РАЗВИТИЕ</vt:lpstr>
      <vt:lpstr> Образовательная область «ХУДОЖЕСТВЕННО-ЭСТЕТИЧЕСКОЕ РАЗВИТИЕ» Приобщение к искусству Изобразительная деятельность (рисование лепка аппликация) Конструктивно-модельная деятельность Музыкальная деятельность Развитие игровой деятельности (театрализованные игры)  . </vt:lpstr>
      <vt:lpstr>Стенд нашего детского творчества</vt:lpstr>
      <vt:lpstr>Образовательная область «ФИЗИЧЕСКОЕ РАЗВИТИЕ».   Формирование начальных представлений о здоровом образе жизни .  Физическая культура . </vt:lpstr>
      <vt:lpstr>Сравнительный график на начало и конец года образовательная область ФИЗИЧЕСКОЕ РАЗВИТТИЕ</vt:lpstr>
      <vt:lpstr>физкультура</vt:lpstr>
      <vt:lpstr>Система работы с родителями воспитанников </vt:lpstr>
      <vt:lpstr>Что должен уметь говорить ребенок  от 3 до 4 лет</vt:lpstr>
      <vt:lpstr>Мероприятия на улице </vt:lpstr>
      <vt:lpstr>  Что дети  должны уметь в конце года:  Мелкая моторика от 3 до 4 лет </vt:lpstr>
      <vt:lpstr>Слайд 22</vt:lpstr>
      <vt:lpstr>Слайд 23</vt:lpstr>
      <vt:lpstr>Слайд 24</vt:lpstr>
      <vt:lpstr>  Посещение соляной пещеры и  других кружков дополнительно-образовательная деятельность  </vt:lpstr>
      <vt:lpstr>Наше творчествоНаше творчество</vt:lpstr>
      <vt:lpstr>К концу года</vt:lpstr>
      <vt:lpstr>Беседы с детьми БЕЗОПАСНОСТЬ не забывайте повторять дома!!!</vt:lpstr>
      <vt:lpstr>БЕСЕУЕМ С ДЕТЬМИ безопасность</vt:lpstr>
      <vt:lpstr>Беседуем с детьми</vt:lpstr>
      <vt:lpstr>Профилактика КОРОНОВИРУСА</vt:lpstr>
      <vt:lpstr>Профилактика короновируса</vt:lpstr>
      <vt:lpstr>Все о короновирусе</vt:lpstr>
      <vt:lpstr>Ежедневно повторяем правила!</vt:lpstr>
      <vt:lpstr>Спасибо за внимание! И тепло вашей души!!!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группу «Светлячок»</dc:title>
  <dc:creator>Admin</dc:creator>
  <cp:lastModifiedBy>2</cp:lastModifiedBy>
  <cp:revision>254</cp:revision>
  <dcterms:created xsi:type="dcterms:W3CDTF">2015-11-04T16:30:02Z</dcterms:created>
  <dcterms:modified xsi:type="dcterms:W3CDTF">2022-06-25T16:03:05Z</dcterms:modified>
</cp:coreProperties>
</file>