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13"/>
  </p:notesMasterIdLst>
  <p:sldIdLst>
    <p:sldId id="256" r:id="rId2"/>
    <p:sldId id="267" r:id="rId3"/>
    <p:sldId id="264" r:id="rId4"/>
    <p:sldId id="265" r:id="rId5"/>
    <p:sldId id="260" r:id="rId6"/>
    <p:sldId id="261" r:id="rId7"/>
    <p:sldId id="262" r:id="rId8"/>
    <p:sldId id="257" r:id="rId9"/>
    <p:sldId id="258" r:id="rId10"/>
    <p:sldId id="266" r:id="rId11"/>
    <p:sldId id="259" r:id="rId12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34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817720-4A00-4E0B-BFF7-2C2CAA93FECC}" type="doc">
      <dgm:prSet loTypeId="urn:microsoft.com/office/officeart/2005/8/layout/radial5" loCatId="cycle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46D58335-BA58-4FD2-9432-C785C7386F17}">
      <dgm:prSet phldrT="[Текст]" custT="1"/>
      <dgm:spPr/>
      <dgm:t>
        <a:bodyPr/>
        <a:lstStyle/>
        <a:p>
          <a:r>
            <a:rPr lang="ru-RU" sz="2300" b="1" dirty="0" smtClean="0">
              <a:solidFill>
                <a:schemeClr val="tx1"/>
              </a:solidFill>
            </a:rPr>
            <a:t>Свойства клетки</a:t>
          </a:r>
          <a:endParaRPr lang="ru-RU" sz="2300" b="1" dirty="0">
            <a:solidFill>
              <a:schemeClr val="tx1"/>
            </a:solidFill>
          </a:endParaRPr>
        </a:p>
      </dgm:t>
    </dgm:pt>
    <dgm:pt modelId="{C1970831-2E19-440B-9906-1D4BFCC8F0C7}" type="parTrans" cxnId="{E99B0C0C-9ED5-4A89-B6CC-1EC2D01E7658}">
      <dgm:prSet/>
      <dgm:spPr/>
      <dgm:t>
        <a:bodyPr/>
        <a:lstStyle/>
        <a:p>
          <a:endParaRPr lang="ru-RU"/>
        </a:p>
      </dgm:t>
    </dgm:pt>
    <dgm:pt modelId="{B32DCC1D-BAC5-4CA9-ACAA-2C2766D0BFF0}" type="sibTrans" cxnId="{E99B0C0C-9ED5-4A89-B6CC-1EC2D01E7658}">
      <dgm:prSet/>
      <dgm:spPr/>
      <dgm:t>
        <a:bodyPr/>
        <a:lstStyle/>
        <a:p>
          <a:endParaRPr lang="ru-RU"/>
        </a:p>
      </dgm:t>
    </dgm:pt>
    <dgm:pt modelId="{281ECF44-A885-42E3-8DC2-1BBEC8C32E0A}">
      <dgm:prSet phldrT="[Текст]" custT="1"/>
      <dgm:spPr/>
      <dgm:t>
        <a:bodyPr/>
        <a:lstStyle/>
        <a:p>
          <a:r>
            <a:rPr lang="ru-RU" sz="2300" b="1" dirty="0" smtClean="0">
              <a:solidFill>
                <a:schemeClr val="tx1"/>
              </a:solidFill>
            </a:rPr>
            <a:t>Обмен веществ</a:t>
          </a:r>
          <a:endParaRPr lang="ru-RU" sz="2300" b="1" dirty="0">
            <a:solidFill>
              <a:schemeClr val="tx1"/>
            </a:solidFill>
          </a:endParaRPr>
        </a:p>
      </dgm:t>
    </dgm:pt>
    <dgm:pt modelId="{A97A1A1B-1483-4683-8D51-03BB91BBC3BC}" type="parTrans" cxnId="{4497940E-81DA-4AA7-950C-8EBD1271EB1D}">
      <dgm:prSet/>
      <dgm:spPr/>
      <dgm:t>
        <a:bodyPr/>
        <a:lstStyle/>
        <a:p>
          <a:endParaRPr lang="ru-RU"/>
        </a:p>
      </dgm:t>
    </dgm:pt>
    <dgm:pt modelId="{A51C9F15-217A-4C0C-901F-A03D0F2C3DAA}" type="sibTrans" cxnId="{4497940E-81DA-4AA7-950C-8EBD1271EB1D}">
      <dgm:prSet/>
      <dgm:spPr/>
      <dgm:t>
        <a:bodyPr/>
        <a:lstStyle/>
        <a:p>
          <a:endParaRPr lang="ru-RU"/>
        </a:p>
      </dgm:t>
    </dgm:pt>
    <dgm:pt modelId="{13DBFBD8-B612-4D39-99FC-5544AE32DDE9}">
      <dgm:prSet phldrT="[Текст]" custT="1"/>
      <dgm:spPr/>
      <dgm:t>
        <a:bodyPr/>
        <a:lstStyle/>
        <a:p>
          <a:r>
            <a:rPr lang="ru-RU" sz="2300" b="1" dirty="0" err="1" smtClean="0">
              <a:solidFill>
                <a:schemeClr val="tx1"/>
              </a:solidFill>
            </a:rPr>
            <a:t>Раздра-жимость</a:t>
          </a:r>
          <a:endParaRPr lang="ru-RU" sz="2300" b="1" dirty="0">
            <a:solidFill>
              <a:schemeClr val="tx1"/>
            </a:solidFill>
          </a:endParaRPr>
        </a:p>
      </dgm:t>
    </dgm:pt>
    <dgm:pt modelId="{E163A11C-A78C-4C8E-A05C-3705B3DF4FEC}" type="parTrans" cxnId="{2204D809-5668-4700-ABED-7E8745A0E95E}">
      <dgm:prSet/>
      <dgm:spPr/>
      <dgm:t>
        <a:bodyPr/>
        <a:lstStyle/>
        <a:p>
          <a:endParaRPr lang="ru-RU"/>
        </a:p>
      </dgm:t>
    </dgm:pt>
    <dgm:pt modelId="{BB2CE0FF-CE7F-486F-B74A-9DB4A60BDB50}" type="sibTrans" cxnId="{2204D809-5668-4700-ABED-7E8745A0E95E}">
      <dgm:prSet/>
      <dgm:spPr/>
      <dgm:t>
        <a:bodyPr/>
        <a:lstStyle/>
        <a:p>
          <a:endParaRPr lang="ru-RU"/>
        </a:p>
      </dgm:t>
    </dgm:pt>
    <dgm:pt modelId="{22688146-1F91-4DAD-B6D5-9FF06EB74692}">
      <dgm:prSet phldrT="[Текст]" custT="1"/>
      <dgm:spPr/>
      <dgm:t>
        <a:bodyPr/>
        <a:lstStyle/>
        <a:p>
          <a:r>
            <a:rPr lang="ru-RU" sz="2300" b="1" dirty="0" err="1" smtClean="0">
              <a:solidFill>
                <a:schemeClr val="tx1"/>
              </a:solidFill>
            </a:rPr>
            <a:t>Выделе-ние</a:t>
          </a:r>
          <a:endParaRPr lang="ru-RU" sz="2300" b="1" dirty="0">
            <a:solidFill>
              <a:schemeClr val="tx1"/>
            </a:solidFill>
          </a:endParaRPr>
        </a:p>
      </dgm:t>
    </dgm:pt>
    <dgm:pt modelId="{7ED73DB9-4C5C-4256-B9B5-17BDAB1EC93B}" type="parTrans" cxnId="{F3AEBB7C-609C-429F-9683-1D1162DFC550}">
      <dgm:prSet/>
      <dgm:spPr/>
      <dgm:t>
        <a:bodyPr/>
        <a:lstStyle/>
        <a:p>
          <a:endParaRPr lang="ru-RU"/>
        </a:p>
      </dgm:t>
    </dgm:pt>
    <dgm:pt modelId="{C7F3F59E-94A3-4BD5-B3EB-FD311CE4BD8A}" type="sibTrans" cxnId="{F3AEBB7C-609C-429F-9683-1D1162DFC550}">
      <dgm:prSet/>
      <dgm:spPr/>
      <dgm:t>
        <a:bodyPr/>
        <a:lstStyle/>
        <a:p>
          <a:endParaRPr lang="ru-RU"/>
        </a:p>
      </dgm:t>
    </dgm:pt>
    <dgm:pt modelId="{9041FCE5-78F8-474F-99F2-A9B9ADAAC2BA}">
      <dgm:prSet phldrT="[Текст]" custT="1"/>
      <dgm:spPr/>
      <dgm:t>
        <a:bodyPr/>
        <a:lstStyle/>
        <a:p>
          <a:r>
            <a:rPr lang="ru-RU" sz="2300" b="1" dirty="0" smtClean="0">
              <a:solidFill>
                <a:schemeClr val="tx1"/>
              </a:solidFill>
            </a:rPr>
            <a:t>Питание</a:t>
          </a:r>
          <a:endParaRPr lang="ru-RU" sz="2300" b="1" dirty="0">
            <a:solidFill>
              <a:schemeClr val="tx1"/>
            </a:solidFill>
          </a:endParaRPr>
        </a:p>
      </dgm:t>
    </dgm:pt>
    <dgm:pt modelId="{C2F21811-DB1E-4A00-9AD1-C2F312D3BBCE}" type="parTrans" cxnId="{FFEF8B01-288B-43C8-AB6D-24A802860141}">
      <dgm:prSet/>
      <dgm:spPr/>
      <dgm:t>
        <a:bodyPr/>
        <a:lstStyle/>
        <a:p>
          <a:endParaRPr lang="ru-RU"/>
        </a:p>
      </dgm:t>
    </dgm:pt>
    <dgm:pt modelId="{D3F9E5FA-6D4E-48E9-A0D5-BAF1DD8FDC27}" type="sibTrans" cxnId="{FFEF8B01-288B-43C8-AB6D-24A802860141}">
      <dgm:prSet/>
      <dgm:spPr/>
      <dgm:t>
        <a:bodyPr/>
        <a:lstStyle/>
        <a:p>
          <a:endParaRPr lang="ru-RU"/>
        </a:p>
      </dgm:t>
    </dgm:pt>
    <dgm:pt modelId="{ABBED851-5EEB-44AA-91BB-3A9AA081845D}">
      <dgm:prSet phldrT="[Текст]" custT="1"/>
      <dgm:spPr/>
      <dgm:t>
        <a:bodyPr/>
        <a:lstStyle/>
        <a:p>
          <a:r>
            <a:rPr lang="ru-RU" sz="2300" b="1" dirty="0" err="1" smtClean="0">
              <a:solidFill>
                <a:schemeClr val="tx1"/>
              </a:solidFill>
            </a:rPr>
            <a:t>Размно-жение</a:t>
          </a:r>
          <a:endParaRPr lang="ru-RU" sz="2300" b="1" dirty="0">
            <a:solidFill>
              <a:schemeClr val="tx1"/>
            </a:solidFill>
          </a:endParaRPr>
        </a:p>
      </dgm:t>
    </dgm:pt>
    <dgm:pt modelId="{E3CC7038-694C-4055-8C07-A70B9D442654}" type="parTrans" cxnId="{CD2CF2E6-7D30-4EC4-9AA3-71263A8F498B}">
      <dgm:prSet/>
      <dgm:spPr/>
      <dgm:t>
        <a:bodyPr/>
        <a:lstStyle/>
        <a:p>
          <a:endParaRPr lang="ru-RU"/>
        </a:p>
      </dgm:t>
    </dgm:pt>
    <dgm:pt modelId="{9EE0B398-7362-4F29-9E2B-375FCBB33432}" type="sibTrans" cxnId="{CD2CF2E6-7D30-4EC4-9AA3-71263A8F498B}">
      <dgm:prSet/>
      <dgm:spPr/>
      <dgm:t>
        <a:bodyPr/>
        <a:lstStyle/>
        <a:p>
          <a:endParaRPr lang="ru-RU"/>
        </a:p>
      </dgm:t>
    </dgm:pt>
    <dgm:pt modelId="{239F24CD-C82C-4CAC-A2F0-532734E9A239}">
      <dgm:prSet phldrT="[Текст]" custT="1"/>
      <dgm:spPr/>
      <dgm:t>
        <a:bodyPr/>
        <a:lstStyle/>
        <a:p>
          <a:r>
            <a:rPr lang="ru-RU" sz="2300" b="1" dirty="0" smtClean="0">
              <a:solidFill>
                <a:schemeClr val="tx1"/>
              </a:solidFill>
            </a:rPr>
            <a:t>Дыхание</a:t>
          </a:r>
          <a:endParaRPr lang="ru-RU" sz="2300" b="1" dirty="0">
            <a:solidFill>
              <a:schemeClr val="tx1"/>
            </a:solidFill>
          </a:endParaRPr>
        </a:p>
      </dgm:t>
    </dgm:pt>
    <dgm:pt modelId="{71FC9C96-31BB-48DB-A80E-995F1868E908}" type="parTrans" cxnId="{36DD1710-9DBA-4A56-A6F6-F4A2A0C265FD}">
      <dgm:prSet/>
      <dgm:spPr/>
      <dgm:t>
        <a:bodyPr/>
        <a:lstStyle/>
        <a:p>
          <a:endParaRPr lang="ru-RU"/>
        </a:p>
      </dgm:t>
    </dgm:pt>
    <dgm:pt modelId="{6C08BDB5-C4A8-4410-ACA1-CF7689DEE1DA}" type="sibTrans" cxnId="{36DD1710-9DBA-4A56-A6F6-F4A2A0C265FD}">
      <dgm:prSet/>
      <dgm:spPr/>
      <dgm:t>
        <a:bodyPr/>
        <a:lstStyle/>
        <a:p>
          <a:endParaRPr lang="ru-RU"/>
        </a:p>
      </dgm:t>
    </dgm:pt>
    <dgm:pt modelId="{AA7F8C19-2137-4438-AA5B-713818CA992E}">
      <dgm:prSet phldrT="[Текст]" custT="1"/>
      <dgm:spPr/>
      <dgm:t>
        <a:bodyPr/>
        <a:lstStyle/>
        <a:p>
          <a:r>
            <a:rPr lang="ru-RU" sz="2300" b="1" dirty="0" smtClean="0">
              <a:solidFill>
                <a:schemeClr val="tx1"/>
              </a:solidFill>
            </a:rPr>
            <a:t>Рост</a:t>
          </a:r>
          <a:endParaRPr lang="ru-RU" sz="2300" b="1" dirty="0">
            <a:solidFill>
              <a:schemeClr val="tx1"/>
            </a:solidFill>
          </a:endParaRPr>
        </a:p>
      </dgm:t>
    </dgm:pt>
    <dgm:pt modelId="{FE4CB9BD-5F19-425B-ACAC-559962DF19AF}" type="parTrans" cxnId="{217E2E5F-EB68-47D1-B8C4-D6B5D1DB2A71}">
      <dgm:prSet/>
      <dgm:spPr/>
      <dgm:t>
        <a:bodyPr/>
        <a:lstStyle/>
        <a:p>
          <a:endParaRPr lang="ru-RU"/>
        </a:p>
      </dgm:t>
    </dgm:pt>
    <dgm:pt modelId="{4F66D2E7-8551-4A61-BECF-E08E27E73D51}" type="sibTrans" cxnId="{217E2E5F-EB68-47D1-B8C4-D6B5D1DB2A71}">
      <dgm:prSet/>
      <dgm:spPr/>
      <dgm:t>
        <a:bodyPr/>
        <a:lstStyle/>
        <a:p>
          <a:endParaRPr lang="ru-RU"/>
        </a:p>
      </dgm:t>
    </dgm:pt>
    <dgm:pt modelId="{A000E301-A57C-49D5-BA6D-AFBB5DCDFA9F}" type="pres">
      <dgm:prSet presAssocID="{79817720-4A00-4E0B-BFF7-2C2CAA93FEC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2445BB4-E814-43D5-B6EC-BE3A612F3A93}" type="pres">
      <dgm:prSet presAssocID="{46D58335-BA58-4FD2-9432-C785C7386F17}" presName="centerShape" presStyleLbl="node0" presStyleIdx="0" presStyleCnt="1"/>
      <dgm:spPr/>
      <dgm:t>
        <a:bodyPr/>
        <a:lstStyle/>
        <a:p>
          <a:endParaRPr lang="ru-RU"/>
        </a:p>
      </dgm:t>
    </dgm:pt>
    <dgm:pt modelId="{A0202020-633B-4F25-A7DB-20C027D9D872}" type="pres">
      <dgm:prSet presAssocID="{A97A1A1B-1483-4683-8D51-03BB91BBC3BC}" presName="parTrans" presStyleLbl="sibTrans2D1" presStyleIdx="0" presStyleCnt="7"/>
      <dgm:spPr/>
      <dgm:t>
        <a:bodyPr/>
        <a:lstStyle/>
        <a:p>
          <a:endParaRPr lang="ru-RU"/>
        </a:p>
      </dgm:t>
    </dgm:pt>
    <dgm:pt modelId="{745EFB75-B338-4DAC-9730-BC62B0C7B3F7}" type="pres">
      <dgm:prSet presAssocID="{A97A1A1B-1483-4683-8D51-03BB91BBC3BC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99AFE11B-C643-4204-9FF7-473AF8682F50}" type="pres">
      <dgm:prSet presAssocID="{281ECF44-A885-42E3-8DC2-1BBEC8C32E0A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C1A43E-E83F-4B9C-9600-CA3B014B50F1}" type="pres">
      <dgm:prSet presAssocID="{E3CC7038-694C-4055-8C07-A70B9D442654}" presName="parTrans" presStyleLbl="sibTrans2D1" presStyleIdx="1" presStyleCnt="7"/>
      <dgm:spPr/>
      <dgm:t>
        <a:bodyPr/>
        <a:lstStyle/>
        <a:p>
          <a:endParaRPr lang="ru-RU"/>
        </a:p>
      </dgm:t>
    </dgm:pt>
    <dgm:pt modelId="{04B1EF78-5F7A-4D07-A1D5-934D3C578AA3}" type="pres">
      <dgm:prSet presAssocID="{E3CC7038-694C-4055-8C07-A70B9D442654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7AE9C217-5C6D-4B69-BAD2-6EEB1CF0D7FB}" type="pres">
      <dgm:prSet presAssocID="{ABBED851-5EEB-44AA-91BB-3A9AA081845D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D13C74-D5E7-4946-BB87-5A379A47352F}" type="pres">
      <dgm:prSet presAssocID="{E163A11C-A78C-4C8E-A05C-3705B3DF4FEC}" presName="parTrans" presStyleLbl="sibTrans2D1" presStyleIdx="2" presStyleCnt="7"/>
      <dgm:spPr/>
      <dgm:t>
        <a:bodyPr/>
        <a:lstStyle/>
        <a:p>
          <a:endParaRPr lang="ru-RU"/>
        </a:p>
      </dgm:t>
    </dgm:pt>
    <dgm:pt modelId="{DB86B14A-FA27-42D1-9732-93B7E0712943}" type="pres">
      <dgm:prSet presAssocID="{E163A11C-A78C-4C8E-A05C-3705B3DF4FEC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D7B79849-E629-40D7-8673-2BFF5F9CB4E0}" type="pres">
      <dgm:prSet presAssocID="{13DBFBD8-B612-4D39-99FC-5544AE32DDE9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83530A-2566-4BF6-AF3B-3707E735EF78}" type="pres">
      <dgm:prSet presAssocID="{7ED73DB9-4C5C-4256-B9B5-17BDAB1EC93B}" presName="parTrans" presStyleLbl="sibTrans2D1" presStyleIdx="3" presStyleCnt="7"/>
      <dgm:spPr/>
      <dgm:t>
        <a:bodyPr/>
        <a:lstStyle/>
        <a:p>
          <a:endParaRPr lang="ru-RU"/>
        </a:p>
      </dgm:t>
    </dgm:pt>
    <dgm:pt modelId="{0F3498C4-A64E-4C5B-84B4-3A4A13D87EA1}" type="pres">
      <dgm:prSet presAssocID="{7ED73DB9-4C5C-4256-B9B5-17BDAB1EC93B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21163C70-32DF-4373-8B95-4B1DEC0A30EF}" type="pres">
      <dgm:prSet presAssocID="{22688146-1F91-4DAD-B6D5-9FF06EB74692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E371A6-6AE6-4E5C-A966-65A0E5282611}" type="pres">
      <dgm:prSet presAssocID="{C2F21811-DB1E-4A00-9AD1-C2F312D3BBCE}" presName="parTrans" presStyleLbl="sibTrans2D1" presStyleIdx="4" presStyleCnt="7"/>
      <dgm:spPr/>
      <dgm:t>
        <a:bodyPr/>
        <a:lstStyle/>
        <a:p>
          <a:endParaRPr lang="ru-RU"/>
        </a:p>
      </dgm:t>
    </dgm:pt>
    <dgm:pt modelId="{A91171C8-A8EB-4801-B6B5-C0730C0E9F89}" type="pres">
      <dgm:prSet presAssocID="{C2F21811-DB1E-4A00-9AD1-C2F312D3BBCE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43FFACC8-CA68-45F0-8A7F-BD2A6A985968}" type="pres">
      <dgm:prSet presAssocID="{9041FCE5-78F8-474F-99F2-A9B9ADAAC2BA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676973-107F-484C-AF9E-A9D54CEF24BE}" type="pres">
      <dgm:prSet presAssocID="{71FC9C96-31BB-48DB-A80E-995F1868E908}" presName="parTrans" presStyleLbl="sibTrans2D1" presStyleIdx="5" presStyleCnt="7"/>
      <dgm:spPr/>
      <dgm:t>
        <a:bodyPr/>
        <a:lstStyle/>
        <a:p>
          <a:endParaRPr lang="ru-RU"/>
        </a:p>
      </dgm:t>
    </dgm:pt>
    <dgm:pt modelId="{6E0BD6A7-9C5D-4911-922F-F44BFCE659FF}" type="pres">
      <dgm:prSet presAssocID="{71FC9C96-31BB-48DB-A80E-995F1868E908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310CDBAC-BBE5-4D63-9AAA-7E450AEE1E4F}" type="pres">
      <dgm:prSet presAssocID="{239F24CD-C82C-4CAC-A2F0-532734E9A239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013AA9-E056-4B82-994F-AF628349C006}" type="pres">
      <dgm:prSet presAssocID="{FE4CB9BD-5F19-425B-ACAC-559962DF19AF}" presName="parTrans" presStyleLbl="sibTrans2D1" presStyleIdx="6" presStyleCnt="7"/>
      <dgm:spPr/>
      <dgm:t>
        <a:bodyPr/>
        <a:lstStyle/>
        <a:p>
          <a:endParaRPr lang="ru-RU"/>
        </a:p>
      </dgm:t>
    </dgm:pt>
    <dgm:pt modelId="{839D1742-6161-43B8-9F99-5FA5305B6587}" type="pres">
      <dgm:prSet presAssocID="{FE4CB9BD-5F19-425B-ACAC-559962DF19AF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487AA0B5-9F5F-4284-BB9E-34EB1FCB3813}" type="pres">
      <dgm:prSet presAssocID="{AA7F8C19-2137-4438-AA5B-713818CA992E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DBAF38D-2896-4084-A9E1-862940E013B9}" type="presOf" srcId="{ABBED851-5EEB-44AA-91BB-3A9AA081845D}" destId="{7AE9C217-5C6D-4B69-BAD2-6EEB1CF0D7FB}" srcOrd="0" destOrd="0" presId="urn:microsoft.com/office/officeart/2005/8/layout/radial5"/>
    <dgm:cxn modelId="{E99B0C0C-9ED5-4A89-B6CC-1EC2D01E7658}" srcId="{79817720-4A00-4E0B-BFF7-2C2CAA93FECC}" destId="{46D58335-BA58-4FD2-9432-C785C7386F17}" srcOrd="0" destOrd="0" parTransId="{C1970831-2E19-440B-9906-1D4BFCC8F0C7}" sibTransId="{B32DCC1D-BAC5-4CA9-ACAA-2C2766D0BFF0}"/>
    <dgm:cxn modelId="{36DD1710-9DBA-4A56-A6F6-F4A2A0C265FD}" srcId="{46D58335-BA58-4FD2-9432-C785C7386F17}" destId="{239F24CD-C82C-4CAC-A2F0-532734E9A239}" srcOrd="5" destOrd="0" parTransId="{71FC9C96-31BB-48DB-A80E-995F1868E908}" sibTransId="{6C08BDB5-C4A8-4410-ACA1-CF7689DEE1DA}"/>
    <dgm:cxn modelId="{137D2522-DE5F-424C-9366-DB581C721DB1}" type="presOf" srcId="{239F24CD-C82C-4CAC-A2F0-532734E9A239}" destId="{310CDBAC-BBE5-4D63-9AAA-7E450AEE1E4F}" srcOrd="0" destOrd="0" presId="urn:microsoft.com/office/officeart/2005/8/layout/radial5"/>
    <dgm:cxn modelId="{DEAC82B4-3517-47B0-82EF-5EE4E97E0D29}" type="presOf" srcId="{E3CC7038-694C-4055-8C07-A70B9D442654}" destId="{96C1A43E-E83F-4B9C-9600-CA3B014B50F1}" srcOrd="0" destOrd="0" presId="urn:microsoft.com/office/officeart/2005/8/layout/radial5"/>
    <dgm:cxn modelId="{217E2E5F-EB68-47D1-B8C4-D6B5D1DB2A71}" srcId="{46D58335-BA58-4FD2-9432-C785C7386F17}" destId="{AA7F8C19-2137-4438-AA5B-713818CA992E}" srcOrd="6" destOrd="0" parTransId="{FE4CB9BD-5F19-425B-ACAC-559962DF19AF}" sibTransId="{4F66D2E7-8551-4A61-BECF-E08E27E73D51}"/>
    <dgm:cxn modelId="{12A741D1-46CD-4832-BCC4-FAC268390C32}" type="presOf" srcId="{79817720-4A00-4E0B-BFF7-2C2CAA93FECC}" destId="{A000E301-A57C-49D5-BA6D-AFBB5DCDFA9F}" srcOrd="0" destOrd="0" presId="urn:microsoft.com/office/officeart/2005/8/layout/radial5"/>
    <dgm:cxn modelId="{BD1B0870-3F24-40C7-AE77-EF614EBF667F}" type="presOf" srcId="{13DBFBD8-B612-4D39-99FC-5544AE32DDE9}" destId="{D7B79849-E629-40D7-8673-2BFF5F9CB4E0}" srcOrd="0" destOrd="0" presId="urn:microsoft.com/office/officeart/2005/8/layout/radial5"/>
    <dgm:cxn modelId="{8E8A9727-EC5C-48AF-A61C-AE20653D56C0}" type="presOf" srcId="{FE4CB9BD-5F19-425B-ACAC-559962DF19AF}" destId="{29013AA9-E056-4B82-994F-AF628349C006}" srcOrd="0" destOrd="0" presId="urn:microsoft.com/office/officeart/2005/8/layout/radial5"/>
    <dgm:cxn modelId="{D23F28EB-0435-4557-B651-8908D240A17A}" type="presOf" srcId="{AA7F8C19-2137-4438-AA5B-713818CA992E}" destId="{487AA0B5-9F5F-4284-BB9E-34EB1FCB3813}" srcOrd="0" destOrd="0" presId="urn:microsoft.com/office/officeart/2005/8/layout/radial5"/>
    <dgm:cxn modelId="{4084E02C-1345-41F8-BA16-01EE09B0949B}" type="presOf" srcId="{C2F21811-DB1E-4A00-9AD1-C2F312D3BBCE}" destId="{99E371A6-6AE6-4E5C-A966-65A0E5282611}" srcOrd="0" destOrd="0" presId="urn:microsoft.com/office/officeart/2005/8/layout/radial5"/>
    <dgm:cxn modelId="{2204D809-5668-4700-ABED-7E8745A0E95E}" srcId="{46D58335-BA58-4FD2-9432-C785C7386F17}" destId="{13DBFBD8-B612-4D39-99FC-5544AE32DDE9}" srcOrd="2" destOrd="0" parTransId="{E163A11C-A78C-4C8E-A05C-3705B3DF4FEC}" sibTransId="{BB2CE0FF-CE7F-486F-B74A-9DB4A60BDB50}"/>
    <dgm:cxn modelId="{8BA8CCFF-AB8E-48E9-8487-89175E3D8805}" type="presOf" srcId="{281ECF44-A885-42E3-8DC2-1BBEC8C32E0A}" destId="{99AFE11B-C643-4204-9FF7-473AF8682F50}" srcOrd="0" destOrd="0" presId="urn:microsoft.com/office/officeart/2005/8/layout/radial5"/>
    <dgm:cxn modelId="{354767C9-80B5-479A-83EA-63982F03B1E9}" type="presOf" srcId="{A97A1A1B-1483-4683-8D51-03BB91BBC3BC}" destId="{745EFB75-B338-4DAC-9730-BC62B0C7B3F7}" srcOrd="1" destOrd="0" presId="urn:microsoft.com/office/officeart/2005/8/layout/radial5"/>
    <dgm:cxn modelId="{FFEF8B01-288B-43C8-AB6D-24A802860141}" srcId="{46D58335-BA58-4FD2-9432-C785C7386F17}" destId="{9041FCE5-78F8-474F-99F2-A9B9ADAAC2BA}" srcOrd="4" destOrd="0" parTransId="{C2F21811-DB1E-4A00-9AD1-C2F312D3BBCE}" sibTransId="{D3F9E5FA-6D4E-48E9-A0D5-BAF1DD8FDC27}"/>
    <dgm:cxn modelId="{42206EC4-EB76-46B7-BF4E-7AD5A33CBCFB}" type="presOf" srcId="{E3CC7038-694C-4055-8C07-A70B9D442654}" destId="{04B1EF78-5F7A-4D07-A1D5-934D3C578AA3}" srcOrd="1" destOrd="0" presId="urn:microsoft.com/office/officeart/2005/8/layout/radial5"/>
    <dgm:cxn modelId="{7440FC4E-BAD2-4497-8703-6D1241A95E40}" type="presOf" srcId="{9041FCE5-78F8-474F-99F2-A9B9ADAAC2BA}" destId="{43FFACC8-CA68-45F0-8A7F-BD2A6A985968}" srcOrd="0" destOrd="0" presId="urn:microsoft.com/office/officeart/2005/8/layout/radial5"/>
    <dgm:cxn modelId="{E4BFD862-0C90-4AA9-8FA0-04643753462A}" type="presOf" srcId="{71FC9C96-31BB-48DB-A80E-995F1868E908}" destId="{DC676973-107F-484C-AF9E-A9D54CEF24BE}" srcOrd="0" destOrd="0" presId="urn:microsoft.com/office/officeart/2005/8/layout/radial5"/>
    <dgm:cxn modelId="{F3AEBB7C-609C-429F-9683-1D1162DFC550}" srcId="{46D58335-BA58-4FD2-9432-C785C7386F17}" destId="{22688146-1F91-4DAD-B6D5-9FF06EB74692}" srcOrd="3" destOrd="0" parTransId="{7ED73DB9-4C5C-4256-B9B5-17BDAB1EC93B}" sibTransId="{C7F3F59E-94A3-4BD5-B3EB-FD311CE4BD8A}"/>
    <dgm:cxn modelId="{40CB65EE-324B-4420-BDF2-4CF16B70F77C}" type="presOf" srcId="{7ED73DB9-4C5C-4256-B9B5-17BDAB1EC93B}" destId="{0F3498C4-A64E-4C5B-84B4-3A4A13D87EA1}" srcOrd="1" destOrd="0" presId="urn:microsoft.com/office/officeart/2005/8/layout/radial5"/>
    <dgm:cxn modelId="{0165EAEB-A7F6-4019-A00C-D86848FDD550}" type="presOf" srcId="{FE4CB9BD-5F19-425B-ACAC-559962DF19AF}" destId="{839D1742-6161-43B8-9F99-5FA5305B6587}" srcOrd="1" destOrd="0" presId="urn:microsoft.com/office/officeart/2005/8/layout/radial5"/>
    <dgm:cxn modelId="{4497940E-81DA-4AA7-950C-8EBD1271EB1D}" srcId="{46D58335-BA58-4FD2-9432-C785C7386F17}" destId="{281ECF44-A885-42E3-8DC2-1BBEC8C32E0A}" srcOrd="0" destOrd="0" parTransId="{A97A1A1B-1483-4683-8D51-03BB91BBC3BC}" sibTransId="{A51C9F15-217A-4C0C-901F-A03D0F2C3DAA}"/>
    <dgm:cxn modelId="{DB923CEF-B5B1-4FCD-AEDE-36F0735DE94E}" type="presOf" srcId="{7ED73DB9-4C5C-4256-B9B5-17BDAB1EC93B}" destId="{F883530A-2566-4BF6-AF3B-3707E735EF78}" srcOrd="0" destOrd="0" presId="urn:microsoft.com/office/officeart/2005/8/layout/radial5"/>
    <dgm:cxn modelId="{064B3D26-350E-4048-BC94-D97FAF676318}" type="presOf" srcId="{46D58335-BA58-4FD2-9432-C785C7386F17}" destId="{12445BB4-E814-43D5-B6EC-BE3A612F3A93}" srcOrd="0" destOrd="0" presId="urn:microsoft.com/office/officeart/2005/8/layout/radial5"/>
    <dgm:cxn modelId="{C733BD2E-9763-4E6A-8C1F-CA28836227D5}" type="presOf" srcId="{C2F21811-DB1E-4A00-9AD1-C2F312D3BBCE}" destId="{A91171C8-A8EB-4801-B6B5-C0730C0E9F89}" srcOrd="1" destOrd="0" presId="urn:microsoft.com/office/officeart/2005/8/layout/radial5"/>
    <dgm:cxn modelId="{CD2CF2E6-7D30-4EC4-9AA3-71263A8F498B}" srcId="{46D58335-BA58-4FD2-9432-C785C7386F17}" destId="{ABBED851-5EEB-44AA-91BB-3A9AA081845D}" srcOrd="1" destOrd="0" parTransId="{E3CC7038-694C-4055-8C07-A70B9D442654}" sibTransId="{9EE0B398-7362-4F29-9E2B-375FCBB33432}"/>
    <dgm:cxn modelId="{8A053D42-1937-4943-975C-D87052E41C9A}" type="presOf" srcId="{E163A11C-A78C-4C8E-A05C-3705B3DF4FEC}" destId="{2AD13C74-D5E7-4946-BB87-5A379A47352F}" srcOrd="0" destOrd="0" presId="urn:microsoft.com/office/officeart/2005/8/layout/radial5"/>
    <dgm:cxn modelId="{6FF54AB1-E06A-434B-8A9B-A1ED516FFAC6}" type="presOf" srcId="{E163A11C-A78C-4C8E-A05C-3705B3DF4FEC}" destId="{DB86B14A-FA27-42D1-9732-93B7E0712943}" srcOrd="1" destOrd="0" presId="urn:microsoft.com/office/officeart/2005/8/layout/radial5"/>
    <dgm:cxn modelId="{DFC9BC8A-7304-4AF7-A499-8FFB342086A5}" type="presOf" srcId="{71FC9C96-31BB-48DB-A80E-995F1868E908}" destId="{6E0BD6A7-9C5D-4911-922F-F44BFCE659FF}" srcOrd="1" destOrd="0" presId="urn:microsoft.com/office/officeart/2005/8/layout/radial5"/>
    <dgm:cxn modelId="{C1979B96-7FD4-44E3-9814-C12DA08E1A84}" type="presOf" srcId="{22688146-1F91-4DAD-B6D5-9FF06EB74692}" destId="{21163C70-32DF-4373-8B95-4B1DEC0A30EF}" srcOrd="0" destOrd="0" presId="urn:microsoft.com/office/officeart/2005/8/layout/radial5"/>
    <dgm:cxn modelId="{968BD420-B5D9-4596-87F4-412C2FC1A0EF}" type="presOf" srcId="{A97A1A1B-1483-4683-8D51-03BB91BBC3BC}" destId="{A0202020-633B-4F25-A7DB-20C027D9D872}" srcOrd="0" destOrd="0" presId="urn:microsoft.com/office/officeart/2005/8/layout/radial5"/>
    <dgm:cxn modelId="{FC2D45D0-9D2E-468A-9B41-487DCE625E60}" type="presParOf" srcId="{A000E301-A57C-49D5-BA6D-AFBB5DCDFA9F}" destId="{12445BB4-E814-43D5-B6EC-BE3A612F3A93}" srcOrd="0" destOrd="0" presId="urn:microsoft.com/office/officeart/2005/8/layout/radial5"/>
    <dgm:cxn modelId="{8CB2D0A4-4BC4-4DF8-BE4A-F6C953FED903}" type="presParOf" srcId="{A000E301-A57C-49D5-BA6D-AFBB5DCDFA9F}" destId="{A0202020-633B-4F25-A7DB-20C027D9D872}" srcOrd="1" destOrd="0" presId="urn:microsoft.com/office/officeart/2005/8/layout/radial5"/>
    <dgm:cxn modelId="{35C0CDA2-D3FE-4DFD-ABF2-64E540F78077}" type="presParOf" srcId="{A0202020-633B-4F25-A7DB-20C027D9D872}" destId="{745EFB75-B338-4DAC-9730-BC62B0C7B3F7}" srcOrd="0" destOrd="0" presId="urn:microsoft.com/office/officeart/2005/8/layout/radial5"/>
    <dgm:cxn modelId="{60477F4A-6127-454C-9364-DD430D507FBC}" type="presParOf" srcId="{A000E301-A57C-49D5-BA6D-AFBB5DCDFA9F}" destId="{99AFE11B-C643-4204-9FF7-473AF8682F50}" srcOrd="2" destOrd="0" presId="urn:microsoft.com/office/officeart/2005/8/layout/radial5"/>
    <dgm:cxn modelId="{6CA9CCDB-C071-42E8-AE97-C277E1DA154B}" type="presParOf" srcId="{A000E301-A57C-49D5-BA6D-AFBB5DCDFA9F}" destId="{96C1A43E-E83F-4B9C-9600-CA3B014B50F1}" srcOrd="3" destOrd="0" presId="urn:microsoft.com/office/officeart/2005/8/layout/radial5"/>
    <dgm:cxn modelId="{8A628C65-E8C1-4C3E-9331-55D0FBFBDEAB}" type="presParOf" srcId="{96C1A43E-E83F-4B9C-9600-CA3B014B50F1}" destId="{04B1EF78-5F7A-4D07-A1D5-934D3C578AA3}" srcOrd="0" destOrd="0" presId="urn:microsoft.com/office/officeart/2005/8/layout/radial5"/>
    <dgm:cxn modelId="{08E1D8CB-6EAF-4421-8789-029F54DBD0E9}" type="presParOf" srcId="{A000E301-A57C-49D5-BA6D-AFBB5DCDFA9F}" destId="{7AE9C217-5C6D-4B69-BAD2-6EEB1CF0D7FB}" srcOrd="4" destOrd="0" presId="urn:microsoft.com/office/officeart/2005/8/layout/radial5"/>
    <dgm:cxn modelId="{AD282B2C-9556-48D5-83EB-4BD9E528593C}" type="presParOf" srcId="{A000E301-A57C-49D5-BA6D-AFBB5DCDFA9F}" destId="{2AD13C74-D5E7-4946-BB87-5A379A47352F}" srcOrd="5" destOrd="0" presId="urn:microsoft.com/office/officeart/2005/8/layout/radial5"/>
    <dgm:cxn modelId="{19BA6466-0391-44DB-BAD3-EA6F1F1B0332}" type="presParOf" srcId="{2AD13C74-D5E7-4946-BB87-5A379A47352F}" destId="{DB86B14A-FA27-42D1-9732-93B7E0712943}" srcOrd="0" destOrd="0" presId="urn:microsoft.com/office/officeart/2005/8/layout/radial5"/>
    <dgm:cxn modelId="{789DB5C8-8504-4BA9-A7CD-B7131D597F72}" type="presParOf" srcId="{A000E301-A57C-49D5-BA6D-AFBB5DCDFA9F}" destId="{D7B79849-E629-40D7-8673-2BFF5F9CB4E0}" srcOrd="6" destOrd="0" presId="urn:microsoft.com/office/officeart/2005/8/layout/radial5"/>
    <dgm:cxn modelId="{71DE394B-0659-4A9A-ADE6-21B33D62420E}" type="presParOf" srcId="{A000E301-A57C-49D5-BA6D-AFBB5DCDFA9F}" destId="{F883530A-2566-4BF6-AF3B-3707E735EF78}" srcOrd="7" destOrd="0" presId="urn:microsoft.com/office/officeart/2005/8/layout/radial5"/>
    <dgm:cxn modelId="{FCAF69DB-E57F-413C-A3C5-82F4E8E70CBA}" type="presParOf" srcId="{F883530A-2566-4BF6-AF3B-3707E735EF78}" destId="{0F3498C4-A64E-4C5B-84B4-3A4A13D87EA1}" srcOrd="0" destOrd="0" presId="urn:microsoft.com/office/officeart/2005/8/layout/radial5"/>
    <dgm:cxn modelId="{C200BC02-3B4A-458D-8B0E-577276A1C217}" type="presParOf" srcId="{A000E301-A57C-49D5-BA6D-AFBB5DCDFA9F}" destId="{21163C70-32DF-4373-8B95-4B1DEC0A30EF}" srcOrd="8" destOrd="0" presId="urn:microsoft.com/office/officeart/2005/8/layout/radial5"/>
    <dgm:cxn modelId="{C572E2BE-4F4E-45EF-A056-A69E549A6DF9}" type="presParOf" srcId="{A000E301-A57C-49D5-BA6D-AFBB5DCDFA9F}" destId="{99E371A6-6AE6-4E5C-A966-65A0E5282611}" srcOrd="9" destOrd="0" presId="urn:microsoft.com/office/officeart/2005/8/layout/radial5"/>
    <dgm:cxn modelId="{2184291E-37C5-4683-821F-4CA32750687F}" type="presParOf" srcId="{99E371A6-6AE6-4E5C-A966-65A0E5282611}" destId="{A91171C8-A8EB-4801-B6B5-C0730C0E9F89}" srcOrd="0" destOrd="0" presId="urn:microsoft.com/office/officeart/2005/8/layout/radial5"/>
    <dgm:cxn modelId="{8590946F-E526-4F6D-B6B3-173A193838AF}" type="presParOf" srcId="{A000E301-A57C-49D5-BA6D-AFBB5DCDFA9F}" destId="{43FFACC8-CA68-45F0-8A7F-BD2A6A985968}" srcOrd="10" destOrd="0" presId="urn:microsoft.com/office/officeart/2005/8/layout/radial5"/>
    <dgm:cxn modelId="{4F1400C0-FE8A-4A16-BE41-7B0B4FF12F94}" type="presParOf" srcId="{A000E301-A57C-49D5-BA6D-AFBB5DCDFA9F}" destId="{DC676973-107F-484C-AF9E-A9D54CEF24BE}" srcOrd="11" destOrd="0" presId="urn:microsoft.com/office/officeart/2005/8/layout/radial5"/>
    <dgm:cxn modelId="{D860B09C-93FF-438C-A432-818DF60568E8}" type="presParOf" srcId="{DC676973-107F-484C-AF9E-A9D54CEF24BE}" destId="{6E0BD6A7-9C5D-4911-922F-F44BFCE659FF}" srcOrd="0" destOrd="0" presId="urn:microsoft.com/office/officeart/2005/8/layout/radial5"/>
    <dgm:cxn modelId="{54DC2D38-B816-4AB2-A92D-EC71F81F12F1}" type="presParOf" srcId="{A000E301-A57C-49D5-BA6D-AFBB5DCDFA9F}" destId="{310CDBAC-BBE5-4D63-9AAA-7E450AEE1E4F}" srcOrd="12" destOrd="0" presId="urn:microsoft.com/office/officeart/2005/8/layout/radial5"/>
    <dgm:cxn modelId="{8F745952-D88E-446E-A290-882473673377}" type="presParOf" srcId="{A000E301-A57C-49D5-BA6D-AFBB5DCDFA9F}" destId="{29013AA9-E056-4B82-994F-AF628349C006}" srcOrd="13" destOrd="0" presId="urn:microsoft.com/office/officeart/2005/8/layout/radial5"/>
    <dgm:cxn modelId="{84827AC1-75EF-48BA-ACFE-FC00CBB45A30}" type="presParOf" srcId="{29013AA9-E056-4B82-994F-AF628349C006}" destId="{839D1742-6161-43B8-9F99-5FA5305B6587}" srcOrd="0" destOrd="0" presId="urn:microsoft.com/office/officeart/2005/8/layout/radial5"/>
    <dgm:cxn modelId="{0F2558A5-FF0E-487E-9B5B-8E142CADA3D8}" type="presParOf" srcId="{A000E301-A57C-49D5-BA6D-AFBB5DCDFA9F}" destId="{487AA0B5-9F5F-4284-BB9E-34EB1FCB3813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445BB4-E814-43D5-B6EC-BE3A612F3A93}">
      <dsp:nvSpPr>
        <dsp:cNvPr id="0" name=""/>
        <dsp:cNvSpPr/>
      </dsp:nvSpPr>
      <dsp:spPr>
        <a:xfrm>
          <a:off x="3614291" y="2492143"/>
          <a:ext cx="1915417" cy="191541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chemeClr val="tx1"/>
              </a:solidFill>
            </a:rPr>
            <a:t>Свойства клетки</a:t>
          </a:r>
          <a:endParaRPr lang="ru-RU" sz="2300" b="1" kern="1200" dirty="0">
            <a:solidFill>
              <a:schemeClr val="tx1"/>
            </a:solidFill>
          </a:endParaRPr>
        </a:p>
      </dsp:txBody>
      <dsp:txXfrm>
        <a:off x="3894797" y="2772649"/>
        <a:ext cx="1354405" cy="1354405"/>
      </dsp:txXfrm>
    </dsp:sp>
    <dsp:sp modelId="{A0202020-633B-4F25-A7DB-20C027D9D872}">
      <dsp:nvSpPr>
        <dsp:cNvPr id="0" name=""/>
        <dsp:cNvSpPr/>
      </dsp:nvSpPr>
      <dsp:spPr>
        <a:xfrm rot="16200000">
          <a:off x="4369181" y="1795326"/>
          <a:ext cx="405637" cy="6512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4430027" y="1986420"/>
        <a:ext cx="283946" cy="390746"/>
      </dsp:txXfrm>
    </dsp:sp>
    <dsp:sp modelId="{99AFE11B-C643-4204-9FF7-473AF8682F50}">
      <dsp:nvSpPr>
        <dsp:cNvPr id="0" name=""/>
        <dsp:cNvSpPr/>
      </dsp:nvSpPr>
      <dsp:spPr>
        <a:xfrm>
          <a:off x="3710061" y="2914"/>
          <a:ext cx="1723876" cy="1723876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chemeClr val="tx1"/>
              </a:solidFill>
            </a:rPr>
            <a:t>Обмен веществ</a:t>
          </a:r>
          <a:endParaRPr lang="ru-RU" sz="2300" b="1" kern="1200" dirty="0">
            <a:solidFill>
              <a:schemeClr val="tx1"/>
            </a:solidFill>
          </a:endParaRPr>
        </a:p>
      </dsp:txBody>
      <dsp:txXfrm>
        <a:off x="3962517" y="255370"/>
        <a:ext cx="1218964" cy="1218964"/>
      </dsp:txXfrm>
    </dsp:sp>
    <dsp:sp modelId="{96C1A43E-E83F-4B9C-9600-CA3B014B50F1}">
      <dsp:nvSpPr>
        <dsp:cNvPr id="0" name=""/>
        <dsp:cNvSpPr/>
      </dsp:nvSpPr>
      <dsp:spPr>
        <a:xfrm rot="19285714">
          <a:off x="5408161" y="2295672"/>
          <a:ext cx="405637" cy="6512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875044"/>
            <a:satOff val="-2813"/>
            <a:lumOff val="-45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5421436" y="2463857"/>
        <a:ext cx="283946" cy="390746"/>
      </dsp:txXfrm>
    </dsp:sp>
    <dsp:sp modelId="{7AE9C217-5C6D-4B69-BAD2-6EEB1CF0D7FB}">
      <dsp:nvSpPr>
        <dsp:cNvPr id="0" name=""/>
        <dsp:cNvSpPr/>
      </dsp:nvSpPr>
      <dsp:spPr>
        <a:xfrm>
          <a:off x="5731096" y="976193"/>
          <a:ext cx="1723876" cy="1723876"/>
        </a:xfrm>
        <a:prstGeom prst="ellipse">
          <a:avLst/>
        </a:prstGeom>
        <a:gradFill rotWithShape="0">
          <a:gsLst>
            <a:gs pos="0">
              <a:schemeClr val="accent3">
                <a:hueOff val="1875044"/>
                <a:satOff val="-2813"/>
                <a:lumOff val="-458"/>
                <a:alphaOff val="0"/>
                <a:shade val="51000"/>
                <a:satMod val="130000"/>
              </a:schemeClr>
            </a:gs>
            <a:gs pos="80000">
              <a:schemeClr val="accent3">
                <a:hueOff val="1875044"/>
                <a:satOff val="-2813"/>
                <a:lumOff val="-458"/>
                <a:alphaOff val="0"/>
                <a:shade val="93000"/>
                <a:satMod val="130000"/>
              </a:schemeClr>
            </a:gs>
            <a:gs pos="100000">
              <a:schemeClr val="accent3">
                <a:hueOff val="1875044"/>
                <a:satOff val="-2813"/>
                <a:lumOff val="-45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err="1" smtClean="0">
              <a:solidFill>
                <a:schemeClr val="tx1"/>
              </a:solidFill>
            </a:rPr>
            <a:t>Размно-жение</a:t>
          </a:r>
          <a:endParaRPr lang="ru-RU" sz="2300" b="1" kern="1200" dirty="0">
            <a:solidFill>
              <a:schemeClr val="tx1"/>
            </a:solidFill>
          </a:endParaRPr>
        </a:p>
      </dsp:txBody>
      <dsp:txXfrm>
        <a:off x="5983552" y="1228649"/>
        <a:ext cx="1218964" cy="1218964"/>
      </dsp:txXfrm>
    </dsp:sp>
    <dsp:sp modelId="{2AD13C74-D5E7-4946-BB87-5A379A47352F}">
      <dsp:nvSpPr>
        <dsp:cNvPr id="0" name=""/>
        <dsp:cNvSpPr/>
      </dsp:nvSpPr>
      <dsp:spPr>
        <a:xfrm rot="771429">
          <a:off x="5664768" y="3419940"/>
          <a:ext cx="405637" cy="6512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5666294" y="3536649"/>
        <a:ext cx="283946" cy="390746"/>
      </dsp:txXfrm>
    </dsp:sp>
    <dsp:sp modelId="{D7B79849-E629-40D7-8673-2BFF5F9CB4E0}">
      <dsp:nvSpPr>
        <dsp:cNvPr id="0" name=""/>
        <dsp:cNvSpPr/>
      </dsp:nvSpPr>
      <dsp:spPr>
        <a:xfrm>
          <a:off x="6230251" y="3163131"/>
          <a:ext cx="1723876" cy="1723876"/>
        </a:xfrm>
        <a:prstGeom prst="ellipse">
          <a:avLst/>
        </a:prstGeom>
        <a:gradFill rotWithShape="0">
          <a:gsLst>
            <a:gs pos="0">
              <a:schemeClr val="accent3">
                <a:hueOff val="3750088"/>
                <a:satOff val="-5627"/>
                <a:lumOff val="-915"/>
                <a:alphaOff val="0"/>
                <a:shade val="51000"/>
                <a:satMod val="130000"/>
              </a:schemeClr>
            </a:gs>
            <a:gs pos="80000">
              <a:schemeClr val="accent3">
                <a:hueOff val="3750088"/>
                <a:satOff val="-5627"/>
                <a:lumOff val="-915"/>
                <a:alphaOff val="0"/>
                <a:shade val="93000"/>
                <a:satMod val="130000"/>
              </a:schemeClr>
            </a:gs>
            <a:gs pos="100000">
              <a:schemeClr val="accent3">
                <a:hueOff val="3750088"/>
                <a:satOff val="-5627"/>
                <a:lumOff val="-9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err="1" smtClean="0">
              <a:solidFill>
                <a:schemeClr val="tx1"/>
              </a:solidFill>
            </a:rPr>
            <a:t>Раздра-жимость</a:t>
          </a:r>
          <a:endParaRPr lang="ru-RU" sz="2300" b="1" kern="1200" dirty="0">
            <a:solidFill>
              <a:schemeClr val="tx1"/>
            </a:solidFill>
          </a:endParaRPr>
        </a:p>
      </dsp:txBody>
      <dsp:txXfrm>
        <a:off x="6482707" y="3415587"/>
        <a:ext cx="1218964" cy="1218964"/>
      </dsp:txXfrm>
    </dsp:sp>
    <dsp:sp modelId="{F883530A-2566-4BF6-AF3B-3707E735EF78}">
      <dsp:nvSpPr>
        <dsp:cNvPr id="0" name=""/>
        <dsp:cNvSpPr/>
      </dsp:nvSpPr>
      <dsp:spPr>
        <a:xfrm rot="3857143">
          <a:off x="4945771" y="4321534"/>
          <a:ext cx="405637" cy="6512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4980217" y="4396962"/>
        <a:ext cx="283946" cy="390746"/>
      </dsp:txXfrm>
    </dsp:sp>
    <dsp:sp modelId="{21163C70-32DF-4373-8B95-4B1DEC0A30EF}">
      <dsp:nvSpPr>
        <dsp:cNvPr id="0" name=""/>
        <dsp:cNvSpPr/>
      </dsp:nvSpPr>
      <dsp:spPr>
        <a:xfrm>
          <a:off x="4831651" y="4916919"/>
          <a:ext cx="1723876" cy="1723876"/>
        </a:xfrm>
        <a:prstGeom prst="ellipse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err="1" smtClean="0">
              <a:solidFill>
                <a:schemeClr val="tx1"/>
              </a:solidFill>
            </a:rPr>
            <a:t>Выделе-ние</a:t>
          </a:r>
          <a:endParaRPr lang="ru-RU" sz="2300" b="1" kern="1200" dirty="0">
            <a:solidFill>
              <a:schemeClr val="tx1"/>
            </a:solidFill>
          </a:endParaRPr>
        </a:p>
      </dsp:txBody>
      <dsp:txXfrm>
        <a:off x="5084107" y="5169375"/>
        <a:ext cx="1218964" cy="1218964"/>
      </dsp:txXfrm>
    </dsp:sp>
    <dsp:sp modelId="{99E371A6-6AE6-4E5C-A966-65A0E5282611}">
      <dsp:nvSpPr>
        <dsp:cNvPr id="0" name=""/>
        <dsp:cNvSpPr/>
      </dsp:nvSpPr>
      <dsp:spPr>
        <a:xfrm rot="6942857">
          <a:off x="3792590" y="4321534"/>
          <a:ext cx="405637" cy="6512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 rot="10800000">
        <a:off x="3879835" y="4396962"/>
        <a:ext cx="283946" cy="390746"/>
      </dsp:txXfrm>
    </dsp:sp>
    <dsp:sp modelId="{43FFACC8-CA68-45F0-8A7F-BD2A6A985968}">
      <dsp:nvSpPr>
        <dsp:cNvPr id="0" name=""/>
        <dsp:cNvSpPr/>
      </dsp:nvSpPr>
      <dsp:spPr>
        <a:xfrm>
          <a:off x="2588472" y="4916919"/>
          <a:ext cx="1723876" cy="1723876"/>
        </a:xfrm>
        <a:prstGeom prst="ellipse">
          <a:avLst/>
        </a:prstGeom>
        <a:gradFill rotWithShape="0">
          <a:gsLst>
            <a:gs pos="0">
              <a:schemeClr val="accent3">
                <a:hueOff val="7500176"/>
                <a:satOff val="-11253"/>
                <a:lumOff val="-1830"/>
                <a:alphaOff val="0"/>
                <a:shade val="51000"/>
                <a:satMod val="130000"/>
              </a:schemeClr>
            </a:gs>
            <a:gs pos="80000">
              <a:schemeClr val="accent3">
                <a:hueOff val="7500176"/>
                <a:satOff val="-11253"/>
                <a:lumOff val="-1830"/>
                <a:alphaOff val="0"/>
                <a:shade val="93000"/>
                <a:satMod val="130000"/>
              </a:schemeClr>
            </a:gs>
            <a:gs pos="100000">
              <a:schemeClr val="accent3">
                <a:hueOff val="7500176"/>
                <a:satOff val="-11253"/>
                <a:lumOff val="-18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chemeClr val="tx1"/>
              </a:solidFill>
            </a:rPr>
            <a:t>Питание</a:t>
          </a:r>
          <a:endParaRPr lang="ru-RU" sz="2300" b="1" kern="1200" dirty="0">
            <a:solidFill>
              <a:schemeClr val="tx1"/>
            </a:solidFill>
          </a:endParaRPr>
        </a:p>
      </dsp:txBody>
      <dsp:txXfrm>
        <a:off x="2840928" y="5169375"/>
        <a:ext cx="1218964" cy="1218964"/>
      </dsp:txXfrm>
    </dsp:sp>
    <dsp:sp modelId="{DC676973-107F-484C-AF9E-A9D54CEF24BE}">
      <dsp:nvSpPr>
        <dsp:cNvPr id="0" name=""/>
        <dsp:cNvSpPr/>
      </dsp:nvSpPr>
      <dsp:spPr>
        <a:xfrm rot="10028571">
          <a:off x="3073594" y="3419940"/>
          <a:ext cx="405637" cy="6512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9375220"/>
            <a:satOff val="-14067"/>
            <a:lumOff val="-228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 rot="10800000">
        <a:off x="3193759" y="3536649"/>
        <a:ext cx="283946" cy="390746"/>
      </dsp:txXfrm>
    </dsp:sp>
    <dsp:sp modelId="{310CDBAC-BBE5-4D63-9AAA-7E450AEE1E4F}">
      <dsp:nvSpPr>
        <dsp:cNvPr id="0" name=""/>
        <dsp:cNvSpPr/>
      </dsp:nvSpPr>
      <dsp:spPr>
        <a:xfrm>
          <a:off x="1189872" y="3163131"/>
          <a:ext cx="1723876" cy="1723876"/>
        </a:xfrm>
        <a:prstGeom prst="ellipse">
          <a:avLst/>
        </a:prstGeom>
        <a:gradFill rotWithShape="0">
          <a:gsLst>
            <a:gs pos="0">
              <a:schemeClr val="accent3">
                <a:hueOff val="9375220"/>
                <a:satOff val="-14067"/>
                <a:lumOff val="-2288"/>
                <a:alphaOff val="0"/>
                <a:shade val="51000"/>
                <a:satMod val="130000"/>
              </a:schemeClr>
            </a:gs>
            <a:gs pos="80000">
              <a:schemeClr val="accent3">
                <a:hueOff val="9375220"/>
                <a:satOff val="-14067"/>
                <a:lumOff val="-2288"/>
                <a:alphaOff val="0"/>
                <a:shade val="93000"/>
                <a:satMod val="130000"/>
              </a:schemeClr>
            </a:gs>
            <a:gs pos="100000">
              <a:schemeClr val="accent3">
                <a:hueOff val="9375220"/>
                <a:satOff val="-14067"/>
                <a:lumOff val="-228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chemeClr val="tx1"/>
              </a:solidFill>
            </a:rPr>
            <a:t>Дыхание</a:t>
          </a:r>
          <a:endParaRPr lang="ru-RU" sz="2300" b="1" kern="1200" dirty="0">
            <a:solidFill>
              <a:schemeClr val="tx1"/>
            </a:solidFill>
          </a:endParaRPr>
        </a:p>
      </dsp:txBody>
      <dsp:txXfrm>
        <a:off x="1442328" y="3415587"/>
        <a:ext cx="1218964" cy="1218964"/>
      </dsp:txXfrm>
    </dsp:sp>
    <dsp:sp modelId="{29013AA9-E056-4B82-994F-AF628349C006}">
      <dsp:nvSpPr>
        <dsp:cNvPr id="0" name=""/>
        <dsp:cNvSpPr/>
      </dsp:nvSpPr>
      <dsp:spPr>
        <a:xfrm rot="13114286">
          <a:off x="3330201" y="2295672"/>
          <a:ext cx="405637" cy="6512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 rot="10800000">
        <a:off x="3438617" y="2463857"/>
        <a:ext cx="283946" cy="390746"/>
      </dsp:txXfrm>
    </dsp:sp>
    <dsp:sp modelId="{487AA0B5-9F5F-4284-BB9E-34EB1FCB3813}">
      <dsp:nvSpPr>
        <dsp:cNvPr id="0" name=""/>
        <dsp:cNvSpPr/>
      </dsp:nvSpPr>
      <dsp:spPr>
        <a:xfrm>
          <a:off x="1689027" y="976193"/>
          <a:ext cx="1723876" cy="1723876"/>
        </a:xfrm>
        <a:prstGeom prst="ellipse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chemeClr val="tx1"/>
              </a:solidFill>
            </a:rPr>
            <a:t>Рост</a:t>
          </a:r>
          <a:endParaRPr lang="ru-RU" sz="2300" b="1" kern="1200" dirty="0">
            <a:solidFill>
              <a:schemeClr val="tx1"/>
            </a:solidFill>
          </a:endParaRPr>
        </a:p>
      </dsp:txBody>
      <dsp:txXfrm>
        <a:off x="1941483" y="1228649"/>
        <a:ext cx="1218964" cy="12189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070558-5EA4-4A65-B83F-89695BFF6973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65C6F-1CEF-4F3D-8BC1-053D90BB5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634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DDA896-3B89-4C9A-B95B-09C430C93D99}" type="slidenum">
              <a:rPr lang="ru-RU">
                <a:solidFill>
                  <a:prstClr val="black"/>
                </a:solidFill>
              </a:rPr>
              <a:pPr/>
              <a:t>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80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0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3AB1C5-EDCF-4F04-8038-917D98048ECD}" type="slidenum">
              <a:rPr lang="ru-RU">
                <a:solidFill>
                  <a:prstClr val="black"/>
                </a:solidFill>
              </a:rPr>
              <a:pPr/>
              <a:t>6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10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0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3004B-0665-4052-85A7-BCA3EDB8280B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96CC4-50D8-4B87-B183-26E84D7D3A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335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3004B-0665-4052-85A7-BCA3EDB8280B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96CC4-50D8-4B87-B183-26E84D7D3A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904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3004B-0665-4052-85A7-BCA3EDB8280B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96CC4-50D8-4B87-B183-26E84D7D3A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437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3004B-0665-4052-85A7-BCA3EDB8280B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96CC4-50D8-4B87-B183-26E84D7D3A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8351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3004B-0665-4052-85A7-BCA3EDB8280B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96CC4-50D8-4B87-B183-26E84D7D3A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852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3004B-0665-4052-85A7-BCA3EDB8280B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96CC4-50D8-4B87-B183-26E84D7D3A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371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3004B-0665-4052-85A7-BCA3EDB8280B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96CC4-50D8-4B87-B183-26E84D7D3A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954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3004B-0665-4052-85A7-BCA3EDB8280B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96CC4-50D8-4B87-B183-26E84D7D3A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273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3004B-0665-4052-85A7-BCA3EDB8280B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96CC4-50D8-4B87-B183-26E84D7D3A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357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3004B-0665-4052-85A7-BCA3EDB8280B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96CC4-50D8-4B87-B183-26E84D7D3A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893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3004B-0665-4052-85A7-BCA3EDB8280B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96CC4-50D8-4B87-B183-26E84D7D3A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5257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03004B-0665-4052-85A7-BCA3EDB8280B}" type="datetimeFigureOut">
              <a:rPr lang="ru-RU" smtClean="0"/>
              <a:t>28.09.2020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96CC4-50D8-4B87-B183-26E84D7D3A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513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03648" y="1484783"/>
            <a:ext cx="6214906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КЛЕТКА </a:t>
            </a: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— </a:t>
            </a:r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СТРУКТУРНАЯ </a:t>
            </a: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ЕДИНИЦА ОРГАНИЗМА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23528" y="332656"/>
            <a:ext cx="2133600" cy="3651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fld id="{7916EFCA-287A-4A7F-9EC6-0747D79FF087}" type="datetime1">
              <a:rPr lang="ru-RU" sz="20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28.09.2020</a:t>
            </a:fld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http://v.900igr.net:10/datai/biologija/Rastitelnaja-kletka/0008-005-Osobennosti-rastitelnykh-kleto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255" y="2780928"/>
            <a:ext cx="2592288" cy="3261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tudfile.net/html/2706/1136/html_HbuA1v7CHK.Lngx/img-BP7YC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982602"/>
            <a:ext cx="2509176" cy="2959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540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3143250" y="1857375"/>
            <a:ext cx="5500688" cy="5715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Необходимы для нормальной жизнедеятельности клетки.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143250" y="1143000"/>
            <a:ext cx="5500688" cy="5715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Универсальный растворитель. Все реакции идут в растворах.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774027" y="214290"/>
            <a:ext cx="7786742" cy="714380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Химические соединения в клетке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5720" y="1142984"/>
            <a:ext cx="1071570" cy="1214446"/>
          </a:xfrm>
          <a:prstGeom prst="roundRect">
            <a:avLst/>
          </a:pr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Неорга-ничес-кие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282" y="2857496"/>
            <a:ext cx="1214446" cy="3786214"/>
          </a:xfrm>
          <a:prstGeom prst="roundRect">
            <a:avLst/>
          </a:pr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Орга-ничес-кие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643042" y="1142984"/>
            <a:ext cx="1643074" cy="5715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Вода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643042" y="1857364"/>
            <a:ext cx="1643074" cy="5715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Минеральные соли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143250" y="3000375"/>
            <a:ext cx="5500688" cy="928688"/>
          </a:xfrm>
          <a:prstGeom prst="roundRect">
            <a:avLst/>
          </a:prstGeom>
          <a:solidFill>
            <a:srgbClr val="FFFF66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Ферментативная, защитная, структурная, транспортная, регуляторная и др.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643042" y="3000372"/>
            <a:ext cx="1643074" cy="928694"/>
          </a:xfrm>
          <a:prstGeom prst="roundRect">
            <a:avLst/>
          </a:prstGeom>
          <a:solidFill>
            <a:srgbClr val="FFFF19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Белки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50" y="4071938"/>
            <a:ext cx="5500688" cy="642937"/>
          </a:xfrm>
          <a:prstGeom prst="roundRect">
            <a:avLst/>
          </a:prstGeom>
          <a:solidFill>
            <a:srgbClr val="FFFF66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Энергетическая, запасающая, терморегуляторная, защитная.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43042" y="4071942"/>
            <a:ext cx="1643074" cy="642942"/>
          </a:xfrm>
          <a:prstGeom prst="roundRect">
            <a:avLst/>
          </a:prstGeom>
          <a:solidFill>
            <a:srgbClr val="FFFF19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Жиры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143250" y="4929188"/>
            <a:ext cx="5500688" cy="714375"/>
          </a:xfrm>
          <a:prstGeom prst="roundRect">
            <a:avLst/>
          </a:prstGeom>
          <a:solidFill>
            <a:srgbClr val="FFFF66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Энергетическая, структурная, регуляторная.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643042" y="4929198"/>
            <a:ext cx="1643074" cy="714380"/>
          </a:xfrm>
          <a:prstGeom prst="roundRect">
            <a:avLst/>
          </a:prstGeom>
          <a:solidFill>
            <a:srgbClr val="FFFF19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Углеводы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143250" y="5857875"/>
            <a:ext cx="5500688" cy="571500"/>
          </a:xfrm>
          <a:prstGeom prst="roundRect">
            <a:avLst/>
          </a:prstGeom>
          <a:solidFill>
            <a:srgbClr val="FFFF66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Хранение и передача наследственной информации.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643042" y="5857892"/>
            <a:ext cx="1643074" cy="571504"/>
          </a:xfrm>
          <a:prstGeom prst="roundRect">
            <a:avLst/>
          </a:prstGeom>
          <a:solidFill>
            <a:srgbClr val="FFFF19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Нуклеиновые кислоты</a:t>
            </a:r>
          </a:p>
        </p:txBody>
      </p:sp>
    </p:spTree>
    <p:extLst>
      <p:ext uri="{BB962C8B-B14F-4D97-AF65-F5344CB8AC3E}">
        <p14:creationId xmlns:p14="http://schemas.microsoft.com/office/powerpoint/2010/main" val="2644768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2" grpId="0" animBg="1"/>
      <p:bldP spid="14" grpId="0" animBg="1"/>
      <p:bldP spid="9" grpId="0" animBg="1"/>
      <p:bldP spid="18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236830"/>
            <a:ext cx="8712968" cy="6432530"/>
          </a:xfrm>
          <a:prstGeom prst="rect">
            <a:avLst/>
          </a:prstGeom>
          <a:solidFill>
            <a:srgbClr val="FFFFCC"/>
          </a:solidFill>
          <a:ln w="381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органические вещества</a:t>
            </a:r>
          </a:p>
          <a:p>
            <a:pPr algn="ctr"/>
            <a:endParaRPr lang="ru-RU" sz="2800" b="1" dirty="0">
              <a:solidFill>
                <a:srgbClr val="C00000"/>
              </a:solidFill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</a:endParaRPr>
          </a:p>
          <a:p>
            <a:pPr algn="ctr"/>
            <a:endParaRPr lang="ru-RU" sz="2800" b="1" dirty="0">
              <a:solidFill>
                <a:srgbClr val="C00000"/>
              </a:solidFill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</a:endParaRPr>
          </a:p>
          <a:p>
            <a:pPr algn="ctr"/>
            <a:endParaRPr lang="ru-RU" sz="2800" b="1" dirty="0">
              <a:solidFill>
                <a:srgbClr val="C00000"/>
              </a:solidFill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</a:endParaRPr>
          </a:p>
          <a:p>
            <a:pPr algn="ctr"/>
            <a:endParaRPr lang="ru-RU" sz="2800" b="1" dirty="0">
              <a:solidFill>
                <a:srgbClr val="C00000"/>
              </a:solidFill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</a:endParaRPr>
          </a:p>
          <a:p>
            <a:pPr algn="ctr"/>
            <a:endParaRPr lang="ru-RU" sz="2800" b="1" dirty="0">
              <a:solidFill>
                <a:srgbClr val="C00000"/>
              </a:solidFill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</a:endParaRPr>
          </a:p>
          <a:p>
            <a:pPr algn="ctr"/>
            <a:endParaRPr lang="ru-RU" sz="2800" b="1" dirty="0">
              <a:solidFill>
                <a:srgbClr val="C00000"/>
              </a:solidFill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</a:endParaRPr>
          </a:p>
          <a:p>
            <a:pPr algn="ctr"/>
            <a:endParaRPr lang="en-US" sz="2400" dirty="0" smtClean="0"/>
          </a:p>
          <a:p>
            <a:pPr algn="ctr"/>
            <a:endParaRPr lang="ru-RU" sz="2400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381814" y="836712"/>
            <a:ext cx="8366650" cy="1447364"/>
            <a:chOff x="381814" y="1117541"/>
            <a:chExt cx="8366650" cy="1447364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381814" y="1117541"/>
              <a:ext cx="8366650" cy="1447364"/>
            </a:xfrm>
            <a:prstGeom prst="roundRect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Стрелка вправо 10"/>
            <p:cNvSpPr/>
            <p:nvPr/>
          </p:nvSpPr>
          <p:spPr>
            <a:xfrm>
              <a:off x="3095215" y="1583834"/>
              <a:ext cx="591554" cy="461665"/>
            </a:xfrm>
            <a:prstGeom prst="rightArrow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3810084" y="1583834"/>
              <a:ext cx="4336635" cy="461665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ru-RU" sz="2400" dirty="0" smtClean="0">
                  <a:solidFill>
                    <a:prstClr val="black"/>
                  </a:solidFill>
                </a:rPr>
                <a:t>источник энергии</a:t>
              </a:r>
              <a:endParaRPr lang="ru-RU" sz="2400" dirty="0"/>
            </a:p>
          </p:txBody>
        </p:sp>
        <p:grpSp>
          <p:nvGrpSpPr>
            <p:cNvPr id="2" name="Группа 1"/>
            <p:cNvGrpSpPr/>
            <p:nvPr/>
          </p:nvGrpSpPr>
          <p:grpSpPr>
            <a:xfrm>
              <a:off x="700778" y="1332430"/>
              <a:ext cx="2304256" cy="943902"/>
              <a:chOff x="708750" y="1656370"/>
              <a:chExt cx="2304256" cy="943902"/>
            </a:xfrm>
          </p:grpSpPr>
          <p:sp>
            <p:nvSpPr>
              <p:cNvPr id="20" name="Прямоугольник 19"/>
              <p:cNvSpPr/>
              <p:nvPr/>
            </p:nvSpPr>
            <p:spPr>
              <a:xfrm>
                <a:off x="708750" y="1656370"/>
                <a:ext cx="2304256" cy="461665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ru-RU" sz="2400" dirty="0" smtClean="0"/>
                  <a:t>углеводы</a:t>
                </a:r>
                <a:endParaRPr lang="ru-RU" sz="2400" dirty="0"/>
              </a:p>
            </p:txBody>
          </p:sp>
          <p:sp>
            <p:nvSpPr>
              <p:cNvPr id="21" name="Прямоугольник 20"/>
              <p:cNvSpPr/>
              <p:nvPr/>
            </p:nvSpPr>
            <p:spPr>
              <a:xfrm>
                <a:off x="708750" y="2138607"/>
                <a:ext cx="2304256" cy="461665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ru-RU" sz="2400" dirty="0" smtClean="0"/>
                  <a:t>жиры</a:t>
                </a:r>
                <a:endParaRPr lang="ru-RU" sz="2400" dirty="0"/>
              </a:p>
            </p:txBody>
          </p:sp>
        </p:grpSp>
      </p:grpSp>
      <p:grpSp>
        <p:nvGrpSpPr>
          <p:cNvPr id="34" name="Группа 33"/>
          <p:cNvGrpSpPr/>
          <p:nvPr/>
        </p:nvGrpSpPr>
        <p:grpSpPr>
          <a:xfrm>
            <a:off x="431540" y="2420888"/>
            <a:ext cx="8316924" cy="1656183"/>
            <a:chOff x="431540" y="2708920"/>
            <a:chExt cx="8316924" cy="1656183"/>
          </a:xfrm>
        </p:grpSpPr>
        <p:sp>
          <p:nvSpPr>
            <p:cNvPr id="27" name="Скругленный прямоугольник 26"/>
            <p:cNvSpPr/>
            <p:nvPr/>
          </p:nvSpPr>
          <p:spPr>
            <a:xfrm>
              <a:off x="431540" y="2708920"/>
              <a:ext cx="8316924" cy="1656183"/>
            </a:xfrm>
            <a:prstGeom prst="roundRect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" name="Группа 2"/>
            <p:cNvGrpSpPr/>
            <p:nvPr/>
          </p:nvGrpSpPr>
          <p:grpSpPr>
            <a:xfrm>
              <a:off x="784815" y="2824262"/>
              <a:ext cx="7387585" cy="1396826"/>
              <a:chOff x="759134" y="3106176"/>
              <a:chExt cx="7387585" cy="1396826"/>
            </a:xfrm>
          </p:grpSpPr>
          <p:sp>
            <p:nvSpPr>
              <p:cNvPr id="13" name="Прямоугольник 12"/>
              <p:cNvSpPr/>
              <p:nvPr/>
            </p:nvSpPr>
            <p:spPr>
              <a:xfrm>
                <a:off x="3810083" y="3106176"/>
                <a:ext cx="4336636" cy="461665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r>
                  <a:rPr lang="ru-RU" sz="2400" dirty="0" smtClean="0">
                    <a:solidFill>
                      <a:prstClr val="black"/>
                    </a:solidFill>
                  </a:rPr>
                  <a:t>строительный материал клетки</a:t>
                </a:r>
                <a:endParaRPr lang="ru-RU" sz="2400" dirty="0"/>
              </a:p>
            </p:txBody>
          </p:sp>
          <p:sp>
            <p:nvSpPr>
              <p:cNvPr id="14" name="Прямоугольник 13"/>
              <p:cNvSpPr/>
              <p:nvPr/>
            </p:nvSpPr>
            <p:spPr>
              <a:xfrm>
                <a:off x="3810083" y="3579672"/>
                <a:ext cx="4336635" cy="461665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ru-RU" sz="2400" dirty="0" smtClean="0">
                    <a:solidFill>
                      <a:prstClr val="black"/>
                    </a:solidFill>
                  </a:rPr>
                  <a:t>синтез и распад веществ</a:t>
                </a:r>
                <a:endParaRPr lang="ru-RU" sz="2400" dirty="0"/>
              </a:p>
            </p:txBody>
          </p:sp>
          <p:sp>
            <p:nvSpPr>
              <p:cNvPr id="22" name="Прямоугольник 21"/>
              <p:cNvSpPr/>
              <p:nvPr/>
            </p:nvSpPr>
            <p:spPr>
              <a:xfrm>
                <a:off x="759134" y="3579672"/>
                <a:ext cx="2304256" cy="461665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ru-RU" sz="2400" dirty="0" smtClean="0"/>
                  <a:t>белки</a:t>
                </a:r>
                <a:endParaRPr lang="ru-RU" sz="2400" dirty="0"/>
              </a:p>
            </p:txBody>
          </p:sp>
          <p:sp>
            <p:nvSpPr>
              <p:cNvPr id="25" name="Стрелка вправо 24"/>
              <p:cNvSpPr/>
              <p:nvPr/>
            </p:nvSpPr>
            <p:spPr>
              <a:xfrm>
                <a:off x="3174184" y="3579672"/>
                <a:ext cx="591554" cy="461665"/>
              </a:xfrm>
              <a:prstGeom prst="rightArrow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3810084" y="4041337"/>
                <a:ext cx="4336634" cy="461665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ru-RU" sz="2400" dirty="0" smtClean="0">
                    <a:solidFill>
                      <a:prstClr val="black"/>
                    </a:solidFill>
                  </a:rPr>
                  <a:t>регуляция обмена веществ</a:t>
                </a:r>
                <a:endParaRPr lang="ru-RU" sz="2400" dirty="0"/>
              </a:p>
            </p:txBody>
          </p:sp>
        </p:grpSp>
      </p:grpSp>
      <p:grpSp>
        <p:nvGrpSpPr>
          <p:cNvPr id="35" name="Группа 34"/>
          <p:cNvGrpSpPr/>
          <p:nvPr/>
        </p:nvGrpSpPr>
        <p:grpSpPr>
          <a:xfrm>
            <a:off x="431540" y="4292702"/>
            <a:ext cx="8316924" cy="1296538"/>
            <a:chOff x="431540" y="4508727"/>
            <a:chExt cx="8316924" cy="1296538"/>
          </a:xfrm>
        </p:grpSpPr>
        <p:sp>
          <p:nvSpPr>
            <p:cNvPr id="30" name="Скругленный прямоугольник 29"/>
            <p:cNvSpPr/>
            <p:nvPr/>
          </p:nvSpPr>
          <p:spPr>
            <a:xfrm>
              <a:off x="431540" y="4508727"/>
              <a:ext cx="8316924" cy="1296538"/>
            </a:xfrm>
            <a:prstGeom prst="roundRect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700778" y="4679949"/>
              <a:ext cx="2304256" cy="83099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ru-RU" sz="2400" dirty="0" smtClean="0"/>
                <a:t>нуклеиновые кислоты</a:t>
              </a:r>
              <a:endParaRPr lang="ru-RU" sz="2400" dirty="0"/>
            </a:p>
          </p:txBody>
        </p:sp>
        <p:sp>
          <p:nvSpPr>
            <p:cNvPr id="4" name="Стрелка вправо 3"/>
            <p:cNvSpPr/>
            <p:nvPr/>
          </p:nvSpPr>
          <p:spPr>
            <a:xfrm>
              <a:off x="3115731" y="4876564"/>
              <a:ext cx="635900" cy="504056"/>
            </a:xfrm>
            <a:prstGeom prst="rightArrow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3835765" y="4715614"/>
              <a:ext cx="4804687" cy="461665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ru-RU" sz="2400" dirty="0"/>
                <a:t>ДНК </a:t>
              </a:r>
              <a:r>
                <a:rPr lang="ru-RU" sz="2400" dirty="0" smtClean="0"/>
                <a:t>- наследственная информация</a:t>
              </a:r>
              <a:endParaRPr lang="ru-RU" sz="2400" dirty="0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3835765" y="5177279"/>
              <a:ext cx="4804687" cy="461665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ru-RU" sz="2400" dirty="0" smtClean="0">
                  <a:solidFill>
                    <a:prstClr val="black"/>
                  </a:solidFill>
                </a:rPr>
                <a:t>РНК – синтез белков</a:t>
              </a:r>
              <a:endParaRPr lang="ru-RU" sz="2400" dirty="0"/>
            </a:p>
          </p:txBody>
        </p:sp>
      </p:grpSp>
      <p:grpSp>
        <p:nvGrpSpPr>
          <p:cNvPr id="36" name="Группа 35"/>
          <p:cNvGrpSpPr/>
          <p:nvPr/>
        </p:nvGrpSpPr>
        <p:grpSpPr>
          <a:xfrm>
            <a:off x="406677" y="5733256"/>
            <a:ext cx="8316924" cy="720081"/>
            <a:chOff x="406677" y="5949279"/>
            <a:chExt cx="8316924" cy="720081"/>
          </a:xfrm>
        </p:grpSpPr>
        <p:sp>
          <p:nvSpPr>
            <p:cNvPr id="33" name="Скругленный прямоугольник 32"/>
            <p:cNvSpPr/>
            <p:nvPr/>
          </p:nvSpPr>
          <p:spPr>
            <a:xfrm>
              <a:off x="406677" y="5949279"/>
              <a:ext cx="8316924" cy="720081"/>
            </a:xfrm>
            <a:prstGeom prst="roundRect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725930" y="6093296"/>
              <a:ext cx="2304256" cy="461665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ru-RU" sz="2400" dirty="0" smtClean="0"/>
                <a:t>АТФ</a:t>
              </a:r>
              <a:endParaRPr lang="ru-RU" sz="2400" dirty="0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3849447" y="6093296"/>
              <a:ext cx="4336635" cy="461665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ru-RU" sz="2400" dirty="0" smtClean="0">
                  <a:solidFill>
                    <a:prstClr val="black"/>
                  </a:solidFill>
                </a:rPr>
                <a:t>источник энергии для реакций</a:t>
              </a:r>
              <a:endParaRPr lang="ru-RU" sz="2400" dirty="0"/>
            </a:p>
          </p:txBody>
        </p:sp>
        <p:sp>
          <p:nvSpPr>
            <p:cNvPr id="32" name="Стрелка вправо 31"/>
            <p:cNvSpPr/>
            <p:nvPr/>
          </p:nvSpPr>
          <p:spPr>
            <a:xfrm>
              <a:off x="3117915" y="6093296"/>
              <a:ext cx="635900" cy="504056"/>
            </a:xfrm>
            <a:prstGeom prst="rightArrow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24667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Современная клеточная теория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2132856"/>
            <a:ext cx="8229600" cy="4061048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400" dirty="0"/>
              <a:t>1. Все живые существа, от одноклеточных до крупных растительных и животных организмов, состоят из клеток.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dirty="0"/>
              <a:t>2. Все клетки сходны по строению, химическому составу и жизненным функциям.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dirty="0"/>
              <a:t>3</a:t>
            </a:r>
            <a:r>
              <a:rPr lang="ru-RU" sz="2400" dirty="0" smtClean="0"/>
              <a:t>. В </a:t>
            </a:r>
            <a:r>
              <a:rPr lang="ru-RU" sz="2400" dirty="0"/>
              <a:t>многоклеточных организмах клетки специализируются на выполняемых функциях и объединяются в ткани.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dirty="0"/>
              <a:t>4. Клетки способны к самостоятельной жизнедеятельности, т.е. питаются, растут, развиваются.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dirty="0"/>
              <a:t>5. Клетки способны к самовоспроизведению.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dirty="0"/>
              <a:t>6. Все организмы развиваются из одной клетки.</a:t>
            </a:r>
          </a:p>
        </p:txBody>
      </p:sp>
    </p:spTree>
    <p:extLst>
      <p:ext uri="{BB962C8B-B14F-4D97-AF65-F5344CB8AC3E}">
        <p14:creationId xmlns:p14="http://schemas.microsoft.com/office/powerpoint/2010/main" val="2544840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78107" y="116632"/>
            <a:ext cx="7786687" cy="1285875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Клетка – структурная и функциональная </a:t>
            </a:r>
          </a:p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единица организма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1563" y="2060848"/>
            <a:ext cx="2571750" cy="692150"/>
          </a:xfrm>
          <a:prstGeom prst="roundRect">
            <a:avLst/>
          </a:prstGeom>
          <a:solidFill>
            <a:srgbClr val="FFFFCC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Структурная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500688" y="2060848"/>
            <a:ext cx="2571750" cy="692150"/>
          </a:xfrm>
          <a:prstGeom prst="roundRect">
            <a:avLst/>
          </a:prstGeom>
          <a:solidFill>
            <a:srgbClr val="FFFFCC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Функциональная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2143125" y="2924945"/>
            <a:ext cx="500063" cy="1196206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6500813" y="2924945"/>
            <a:ext cx="500062" cy="1196206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71563" y="4259263"/>
            <a:ext cx="2571750" cy="2076450"/>
          </a:xfrm>
          <a:prstGeom prst="roundRect">
            <a:avLst/>
          </a:prstGeom>
          <a:solidFill>
            <a:srgbClr val="FFFFCC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Из клеток состоит организм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357813" y="4259263"/>
            <a:ext cx="3000375" cy="2076450"/>
          </a:xfrm>
          <a:prstGeom prst="roundRect">
            <a:avLst/>
          </a:prstGeom>
          <a:solidFill>
            <a:srgbClr val="FFFFCC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Все процессы жизнедеятельности проходят в клетках</a:t>
            </a:r>
          </a:p>
        </p:txBody>
      </p:sp>
    </p:spTree>
    <p:extLst>
      <p:ext uri="{BB962C8B-B14F-4D97-AF65-F5344CB8AC3E}">
        <p14:creationId xmlns:p14="http://schemas.microsoft.com/office/powerpoint/2010/main" val="93168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0" y="142852"/>
          <a:ext cx="9144000" cy="6643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72504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237" name="Line 5"/>
          <p:cNvSpPr>
            <a:spLocks noChangeShapeType="1"/>
          </p:cNvSpPr>
          <p:nvPr/>
        </p:nvSpPr>
        <p:spPr bwMode="auto">
          <a:xfrm flipH="1">
            <a:off x="1763688" y="1268761"/>
            <a:ext cx="2089175" cy="136815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79238" name="Line 6"/>
          <p:cNvSpPr>
            <a:spLocks noChangeShapeType="1"/>
          </p:cNvSpPr>
          <p:nvPr/>
        </p:nvSpPr>
        <p:spPr bwMode="auto">
          <a:xfrm>
            <a:off x="5292725" y="1268761"/>
            <a:ext cx="2087585" cy="86409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79239" name="Rectangle 7"/>
          <p:cNvSpPr>
            <a:spLocks noChangeArrowheads="1"/>
          </p:cNvSpPr>
          <p:nvPr/>
        </p:nvSpPr>
        <p:spPr bwMode="auto">
          <a:xfrm>
            <a:off x="431788" y="2786185"/>
            <a:ext cx="2376487" cy="863600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>Неклеточного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>строения</a:t>
            </a:r>
          </a:p>
        </p:txBody>
      </p:sp>
      <p:sp>
        <p:nvSpPr>
          <p:cNvPr id="479240" name="Rectangle 8"/>
          <p:cNvSpPr>
            <a:spLocks noChangeArrowheads="1"/>
          </p:cNvSpPr>
          <p:nvPr/>
        </p:nvSpPr>
        <p:spPr bwMode="auto">
          <a:xfrm>
            <a:off x="6291616" y="2205113"/>
            <a:ext cx="2087562" cy="863600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>Клеточного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>строения</a:t>
            </a:r>
          </a:p>
        </p:txBody>
      </p:sp>
      <p:sp>
        <p:nvSpPr>
          <p:cNvPr id="479242" name="Rectangle 10"/>
          <p:cNvSpPr>
            <a:spLocks noChangeArrowheads="1"/>
          </p:cNvSpPr>
          <p:nvPr/>
        </p:nvSpPr>
        <p:spPr bwMode="auto">
          <a:xfrm>
            <a:off x="179389" y="4797425"/>
            <a:ext cx="1296268" cy="863600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Arial" charset="0"/>
              </a:rPr>
              <a:t>вирусы</a:t>
            </a:r>
          </a:p>
        </p:txBody>
      </p:sp>
      <p:sp>
        <p:nvSpPr>
          <p:cNvPr id="479243" name="Rectangle 11"/>
          <p:cNvSpPr>
            <a:spLocks noChangeArrowheads="1"/>
          </p:cNvSpPr>
          <p:nvPr/>
        </p:nvSpPr>
        <p:spPr bwMode="auto">
          <a:xfrm>
            <a:off x="4761275" y="4941416"/>
            <a:ext cx="1152773" cy="863600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Arial" charset="0"/>
              </a:rPr>
              <a:t>грибы</a:t>
            </a:r>
          </a:p>
        </p:txBody>
      </p:sp>
      <p:sp>
        <p:nvSpPr>
          <p:cNvPr id="479244" name="Rectangle 12"/>
          <p:cNvSpPr>
            <a:spLocks noChangeArrowheads="1"/>
          </p:cNvSpPr>
          <p:nvPr/>
        </p:nvSpPr>
        <p:spPr bwMode="auto">
          <a:xfrm>
            <a:off x="6400222" y="4401108"/>
            <a:ext cx="1440384" cy="863600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Arial" charset="0"/>
              </a:rPr>
              <a:t>растения</a:t>
            </a:r>
          </a:p>
        </p:txBody>
      </p:sp>
      <p:sp>
        <p:nvSpPr>
          <p:cNvPr id="479245" name="Rectangle 13"/>
          <p:cNvSpPr>
            <a:spLocks noChangeArrowheads="1"/>
          </p:cNvSpPr>
          <p:nvPr/>
        </p:nvSpPr>
        <p:spPr bwMode="auto">
          <a:xfrm>
            <a:off x="7335396" y="5516563"/>
            <a:ext cx="1700654" cy="863600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Arial" charset="0"/>
              </a:rPr>
              <a:t>животные</a:t>
            </a:r>
          </a:p>
        </p:txBody>
      </p:sp>
      <p:sp>
        <p:nvSpPr>
          <p:cNvPr id="479247" name="Line 15"/>
          <p:cNvSpPr>
            <a:spLocks noChangeShapeType="1"/>
          </p:cNvSpPr>
          <p:nvPr/>
        </p:nvSpPr>
        <p:spPr bwMode="auto">
          <a:xfrm flipH="1">
            <a:off x="827087" y="3861048"/>
            <a:ext cx="792944" cy="86335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79250" name="Line 18"/>
          <p:cNvSpPr>
            <a:spLocks noChangeShapeType="1"/>
          </p:cNvSpPr>
          <p:nvPr/>
        </p:nvSpPr>
        <p:spPr bwMode="auto">
          <a:xfrm flipH="1">
            <a:off x="5292724" y="3284985"/>
            <a:ext cx="1367507" cy="154792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79251" name="Line 19"/>
          <p:cNvSpPr>
            <a:spLocks noChangeShapeType="1"/>
          </p:cNvSpPr>
          <p:nvPr/>
        </p:nvSpPr>
        <p:spPr bwMode="auto">
          <a:xfrm flipH="1">
            <a:off x="7120413" y="3284985"/>
            <a:ext cx="214982" cy="100774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79252" name="Line 20"/>
          <p:cNvSpPr>
            <a:spLocks noChangeShapeType="1"/>
          </p:cNvSpPr>
          <p:nvPr/>
        </p:nvSpPr>
        <p:spPr bwMode="auto">
          <a:xfrm>
            <a:off x="8064066" y="3429000"/>
            <a:ext cx="395722" cy="194421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79253" name="Rectangle 21"/>
          <p:cNvSpPr>
            <a:spLocks noChangeArrowheads="1"/>
          </p:cNvSpPr>
          <p:nvPr/>
        </p:nvSpPr>
        <p:spPr bwMode="auto">
          <a:xfrm>
            <a:off x="2993847" y="4149080"/>
            <a:ext cx="1225079" cy="863600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Arial" charset="0"/>
              </a:rPr>
              <a:t>бактерии</a:t>
            </a:r>
          </a:p>
        </p:txBody>
      </p:sp>
      <p:sp>
        <p:nvSpPr>
          <p:cNvPr id="479254" name="Line 22"/>
          <p:cNvSpPr>
            <a:spLocks noChangeShapeType="1"/>
          </p:cNvSpPr>
          <p:nvPr/>
        </p:nvSpPr>
        <p:spPr bwMode="auto">
          <a:xfrm flipH="1">
            <a:off x="3852862" y="2794001"/>
            <a:ext cx="2303459" cy="126494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919" y="116632"/>
            <a:ext cx="82296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Организмы (</a:t>
            </a:r>
            <a:r>
              <a:rPr lang="ru-RU" sz="3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 строению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)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880751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7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7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79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479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479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479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479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479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479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79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479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479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479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4" dur="500"/>
                                        <p:tgtEl>
                                          <p:spTgt spid="479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9237" grpId="0" animBg="1"/>
      <p:bldP spid="479238" grpId="0" animBg="1"/>
      <p:bldP spid="479239" grpId="0" animBg="1"/>
      <p:bldP spid="479240" grpId="0" animBg="1"/>
      <p:bldP spid="479242" grpId="0" animBg="1"/>
      <p:bldP spid="479244" grpId="0" animBg="1"/>
      <p:bldP spid="479245" grpId="0" animBg="1"/>
      <p:bldP spid="479247" grpId="0" animBg="1"/>
      <p:bldP spid="479250" grpId="0" animBg="1"/>
      <p:bldP spid="479251" grpId="0" animBg="1"/>
      <p:bldP spid="479252" grpId="0" animBg="1"/>
      <p:bldP spid="479253" grpId="0" animBg="1"/>
      <p:bldP spid="47925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956" name="Line 4"/>
          <p:cNvSpPr>
            <a:spLocks noChangeShapeType="1"/>
          </p:cNvSpPr>
          <p:nvPr/>
        </p:nvSpPr>
        <p:spPr bwMode="auto">
          <a:xfrm flipH="1">
            <a:off x="1835150" y="1557338"/>
            <a:ext cx="2089150" cy="158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09957" name="Line 5"/>
          <p:cNvSpPr>
            <a:spLocks noChangeShapeType="1"/>
          </p:cNvSpPr>
          <p:nvPr/>
        </p:nvSpPr>
        <p:spPr bwMode="auto">
          <a:xfrm>
            <a:off x="5076056" y="1484784"/>
            <a:ext cx="2088332" cy="165687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09958" name="Rectangle 6"/>
          <p:cNvSpPr>
            <a:spLocks noChangeArrowheads="1"/>
          </p:cNvSpPr>
          <p:nvPr/>
        </p:nvSpPr>
        <p:spPr bwMode="auto">
          <a:xfrm>
            <a:off x="971550" y="3213100"/>
            <a:ext cx="2087563" cy="863600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000000"/>
                </a:solidFill>
                <a:latin typeface="Arial" charset="0"/>
              </a:rPr>
              <a:t>прокариоты</a:t>
            </a:r>
          </a:p>
        </p:txBody>
      </p:sp>
      <p:sp>
        <p:nvSpPr>
          <p:cNvPr id="509959" name="Rectangle 7"/>
          <p:cNvSpPr>
            <a:spLocks noChangeArrowheads="1"/>
          </p:cNvSpPr>
          <p:nvPr/>
        </p:nvSpPr>
        <p:spPr bwMode="auto">
          <a:xfrm>
            <a:off x="6011863" y="3213100"/>
            <a:ext cx="2087562" cy="863600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000000"/>
                </a:solidFill>
                <a:latin typeface="Arial" charset="0"/>
              </a:rPr>
              <a:t>эукариоты</a:t>
            </a:r>
          </a:p>
        </p:txBody>
      </p:sp>
      <p:sp>
        <p:nvSpPr>
          <p:cNvPr id="509960" name="Rectangle 8"/>
          <p:cNvSpPr>
            <a:spLocks noChangeArrowheads="1"/>
          </p:cNvSpPr>
          <p:nvPr/>
        </p:nvSpPr>
        <p:spPr bwMode="auto">
          <a:xfrm>
            <a:off x="2124075" y="4652963"/>
            <a:ext cx="1295400" cy="863600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>археи</a:t>
            </a:r>
          </a:p>
        </p:txBody>
      </p:sp>
      <p:sp>
        <p:nvSpPr>
          <p:cNvPr id="509961" name="Rectangle 9"/>
          <p:cNvSpPr>
            <a:spLocks noChangeArrowheads="1"/>
          </p:cNvSpPr>
          <p:nvPr/>
        </p:nvSpPr>
        <p:spPr bwMode="auto">
          <a:xfrm>
            <a:off x="250825" y="4652963"/>
            <a:ext cx="1728788" cy="863600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>бактерии</a:t>
            </a:r>
          </a:p>
        </p:txBody>
      </p:sp>
      <p:sp>
        <p:nvSpPr>
          <p:cNvPr id="509962" name="Rectangle 10"/>
          <p:cNvSpPr>
            <a:spLocks noChangeArrowheads="1"/>
          </p:cNvSpPr>
          <p:nvPr/>
        </p:nvSpPr>
        <p:spPr bwMode="auto">
          <a:xfrm>
            <a:off x="3924300" y="4652963"/>
            <a:ext cx="1368425" cy="863600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>грибы</a:t>
            </a:r>
          </a:p>
        </p:txBody>
      </p:sp>
      <p:sp>
        <p:nvSpPr>
          <p:cNvPr id="509963" name="Rectangle 11"/>
          <p:cNvSpPr>
            <a:spLocks noChangeArrowheads="1"/>
          </p:cNvSpPr>
          <p:nvPr/>
        </p:nvSpPr>
        <p:spPr bwMode="auto">
          <a:xfrm>
            <a:off x="5364163" y="4652963"/>
            <a:ext cx="1584325" cy="863600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>растения</a:t>
            </a:r>
          </a:p>
        </p:txBody>
      </p:sp>
      <p:sp>
        <p:nvSpPr>
          <p:cNvPr id="509964" name="Rectangle 12"/>
          <p:cNvSpPr>
            <a:spLocks noChangeArrowheads="1"/>
          </p:cNvSpPr>
          <p:nvPr/>
        </p:nvSpPr>
        <p:spPr bwMode="auto">
          <a:xfrm>
            <a:off x="7056438" y="4652963"/>
            <a:ext cx="2087562" cy="863600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000000"/>
                </a:solidFill>
                <a:latin typeface="Arial" charset="0"/>
              </a:rPr>
              <a:t>животные</a:t>
            </a:r>
          </a:p>
        </p:txBody>
      </p:sp>
      <p:sp>
        <p:nvSpPr>
          <p:cNvPr id="509965" name="Line 13"/>
          <p:cNvSpPr>
            <a:spLocks noChangeShapeType="1"/>
          </p:cNvSpPr>
          <p:nvPr/>
        </p:nvSpPr>
        <p:spPr bwMode="auto">
          <a:xfrm flipH="1">
            <a:off x="1187450" y="4076700"/>
            <a:ext cx="792163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09966" name="Line 14"/>
          <p:cNvSpPr>
            <a:spLocks noChangeShapeType="1"/>
          </p:cNvSpPr>
          <p:nvPr/>
        </p:nvSpPr>
        <p:spPr bwMode="auto">
          <a:xfrm>
            <a:off x="2051050" y="4076700"/>
            <a:ext cx="792163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09967" name="Line 15"/>
          <p:cNvSpPr>
            <a:spLocks noChangeShapeType="1"/>
          </p:cNvSpPr>
          <p:nvPr/>
        </p:nvSpPr>
        <p:spPr bwMode="auto">
          <a:xfrm flipH="1">
            <a:off x="4284663" y="4076700"/>
            <a:ext cx="2951162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09968" name="Line 16"/>
          <p:cNvSpPr>
            <a:spLocks noChangeShapeType="1"/>
          </p:cNvSpPr>
          <p:nvPr/>
        </p:nvSpPr>
        <p:spPr bwMode="auto">
          <a:xfrm flipH="1">
            <a:off x="6156325" y="4076700"/>
            <a:ext cx="107950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09969" name="Line 17"/>
          <p:cNvSpPr>
            <a:spLocks noChangeShapeType="1"/>
          </p:cNvSpPr>
          <p:nvPr/>
        </p:nvSpPr>
        <p:spPr bwMode="auto">
          <a:xfrm>
            <a:off x="7308850" y="4076700"/>
            <a:ext cx="1150938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09970" name="Rectangle 18"/>
          <p:cNvSpPr>
            <a:spLocks noGrp="1" noChangeArrowheads="1"/>
          </p:cNvSpPr>
          <p:nvPr>
            <p:ph type="title"/>
          </p:nvPr>
        </p:nvSpPr>
        <p:spPr>
          <a:xfrm>
            <a:off x="378618" y="116632"/>
            <a:ext cx="8459787" cy="118268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pitchFamily="34" charset="0"/>
              </a:rPr>
              <a:t>Организмы</a:t>
            </a:r>
            <a:b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pitchFamily="34" charset="0"/>
              </a:rPr>
            </a:b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pitchFamily="34" charset="0"/>
              </a:rPr>
              <a:t>(</a:t>
            </a:r>
            <a:r>
              <a:rPr lang="ru-RU" sz="2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pitchFamily="34" charset="0"/>
              </a:rPr>
              <a:t>по наличию ядра в клетке делятся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834143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09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09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509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509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509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509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509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509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509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509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509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509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509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4" dur="500"/>
                                        <p:tgtEl>
                                          <p:spTgt spid="509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9956" grpId="0" animBg="1"/>
      <p:bldP spid="509957" grpId="0" animBg="1"/>
      <p:bldP spid="509958" grpId="0" animBg="1"/>
      <p:bldP spid="509959" grpId="0" animBg="1"/>
      <p:bldP spid="509960" grpId="0" animBg="1"/>
      <p:bldP spid="509961" grpId="0" animBg="1"/>
      <p:bldP spid="509962" grpId="0" animBg="1"/>
      <p:bldP spid="509963" grpId="0" animBg="1"/>
      <p:bldP spid="509964" grpId="0" animBg="1"/>
      <p:bldP spid="509965" grpId="0" animBg="1"/>
      <p:bldP spid="509966" grpId="0" animBg="1"/>
      <p:bldP spid="509967" grpId="0" animBg="1"/>
      <p:bldP spid="509968" grpId="0" animBg="1"/>
      <p:bldP spid="50996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402" name="WordArt 2"/>
          <p:cNvSpPr>
            <a:spLocks noChangeArrowheads="1" noChangeShapeType="1" noTextEdit="1"/>
          </p:cNvSpPr>
          <p:nvPr/>
        </p:nvSpPr>
        <p:spPr bwMode="auto">
          <a:xfrm>
            <a:off x="1187450" y="292506"/>
            <a:ext cx="6626225" cy="554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646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СТРОЕНИЕ</a:t>
            </a:r>
            <a:r>
              <a:rPr lang="ru-RU" sz="3200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КЛЕТКИ</a:t>
            </a:r>
          </a:p>
        </p:txBody>
      </p:sp>
      <p:sp>
        <p:nvSpPr>
          <p:cNvPr id="486403" name="Rectangle 3"/>
          <p:cNvSpPr>
            <a:spLocks noChangeArrowheads="1"/>
          </p:cNvSpPr>
          <p:nvPr/>
        </p:nvSpPr>
        <p:spPr bwMode="auto">
          <a:xfrm>
            <a:off x="6804025" y="1916113"/>
            <a:ext cx="1390650" cy="457200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</a:rPr>
              <a:t>Ядро</a:t>
            </a:r>
          </a:p>
        </p:txBody>
      </p:sp>
      <p:sp>
        <p:nvSpPr>
          <p:cNvPr id="486404" name="Rectangle 4"/>
          <p:cNvSpPr>
            <a:spLocks noChangeArrowheads="1"/>
          </p:cNvSpPr>
          <p:nvPr/>
        </p:nvSpPr>
        <p:spPr bwMode="auto">
          <a:xfrm>
            <a:off x="3563938" y="2493963"/>
            <a:ext cx="1881187" cy="457200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</a:rPr>
              <a:t>Цитоплазма</a:t>
            </a:r>
          </a:p>
        </p:txBody>
      </p:sp>
      <p:sp>
        <p:nvSpPr>
          <p:cNvPr id="486405" name="Rectangle 5"/>
          <p:cNvSpPr>
            <a:spLocks noChangeArrowheads="1"/>
          </p:cNvSpPr>
          <p:nvPr/>
        </p:nvSpPr>
        <p:spPr bwMode="auto">
          <a:xfrm>
            <a:off x="250825" y="3582988"/>
            <a:ext cx="2106613" cy="45720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</a:rPr>
              <a:t>Митохондрии</a:t>
            </a:r>
          </a:p>
        </p:txBody>
      </p:sp>
      <p:sp>
        <p:nvSpPr>
          <p:cNvPr id="486406" name="Rectangle 6"/>
          <p:cNvSpPr>
            <a:spLocks noChangeArrowheads="1"/>
          </p:cNvSpPr>
          <p:nvPr/>
        </p:nvSpPr>
        <p:spPr bwMode="auto">
          <a:xfrm>
            <a:off x="128588" y="1874838"/>
            <a:ext cx="2563812" cy="822325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</a:rPr>
              <a:t>Плазматическая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</a:rPr>
              <a:t>мембрана</a:t>
            </a:r>
          </a:p>
        </p:txBody>
      </p:sp>
      <p:sp>
        <p:nvSpPr>
          <p:cNvPr id="486407" name="Rectangle 7"/>
          <p:cNvSpPr>
            <a:spLocks noChangeArrowheads="1"/>
          </p:cNvSpPr>
          <p:nvPr/>
        </p:nvSpPr>
        <p:spPr bwMode="auto">
          <a:xfrm>
            <a:off x="2627313" y="5949950"/>
            <a:ext cx="2865437" cy="45720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</a:rPr>
              <a:t>Комплекс Гольджи</a:t>
            </a:r>
          </a:p>
        </p:txBody>
      </p:sp>
      <p:sp>
        <p:nvSpPr>
          <p:cNvPr id="486408" name="Line 8"/>
          <p:cNvSpPr>
            <a:spLocks noChangeShapeType="1"/>
          </p:cNvSpPr>
          <p:nvPr/>
        </p:nvSpPr>
        <p:spPr bwMode="auto">
          <a:xfrm flipH="1">
            <a:off x="827088" y="1557338"/>
            <a:ext cx="3816350" cy="325437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86409" name="Line 9"/>
          <p:cNvSpPr>
            <a:spLocks noChangeShapeType="1"/>
          </p:cNvSpPr>
          <p:nvPr/>
        </p:nvSpPr>
        <p:spPr bwMode="auto">
          <a:xfrm flipH="1">
            <a:off x="4643438" y="1557338"/>
            <a:ext cx="0" cy="8636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86410" name="Line 10"/>
          <p:cNvSpPr>
            <a:spLocks noChangeShapeType="1"/>
          </p:cNvSpPr>
          <p:nvPr/>
        </p:nvSpPr>
        <p:spPr bwMode="auto">
          <a:xfrm flipH="1">
            <a:off x="4427538" y="2997200"/>
            <a:ext cx="73025" cy="295275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86411" name="Line 11"/>
          <p:cNvSpPr>
            <a:spLocks noChangeShapeType="1"/>
          </p:cNvSpPr>
          <p:nvPr/>
        </p:nvSpPr>
        <p:spPr bwMode="auto">
          <a:xfrm>
            <a:off x="5292725" y="2924175"/>
            <a:ext cx="1152525" cy="12954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86412" name="Line 12"/>
          <p:cNvSpPr>
            <a:spLocks noChangeShapeType="1"/>
          </p:cNvSpPr>
          <p:nvPr/>
        </p:nvSpPr>
        <p:spPr bwMode="auto">
          <a:xfrm>
            <a:off x="4643438" y="2997200"/>
            <a:ext cx="863600" cy="2160588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86413" name="Rectangle 13"/>
          <p:cNvSpPr>
            <a:spLocks noChangeArrowheads="1"/>
          </p:cNvSpPr>
          <p:nvPr/>
        </p:nvSpPr>
        <p:spPr bwMode="auto">
          <a:xfrm>
            <a:off x="4787900" y="5229225"/>
            <a:ext cx="2314575" cy="45720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</a:rPr>
              <a:t>Рибосома</a:t>
            </a:r>
            <a:endParaRPr lang="ru-RU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86414" name="Line 14"/>
          <p:cNvSpPr>
            <a:spLocks noChangeShapeType="1"/>
          </p:cNvSpPr>
          <p:nvPr/>
        </p:nvSpPr>
        <p:spPr bwMode="auto">
          <a:xfrm flipH="1">
            <a:off x="2051050" y="2708275"/>
            <a:ext cx="1512888" cy="792163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86415" name="Line 15"/>
          <p:cNvSpPr>
            <a:spLocks noChangeShapeType="1"/>
          </p:cNvSpPr>
          <p:nvPr/>
        </p:nvSpPr>
        <p:spPr bwMode="auto">
          <a:xfrm>
            <a:off x="4716463" y="1557338"/>
            <a:ext cx="2808287" cy="287337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86416" name="Line 16"/>
          <p:cNvSpPr>
            <a:spLocks noChangeShapeType="1"/>
          </p:cNvSpPr>
          <p:nvPr/>
        </p:nvSpPr>
        <p:spPr bwMode="auto">
          <a:xfrm flipH="1">
            <a:off x="2339975" y="2924175"/>
            <a:ext cx="1584325" cy="1800225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86417" name="Line 17"/>
          <p:cNvSpPr>
            <a:spLocks noChangeShapeType="1"/>
          </p:cNvSpPr>
          <p:nvPr/>
        </p:nvSpPr>
        <p:spPr bwMode="auto">
          <a:xfrm flipH="1">
            <a:off x="3995738" y="2997200"/>
            <a:ext cx="360362" cy="1152525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86418" name="Text Box 18"/>
          <p:cNvSpPr txBox="1">
            <a:spLocks noChangeArrowheads="1"/>
          </p:cNvSpPr>
          <p:nvPr/>
        </p:nvSpPr>
        <p:spPr bwMode="auto">
          <a:xfrm>
            <a:off x="3419475" y="4221163"/>
            <a:ext cx="958850" cy="519112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smtClean="0">
                <a:solidFill>
                  <a:srgbClr val="000000"/>
                </a:solidFill>
                <a:latin typeface="Times New Roman" pitchFamily="18" charset="0"/>
              </a:rPr>
              <a:t>ЭПС</a:t>
            </a:r>
          </a:p>
        </p:txBody>
      </p:sp>
      <p:sp>
        <p:nvSpPr>
          <p:cNvPr id="486419" name="Rectangle 19"/>
          <p:cNvSpPr>
            <a:spLocks noChangeArrowheads="1"/>
          </p:cNvSpPr>
          <p:nvPr/>
        </p:nvSpPr>
        <p:spPr bwMode="auto">
          <a:xfrm>
            <a:off x="5724525" y="4221163"/>
            <a:ext cx="1851025" cy="822325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</a:rPr>
              <a:t>Клеточный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</a:rPr>
              <a:t>центр</a:t>
            </a:r>
          </a:p>
        </p:txBody>
      </p:sp>
      <p:sp>
        <p:nvSpPr>
          <p:cNvPr id="486420" name="Rectangle 20"/>
          <p:cNvSpPr>
            <a:spLocks noChangeArrowheads="1"/>
          </p:cNvSpPr>
          <p:nvPr/>
        </p:nvSpPr>
        <p:spPr bwMode="auto">
          <a:xfrm>
            <a:off x="1331913" y="4806950"/>
            <a:ext cx="1509712" cy="45720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</a:rPr>
              <a:t>Лизосома</a:t>
            </a:r>
          </a:p>
        </p:txBody>
      </p:sp>
      <p:sp>
        <p:nvSpPr>
          <p:cNvPr id="486421" name="Rectangle 21"/>
          <p:cNvSpPr>
            <a:spLocks noChangeArrowheads="1"/>
          </p:cNvSpPr>
          <p:nvPr/>
        </p:nvSpPr>
        <p:spPr bwMode="auto">
          <a:xfrm>
            <a:off x="7323138" y="3141663"/>
            <a:ext cx="1820862" cy="45720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</a:rPr>
              <a:t>Хромосомы</a:t>
            </a:r>
          </a:p>
        </p:txBody>
      </p:sp>
      <p:sp>
        <p:nvSpPr>
          <p:cNvPr id="486422" name="Rectangle 22"/>
          <p:cNvSpPr>
            <a:spLocks noChangeArrowheads="1"/>
          </p:cNvSpPr>
          <p:nvPr/>
        </p:nvSpPr>
        <p:spPr bwMode="auto">
          <a:xfrm>
            <a:off x="5580063" y="3141663"/>
            <a:ext cx="1552575" cy="45720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</a:rPr>
              <a:t>Ядрышко</a:t>
            </a:r>
          </a:p>
        </p:txBody>
      </p:sp>
      <p:sp>
        <p:nvSpPr>
          <p:cNvPr id="486423" name="Line 23"/>
          <p:cNvSpPr>
            <a:spLocks noChangeShapeType="1"/>
          </p:cNvSpPr>
          <p:nvPr/>
        </p:nvSpPr>
        <p:spPr bwMode="auto">
          <a:xfrm flipH="1">
            <a:off x="6588125" y="2420938"/>
            <a:ext cx="863600" cy="6477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86424" name="Line 24"/>
          <p:cNvSpPr>
            <a:spLocks noChangeShapeType="1"/>
          </p:cNvSpPr>
          <p:nvPr/>
        </p:nvSpPr>
        <p:spPr bwMode="auto">
          <a:xfrm>
            <a:off x="7667625" y="2420938"/>
            <a:ext cx="720725" cy="6477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86425" name="Rectangle 25"/>
          <p:cNvSpPr>
            <a:spLocks noChangeArrowheads="1"/>
          </p:cNvSpPr>
          <p:nvPr/>
        </p:nvSpPr>
        <p:spPr bwMode="auto">
          <a:xfrm>
            <a:off x="755650" y="4221163"/>
            <a:ext cx="1354138" cy="45720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</a:rPr>
              <a:t>Вакуоль</a:t>
            </a:r>
          </a:p>
        </p:txBody>
      </p:sp>
      <p:sp>
        <p:nvSpPr>
          <p:cNvPr id="486426" name="Line 26"/>
          <p:cNvSpPr>
            <a:spLocks noChangeShapeType="1"/>
          </p:cNvSpPr>
          <p:nvPr/>
        </p:nvSpPr>
        <p:spPr bwMode="auto">
          <a:xfrm flipH="1">
            <a:off x="2124075" y="2924175"/>
            <a:ext cx="1655763" cy="13684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86427" name="Rectangle 27"/>
          <p:cNvSpPr>
            <a:spLocks noChangeArrowheads="1"/>
          </p:cNvSpPr>
          <p:nvPr/>
        </p:nvSpPr>
        <p:spPr bwMode="auto">
          <a:xfrm>
            <a:off x="2339975" y="5373688"/>
            <a:ext cx="1597025" cy="45720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</a:rPr>
              <a:t>Пластиды</a:t>
            </a:r>
          </a:p>
        </p:txBody>
      </p:sp>
      <p:sp>
        <p:nvSpPr>
          <p:cNvPr id="486428" name="Line 28"/>
          <p:cNvSpPr>
            <a:spLocks noChangeShapeType="1"/>
          </p:cNvSpPr>
          <p:nvPr/>
        </p:nvSpPr>
        <p:spPr bwMode="auto">
          <a:xfrm flipH="1">
            <a:off x="2771775" y="2997200"/>
            <a:ext cx="1295400" cy="23749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0190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8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86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486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8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86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486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486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486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486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486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486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486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486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6403" grpId="0" animBg="1"/>
      <p:bldP spid="486404" grpId="0" animBg="1"/>
      <p:bldP spid="486405" grpId="0" animBg="1"/>
      <p:bldP spid="486406" grpId="0" animBg="1"/>
      <p:bldP spid="486407" grpId="0" animBg="1"/>
      <p:bldP spid="486413" grpId="0" animBg="1"/>
      <p:bldP spid="486418" grpId="0" animBg="1"/>
      <p:bldP spid="486419" grpId="0" animBg="1"/>
      <p:bldP spid="486420" grpId="0" animBg="1"/>
      <p:bldP spid="486421" grpId="0" animBg="1"/>
      <p:bldP spid="486422" grpId="0" animBg="1"/>
      <p:bldP spid="486425" grpId="0" animBg="1"/>
      <p:bldP spid="4864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16632"/>
            <a:ext cx="8640960" cy="6555641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ru-RU" sz="28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СОСТАВ КЛЕТОК</a:t>
            </a:r>
          </a:p>
          <a:p>
            <a:pPr algn="ctr"/>
            <a:endParaRPr lang="ru-RU" sz="2800" b="1" dirty="0">
              <a:solidFill>
                <a:srgbClr val="C00000"/>
              </a:solidFill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</a:endParaRPr>
          </a:p>
          <a:p>
            <a:pPr algn="ctr"/>
            <a:endParaRPr lang="ru-RU" sz="2800" b="1" dirty="0">
              <a:solidFill>
                <a:srgbClr val="C00000"/>
              </a:solidFill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</a:endParaRPr>
          </a:p>
          <a:p>
            <a:pPr algn="ctr"/>
            <a:endParaRPr lang="ru-RU" sz="2800" b="1" dirty="0">
              <a:solidFill>
                <a:srgbClr val="C00000"/>
              </a:solidFill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</a:endParaRPr>
          </a:p>
          <a:p>
            <a:pPr algn="ctr"/>
            <a:endParaRPr lang="ru-RU" sz="2800" b="1" dirty="0">
              <a:solidFill>
                <a:srgbClr val="C00000"/>
              </a:solidFill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</a:endParaRPr>
          </a:p>
          <a:p>
            <a:pPr algn="ctr"/>
            <a:endParaRPr lang="ru-RU" sz="2800" b="1" dirty="0">
              <a:solidFill>
                <a:srgbClr val="C00000"/>
              </a:solidFill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</a:endParaRPr>
          </a:p>
          <a:p>
            <a:pPr algn="ctr"/>
            <a:endParaRPr lang="ru-RU" sz="2800" b="1" dirty="0">
              <a:solidFill>
                <a:srgbClr val="C00000"/>
              </a:solidFill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</a:endParaRPr>
          </a:p>
          <a:p>
            <a:pPr algn="ctr"/>
            <a:endParaRPr lang="ru-RU" sz="2800" b="1" dirty="0">
              <a:solidFill>
                <a:srgbClr val="C00000"/>
              </a:solidFill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395536" y="1700808"/>
            <a:ext cx="3960440" cy="3046988"/>
            <a:chOff x="185874" y="1700808"/>
            <a:chExt cx="3960440" cy="304698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85874" y="1700808"/>
              <a:ext cx="3960440" cy="3046988"/>
            </a:xfrm>
            <a:prstGeom prst="rect">
              <a:avLst/>
            </a:prstGeom>
            <a:solidFill>
              <a:srgbClr val="FFFFCC"/>
            </a:solidFill>
            <a:ln w="38100">
              <a:solidFill>
                <a:srgbClr val="0070C0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400" b="1" dirty="0"/>
                <a:t>неорганические </a:t>
              </a:r>
              <a:r>
                <a:rPr lang="ru-RU" sz="2400" b="1" dirty="0" smtClean="0"/>
                <a:t>вещества</a:t>
              </a:r>
              <a:endParaRPr lang="en-US" sz="2400" b="1" dirty="0" smtClean="0"/>
            </a:p>
            <a:p>
              <a:pPr algn="ctr"/>
              <a:endParaRPr lang="en-US" sz="2400" dirty="0"/>
            </a:p>
            <a:p>
              <a:pPr algn="ctr"/>
              <a:endParaRPr lang="en-US" sz="2400" dirty="0" smtClean="0"/>
            </a:p>
            <a:p>
              <a:pPr algn="ctr"/>
              <a:endParaRPr lang="en-US" sz="2400" dirty="0"/>
            </a:p>
            <a:p>
              <a:pPr algn="ctr"/>
              <a:endParaRPr lang="en-US" sz="2400" dirty="0" smtClean="0"/>
            </a:p>
            <a:p>
              <a:pPr algn="ctr"/>
              <a:endParaRPr lang="en-US" sz="2400" dirty="0"/>
            </a:p>
            <a:p>
              <a:pPr algn="ctr"/>
              <a:endParaRPr lang="en-US" sz="2400" dirty="0" smtClean="0"/>
            </a:p>
            <a:p>
              <a:pPr algn="ctr"/>
              <a:endParaRPr lang="ru-RU" sz="2400" dirty="0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328874" y="2585084"/>
              <a:ext cx="1656184" cy="461665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solidFill>
                    <a:prstClr val="black"/>
                  </a:solidFill>
                </a:rPr>
                <a:t>вода</a:t>
              </a:r>
              <a:endParaRPr lang="ru-RU" dirty="0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971600" y="3501008"/>
              <a:ext cx="2430016" cy="83099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lvl="0" algn="ctr"/>
              <a:r>
                <a:rPr lang="ru-RU" sz="2400" dirty="0">
                  <a:solidFill>
                    <a:prstClr val="black"/>
                  </a:solidFill>
                </a:rPr>
                <a:t>минеральные соли</a:t>
              </a:r>
            </a:p>
          </p:txBody>
        </p:sp>
      </p:grpSp>
      <p:sp>
        <p:nvSpPr>
          <p:cNvPr id="8" name="Прямоугольник 7"/>
          <p:cNvSpPr/>
          <p:nvPr/>
        </p:nvSpPr>
        <p:spPr>
          <a:xfrm>
            <a:off x="4716016" y="1700808"/>
            <a:ext cx="3960440" cy="4524315"/>
          </a:xfrm>
          <a:prstGeom prst="rect">
            <a:avLst/>
          </a:prstGeom>
          <a:solidFill>
            <a:srgbClr val="FFFFCC"/>
          </a:solidFill>
          <a:ln w="381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органические вещества</a:t>
            </a:r>
          </a:p>
          <a:p>
            <a:pPr algn="ctr"/>
            <a:endParaRPr lang="ru-RU" sz="2400" b="1" dirty="0"/>
          </a:p>
          <a:p>
            <a:pPr algn="ctr"/>
            <a:endParaRPr lang="ru-RU" sz="2400" b="1" dirty="0" smtClean="0"/>
          </a:p>
          <a:p>
            <a:pPr algn="ctr"/>
            <a:endParaRPr lang="en-US" sz="2400" b="1" dirty="0" smtClean="0"/>
          </a:p>
          <a:p>
            <a:pPr algn="ctr"/>
            <a:endParaRPr lang="en-US" sz="2400" dirty="0"/>
          </a:p>
          <a:p>
            <a:pPr algn="ctr"/>
            <a:endParaRPr lang="en-US" sz="2400" dirty="0" smtClean="0"/>
          </a:p>
          <a:p>
            <a:pPr algn="ctr"/>
            <a:endParaRPr lang="en-US" sz="2400" dirty="0"/>
          </a:p>
          <a:p>
            <a:pPr algn="ctr"/>
            <a:endParaRPr lang="en-US" sz="2400" dirty="0" smtClean="0"/>
          </a:p>
          <a:p>
            <a:pPr algn="ctr"/>
            <a:endParaRPr lang="ru-RU" sz="2400" dirty="0" smtClean="0"/>
          </a:p>
          <a:p>
            <a:pPr algn="ctr"/>
            <a:endParaRPr lang="ru-RU" sz="2400" dirty="0"/>
          </a:p>
          <a:p>
            <a:pPr algn="ctr"/>
            <a:endParaRPr lang="ru-RU" sz="2400" dirty="0" smtClean="0"/>
          </a:p>
          <a:p>
            <a:pPr algn="ctr"/>
            <a:endParaRPr lang="ru-RU" sz="2400" dirty="0"/>
          </a:p>
        </p:txBody>
      </p:sp>
      <p:grpSp>
        <p:nvGrpSpPr>
          <p:cNvPr id="17" name="Группа 16"/>
          <p:cNvGrpSpPr/>
          <p:nvPr/>
        </p:nvGrpSpPr>
        <p:grpSpPr>
          <a:xfrm>
            <a:off x="5626938" y="2354251"/>
            <a:ext cx="2329438" cy="3264606"/>
            <a:chOff x="5626938" y="2354251"/>
            <a:chExt cx="2329438" cy="3264606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5652120" y="2354251"/>
              <a:ext cx="2304256" cy="461665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ru-RU" sz="2400" dirty="0" smtClean="0"/>
                <a:t>углеводы</a:t>
              </a:r>
              <a:endParaRPr lang="ru-RU" sz="2400" dirty="0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5652120" y="2947303"/>
              <a:ext cx="2304256" cy="461665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ru-RU" sz="2400" dirty="0" smtClean="0"/>
                <a:t>жиры</a:t>
              </a:r>
              <a:endParaRPr lang="ru-RU" sz="2400" dirty="0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652120" y="3561368"/>
              <a:ext cx="2304256" cy="461665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ru-RU" sz="2400" dirty="0" smtClean="0"/>
                <a:t>белки</a:t>
              </a:r>
              <a:endParaRPr lang="ru-RU" sz="2400" dirty="0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5652120" y="4149080"/>
              <a:ext cx="2304256" cy="83099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ru-RU" sz="2400" dirty="0" smtClean="0"/>
                <a:t>нуклеиновые кислоты</a:t>
              </a:r>
              <a:endParaRPr lang="ru-RU" sz="2400" dirty="0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5626938" y="5157192"/>
              <a:ext cx="2304256" cy="461665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ru-RU" sz="2400" dirty="0" smtClean="0"/>
                <a:t>АТФ</a:t>
              </a:r>
              <a:endParaRPr lang="ru-RU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90289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332656"/>
            <a:ext cx="8712968" cy="6186309"/>
          </a:xfrm>
          <a:prstGeom prst="rect">
            <a:avLst/>
          </a:prstGeom>
          <a:solidFill>
            <a:srgbClr val="FFFFCC"/>
          </a:solidFill>
          <a:ln w="381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неорганические </a:t>
            </a:r>
            <a:r>
              <a:rPr lang="ru-RU" sz="2800" b="1" dirty="0" smtClean="0">
                <a:solidFill>
                  <a:srgbClr val="C00000"/>
                </a:solidFill>
              </a:rPr>
              <a:t>вещества</a:t>
            </a:r>
          </a:p>
          <a:p>
            <a:pPr algn="ctr"/>
            <a:endParaRPr lang="ru-RU" sz="2800" b="1" dirty="0">
              <a:solidFill>
                <a:srgbClr val="C00000"/>
              </a:solidFill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</a:endParaRPr>
          </a:p>
          <a:p>
            <a:pPr algn="ctr"/>
            <a:endParaRPr lang="ru-RU" sz="2400" b="1" dirty="0"/>
          </a:p>
          <a:p>
            <a:pPr algn="ctr"/>
            <a:endParaRPr lang="ru-RU" sz="2400" b="1" dirty="0" smtClean="0"/>
          </a:p>
          <a:p>
            <a:pPr algn="ctr"/>
            <a:endParaRPr lang="ru-RU" sz="2400" b="1" dirty="0" smtClean="0"/>
          </a:p>
          <a:p>
            <a:pPr algn="ctr"/>
            <a:endParaRPr lang="ru-RU" sz="2400" b="1" dirty="0"/>
          </a:p>
          <a:p>
            <a:pPr algn="ctr"/>
            <a:endParaRPr lang="ru-RU" sz="2400" b="1" dirty="0" smtClean="0"/>
          </a:p>
          <a:p>
            <a:pPr algn="ctr"/>
            <a:endParaRPr lang="en-US" sz="2400" b="1" dirty="0" smtClean="0"/>
          </a:p>
          <a:p>
            <a:pPr algn="ctr"/>
            <a:endParaRPr lang="en-US" sz="2400" dirty="0"/>
          </a:p>
          <a:p>
            <a:pPr algn="ctr"/>
            <a:endParaRPr lang="en-US" sz="2400" dirty="0" smtClean="0"/>
          </a:p>
          <a:p>
            <a:pPr algn="ctr"/>
            <a:endParaRPr lang="en-US" sz="2400" dirty="0"/>
          </a:p>
          <a:p>
            <a:pPr algn="ctr"/>
            <a:endParaRPr lang="en-US" sz="2400" dirty="0" smtClean="0"/>
          </a:p>
          <a:p>
            <a:pPr algn="ctr"/>
            <a:endParaRPr lang="en-US" sz="2400" dirty="0"/>
          </a:p>
          <a:p>
            <a:pPr algn="ctr"/>
            <a:endParaRPr lang="en-US" sz="2400" dirty="0" smtClean="0"/>
          </a:p>
          <a:p>
            <a:pPr algn="ctr"/>
            <a:endParaRPr lang="ru-RU" sz="24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31540" y="1432219"/>
            <a:ext cx="8208912" cy="1519372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82960" y="3567841"/>
            <a:ext cx="8208912" cy="2450301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" name="Группа 15"/>
          <p:cNvGrpSpPr/>
          <p:nvPr/>
        </p:nvGrpSpPr>
        <p:grpSpPr>
          <a:xfrm>
            <a:off x="816265" y="1961072"/>
            <a:ext cx="7488832" cy="482738"/>
            <a:chOff x="539552" y="1391703"/>
            <a:chExt cx="7488832" cy="482738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539552" y="1412776"/>
              <a:ext cx="1656184" cy="461665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solidFill>
                    <a:prstClr val="black"/>
                  </a:solidFill>
                </a:rPr>
                <a:t>вода</a:t>
              </a:r>
              <a:endParaRPr lang="ru-RU" dirty="0"/>
            </a:p>
          </p:txBody>
        </p:sp>
        <p:sp>
          <p:nvSpPr>
            <p:cNvPr id="9" name="Стрелка вправо 8"/>
            <p:cNvSpPr/>
            <p:nvPr/>
          </p:nvSpPr>
          <p:spPr>
            <a:xfrm>
              <a:off x="2396270" y="1412776"/>
              <a:ext cx="591554" cy="461665"/>
            </a:xfrm>
            <a:prstGeom prst="rightArrow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3131840" y="1391703"/>
              <a:ext cx="4896544" cy="461665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ru-RU" sz="2400" dirty="0" smtClean="0"/>
                <a:t>взаимодействие веществ в клетке</a:t>
              </a:r>
              <a:endParaRPr lang="ru-RU" dirty="0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669734" y="3880747"/>
            <a:ext cx="7635363" cy="1701959"/>
            <a:chOff x="539552" y="2932817"/>
            <a:chExt cx="7635363" cy="1701959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539552" y="3356992"/>
              <a:ext cx="2088232" cy="83099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lvl="0" algn="ctr"/>
              <a:r>
                <a:rPr lang="ru-RU" sz="2400" dirty="0">
                  <a:solidFill>
                    <a:prstClr val="black"/>
                  </a:solidFill>
                </a:rPr>
                <a:t>минеральные соли</a:t>
              </a:r>
            </a:p>
          </p:txBody>
        </p:sp>
        <p:sp>
          <p:nvSpPr>
            <p:cNvPr id="11" name="Стрелка вправо 10"/>
            <p:cNvSpPr/>
            <p:nvPr/>
          </p:nvSpPr>
          <p:spPr>
            <a:xfrm>
              <a:off x="2855897" y="3541657"/>
              <a:ext cx="591554" cy="461665"/>
            </a:xfrm>
            <a:prstGeom prst="rightArrow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3635895" y="2932817"/>
              <a:ext cx="4495013" cy="461665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ru-RU" sz="2400" dirty="0" smtClean="0">
                  <a:solidFill>
                    <a:prstClr val="black"/>
                  </a:solidFill>
                </a:rPr>
                <a:t>свертывание </a:t>
              </a:r>
              <a:r>
                <a:rPr lang="ru-RU" sz="2400" dirty="0">
                  <a:solidFill>
                    <a:prstClr val="black"/>
                  </a:solidFill>
                </a:rPr>
                <a:t>крови</a:t>
              </a:r>
              <a:endParaRPr lang="ru-RU" sz="2400" dirty="0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3635896" y="3546797"/>
              <a:ext cx="4495013" cy="461665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ru-RU" sz="2400" dirty="0" smtClean="0">
                  <a:solidFill>
                    <a:prstClr val="black"/>
                  </a:solidFill>
                </a:rPr>
                <a:t>сокращение мышечных волокон</a:t>
              </a:r>
              <a:endParaRPr lang="ru-RU" sz="2400" dirty="0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640276" y="4173111"/>
              <a:ext cx="4534639" cy="461665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ru-RU" sz="2400" dirty="0" smtClean="0">
                  <a:solidFill>
                    <a:prstClr val="black"/>
                  </a:solidFill>
                </a:rPr>
                <a:t>образование нервного импульса</a:t>
              </a:r>
              <a:endParaRPr lang="ru-RU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1208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914b6b68684a79e6cfe060419ee0c6776a8fdce7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14093</TotalTime>
  <Words>286</Words>
  <Application>Microsoft Office PowerPoint</Application>
  <PresentationFormat>Экран (4:3)</PresentationFormat>
  <Paragraphs>156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Современная клеточная теория</vt:lpstr>
      <vt:lpstr>Презентация PowerPoint</vt:lpstr>
      <vt:lpstr>Презентация PowerPoint</vt:lpstr>
      <vt:lpstr>Организмы (по строению)</vt:lpstr>
      <vt:lpstr>Организмы (по наличию ядра в клетке делятся)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Клетка - структурная единица организма</dc:title>
  <dc:creator>obstinate</dc:creator>
  <dc:description>Презентация с сайта http://presentation-creation.ru/</dc:description>
  <cp:lastModifiedBy>Алла Матросова</cp:lastModifiedBy>
  <cp:revision>34</cp:revision>
  <dcterms:created xsi:type="dcterms:W3CDTF">2014-05-07T05:34:39Z</dcterms:created>
  <dcterms:modified xsi:type="dcterms:W3CDTF">2020-09-28T17:17:45Z</dcterms:modified>
</cp:coreProperties>
</file>