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4" r:id="rId2"/>
    <p:sldId id="265" r:id="rId3"/>
    <p:sldId id="259" r:id="rId4"/>
    <p:sldId id="257" r:id="rId5"/>
    <p:sldId id="261" r:id="rId6"/>
    <p:sldId id="262" r:id="rId7"/>
    <p:sldId id="263" r:id="rId8"/>
    <p:sldId id="274" r:id="rId9"/>
    <p:sldId id="269" r:id="rId10"/>
    <p:sldId id="273" r:id="rId11"/>
    <p:sldId id="275" r:id="rId12"/>
    <p:sldId id="276" r:id="rId13"/>
    <p:sldId id="277" r:id="rId14"/>
    <p:sldId id="278" r:id="rId15"/>
    <p:sldId id="279" r:id="rId16"/>
    <p:sldId id="280" r:id="rId17"/>
    <p:sldId id="267" r:id="rId18"/>
    <p:sldId id="284" r:id="rId19"/>
    <p:sldId id="268" r:id="rId20"/>
    <p:sldId id="28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3CD37-5F68-4569-924B-0BAA1F61C868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AC7EA-370B-4CCE-BC87-FED79846B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88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690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5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02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25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944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85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10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9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66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43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413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01D5A-23AB-4297-90CD-738B2C56209D}" type="datetimeFigureOut">
              <a:rPr lang="ru-RU" smtClean="0"/>
              <a:t>25.07.2023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546F1-A53F-4797-99D4-B5B21E216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61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.png"/><Relationship Id="rId7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0.pn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6.png"/><Relationship Id="rId7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074" y="0"/>
            <a:ext cx="12271074" cy="6982208"/>
          </a:xfrm>
        </p:spPr>
      </p:pic>
      <p:sp>
        <p:nvSpPr>
          <p:cNvPr id="7" name="TextBox 6"/>
          <p:cNvSpPr txBox="1"/>
          <p:nvPr/>
        </p:nvSpPr>
        <p:spPr>
          <a:xfrm>
            <a:off x="7662530" y="5269246"/>
            <a:ext cx="4529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День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знаний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– старт больших дерзаний</a:t>
            </a:r>
          </a:p>
          <a:p>
            <a:pPr algn="ctr"/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Старт важных дел, призыв к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мечте.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Мы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все уверены: он станет</a:t>
            </a:r>
          </a:p>
          <a:p>
            <a:pPr algn="ctr"/>
            <a:r>
              <a:rPr lang="ru-RU" b="1" i="1" dirty="0">
                <a:solidFill>
                  <a:schemeClr val="bg2">
                    <a:lumMod val="25000"/>
                  </a:schemeClr>
                </a:solidFill>
              </a:rPr>
              <a:t>Ступенькой к новой высоте.</a:t>
            </a:r>
          </a:p>
        </p:txBody>
      </p:sp>
      <p:pic>
        <p:nvPicPr>
          <p:cNvPr id="3" name="Nikol_Koroli_-_Volshebnaya_mechta_(musmore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181" y="6058785"/>
            <a:ext cx="710019" cy="710019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972107" y="6675437"/>
            <a:ext cx="4114800" cy="365125"/>
          </a:xfrm>
        </p:spPr>
        <p:txBody>
          <a:bodyPr/>
          <a:lstStyle/>
          <a:p>
            <a:r>
              <a:rPr lang="en-US" dirty="0" smtClean="0"/>
              <a:t>https://vk.com/classniy.putevoditel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88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4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738445" y="243076"/>
            <a:ext cx="982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Всё, что существует на свете, когда – то было чьей - то мечтой. </a:t>
            </a: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959091" y="66899"/>
            <a:ext cx="1280326" cy="11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7338" t="6137" r="21263"/>
          <a:stretch/>
        </p:blipFill>
        <p:spPr>
          <a:xfrm rot="4114923">
            <a:off x="8792188" y="764601"/>
            <a:ext cx="2033012" cy="43575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7338" t="6137" r="21263"/>
          <a:stretch/>
        </p:blipFill>
        <p:spPr>
          <a:xfrm rot="4114923">
            <a:off x="1363652" y="925004"/>
            <a:ext cx="2033012" cy="43575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27338" t="6137" r="21263"/>
          <a:stretch/>
        </p:blipFill>
        <p:spPr>
          <a:xfrm rot="4114923">
            <a:off x="5016310" y="2683641"/>
            <a:ext cx="2184647" cy="567600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20396574">
            <a:off x="4443528" y="4855818"/>
            <a:ext cx="420108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Совершить путешествие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к</a:t>
            </a:r>
            <a:r>
              <a:rPr kumimoji="0" lang="ru-RU" sz="2800" b="1" i="0" u="none" strike="noStrike" kern="1200" cap="none" spc="50" normalizeH="0" baseline="0" noProof="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другим планетам</a:t>
            </a:r>
            <a:endParaRPr kumimoji="0" lang="ru-RU" sz="2800" b="1" i="0" u="none" strike="noStrike" kern="1200" cap="none" spc="50" normalizeH="0" baseline="0" noProof="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724068">
            <a:off x="1830860" y="2596855"/>
            <a:ext cx="172380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Овладеть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науками</a:t>
            </a:r>
            <a:endParaRPr kumimoji="0" lang="ru-RU" sz="2800" b="1" i="0" u="none" strike="noStrike" kern="1200" cap="none" spc="50" normalizeH="0" baseline="0" noProof="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0724068">
            <a:off x="9145313" y="2361620"/>
            <a:ext cx="205306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Смастерить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диковинку</a:t>
            </a:r>
            <a:endParaRPr kumimoji="0" lang="ru-RU" sz="2800" b="1" i="0" u="none" strike="noStrike" kern="1200" cap="none" spc="50" normalizeH="0" baseline="0" noProof="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81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03" b="97297" l="4011" r="97059"/>
                    </a14:imgEffect>
                  </a14:imgLayer>
                </a14:imgProps>
              </a:ext>
            </a:extLst>
          </a:blip>
          <a:srcRect l="5138"/>
          <a:stretch/>
        </p:blipFill>
        <p:spPr>
          <a:xfrm rot="213585">
            <a:off x="21771" y="239412"/>
            <a:ext cx="3285329" cy="1325476"/>
          </a:xfrm>
          <a:prstGeom prst="rect">
            <a:avLst/>
          </a:prstGeom>
        </p:spPr>
      </p:pic>
      <p:pic>
        <p:nvPicPr>
          <p:cNvPr id="4098" name="Picture 2" descr="Портрет Михаила Ломоносова. Подробное описание экспоната, аудиогид,  интересные факты. Официальный сайт Artefa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935" y="280064"/>
            <a:ext cx="4293781" cy="61959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4801" y="1153244"/>
            <a:ext cx="62944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Мечта</a:t>
            </a:r>
          </a:p>
          <a:p>
            <a:pPr algn="ctr"/>
            <a:r>
              <a:rPr lang="ru-RU" sz="2800" b="1" i="1" dirty="0" smtClean="0"/>
              <a:t> </a:t>
            </a:r>
            <a:r>
              <a:rPr lang="ru-RU" sz="2800" b="1" i="1" dirty="0"/>
              <a:t>Михаила Васильевича Ломоносова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14801" y="2143361"/>
            <a:ext cx="69047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/>
              <a:t>Путь к мечте: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научился чтению и </a:t>
            </a:r>
            <a:r>
              <a:rPr lang="ru-RU" sz="2800" dirty="0" smtClean="0"/>
              <a:t>письму;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ушёл пешком в </a:t>
            </a:r>
            <a:r>
              <a:rPr lang="ru-RU" sz="2800" dirty="0" smtClean="0"/>
              <a:t>Москву;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/>
              <a:t>поступил </a:t>
            </a:r>
            <a:r>
              <a:rPr lang="ru-RU" sz="2800" dirty="0"/>
              <a:t>в Славяно‒греко‒латинскую </a:t>
            </a:r>
            <a:r>
              <a:rPr lang="ru-RU" sz="2800" dirty="0" smtClean="0"/>
              <a:t>академию;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з</a:t>
            </a:r>
            <a:r>
              <a:rPr lang="ru-RU" sz="2800" dirty="0" smtClean="0"/>
              <a:t>а </a:t>
            </a:r>
            <a:r>
              <a:rPr lang="ru-RU" sz="2800" dirty="0"/>
              <a:t>один год он окончил </a:t>
            </a:r>
            <a:r>
              <a:rPr lang="ru-RU" sz="2800" dirty="0" smtClean="0"/>
              <a:t>3 класса;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изучал там латинский, греческий </a:t>
            </a:r>
            <a:r>
              <a:rPr lang="ru-RU" sz="2800" dirty="0" smtClean="0"/>
              <a:t>язык;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и</a:t>
            </a:r>
            <a:r>
              <a:rPr lang="ru-RU" sz="2800" dirty="0" smtClean="0"/>
              <a:t>зучил </a:t>
            </a:r>
            <a:r>
              <a:rPr lang="ru-RU" sz="2800" dirty="0" smtClean="0"/>
              <a:t>философию и физику в Киеве;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/>
              <a:t>у</a:t>
            </a:r>
            <a:r>
              <a:rPr lang="ru-RU" sz="2800" dirty="0" smtClean="0"/>
              <a:t>чился </a:t>
            </a:r>
            <a:r>
              <a:rPr lang="ru-RU" sz="2800" dirty="0"/>
              <a:t>в </a:t>
            </a:r>
            <a:r>
              <a:rPr lang="ru-RU" sz="2800" dirty="0" smtClean="0"/>
              <a:t>Германии математике, физике, </a:t>
            </a:r>
            <a:r>
              <a:rPr lang="ru-RU" sz="2800" dirty="0"/>
              <a:t>философии, </a:t>
            </a:r>
            <a:r>
              <a:rPr lang="ru-RU" sz="2800" dirty="0" smtClean="0"/>
              <a:t>химии.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4726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963115" y="0"/>
            <a:ext cx="982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Всё, что существует на свете, когда – то было чьей - то мечтой. </a:t>
            </a: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1111426" y="-158624"/>
            <a:ext cx="1280326" cy="11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2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AutoShape 4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0" name="Picture 2" descr="Вклад М.В. Ломоносова в науку астрономию - презентация онлайн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04" b="98258" l="9961" r="888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31" t="6779" r="11131" b="4152"/>
          <a:stretch/>
        </p:blipFill>
        <p:spPr bwMode="auto">
          <a:xfrm>
            <a:off x="323736" y="1773099"/>
            <a:ext cx="3632875" cy="4541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 descr="Вклад Ломоносова в науку - История Российской импер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556" y="2326318"/>
            <a:ext cx="3005788" cy="2900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AutoShape 6" descr="Михаил Ломоносов: Морозов А.: Ломоносов. Часть третья. XIII. &quot;Громовая  машина&quot;"/>
          <p:cNvSpPr>
            <a:spLocks noChangeAspect="1" noChangeArrowheads="1"/>
          </p:cNvSpPr>
          <p:nvPr/>
        </p:nvSpPr>
        <p:spPr bwMode="auto">
          <a:xfrm>
            <a:off x="7075023" y="1665310"/>
            <a:ext cx="107789" cy="10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Что изобрел Ломоносов: какие открытия и когда сделал, создание теорий и  приборов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759" y="2011409"/>
            <a:ext cx="4244207" cy="2681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9813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6" name="TextBox 5"/>
          <p:cNvSpPr txBox="1"/>
          <p:nvPr/>
        </p:nvSpPr>
        <p:spPr>
          <a:xfrm>
            <a:off x="314801" y="1153244"/>
            <a:ext cx="62944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i="1" dirty="0">
                <a:solidFill>
                  <a:prstClr val="black"/>
                </a:solidFill>
              </a:rPr>
              <a:t>Мечта </a:t>
            </a:r>
            <a:endParaRPr lang="ru-RU" sz="2800" b="1" i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800" b="1" i="1" dirty="0" smtClean="0">
                <a:solidFill>
                  <a:prstClr val="black"/>
                </a:solidFill>
              </a:rPr>
              <a:t>Ивана </a:t>
            </a:r>
            <a:r>
              <a:rPr lang="ru-RU" sz="2800" b="1" i="1" dirty="0">
                <a:solidFill>
                  <a:prstClr val="black"/>
                </a:solidFill>
              </a:rPr>
              <a:t>Петровича Кулибина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801" y="2143361"/>
            <a:ext cx="690470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Путь к мечте: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2800" dirty="0">
                <a:solidFill>
                  <a:prstClr val="black"/>
                </a:solidFill>
                <a:latin typeface="Calibri" panose="020F0502020204030204"/>
              </a:rPr>
              <a:t>у</a:t>
            </a:r>
            <a:r>
              <a:rPr lang="ru-RU" sz="2800" dirty="0" smtClean="0">
                <a:solidFill>
                  <a:prstClr val="black"/>
                </a:solidFill>
                <a:latin typeface="Calibri" panose="020F0502020204030204"/>
              </a:rPr>
              <a:t>чился грамоте;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осваивал </a:t>
            </a:r>
            <a:r>
              <a:rPr lang="ru-RU" sz="2800" dirty="0">
                <a:solidFill>
                  <a:prstClr val="black"/>
                </a:solidFill>
              </a:rPr>
              <a:t>часовое </a:t>
            </a:r>
            <a:r>
              <a:rPr lang="ru-RU" sz="2800" dirty="0" smtClean="0">
                <a:solidFill>
                  <a:prstClr val="black"/>
                </a:solidFill>
              </a:rPr>
              <a:t>дело;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</a:rPr>
              <a:t>читал популярные петербургские научно-технические издания, постоянно </a:t>
            </a:r>
            <a:r>
              <a:rPr lang="ru-RU" sz="2800" dirty="0" smtClean="0">
                <a:solidFill>
                  <a:prstClr val="black"/>
                </a:solidFill>
              </a:rPr>
              <a:t>изучал </a:t>
            </a:r>
            <a:r>
              <a:rPr lang="ru-RU" sz="2800" dirty="0">
                <a:solidFill>
                  <a:prstClr val="black"/>
                </a:solidFill>
              </a:rPr>
              <a:t>физику и </a:t>
            </a:r>
            <a:r>
              <a:rPr lang="ru-RU" sz="2800" dirty="0" smtClean="0">
                <a:solidFill>
                  <a:prstClr val="black"/>
                </a:solidFill>
              </a:rPr>
              <a:t>математику;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</a:rPr>
              <a:t>открыл собственную часовую </a:t>
            </a:r>
            <a:r>
              <a:rPr lang="ru-RU" sz="2800" dirty="0" smtClean="0">
                <a:solidFill>
                  <a:prstClr val="black"/>
                </a:solidFill>
              </a:rPr>
              <a:t>мастерскую;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стал руководителем </a:t>
            </a:r>
            <a:r>
              <a:rPr lang="ru-RU" sz="2800" dirty="0">
                <a:solidFill>
                  <a:prstClr val="black"/>
                </a:solidFill>
              </a:rPr>
              <a:t>мастерских при Академии </a:t>
            </a:r>
            <a:r>
              <a:rPr lang="ru-RU" sz="2800" dirty="0" smtClean="0">
                <a:solidFill>
                  <a:prstClr val="black"/>
                </a:solidFill>
              </a:rPr>
              <a:t>наук.</a:t>
            </a:r>
            <a:endParaRPr kumimoji="0" lang="ru-RU" sz="2800" b="0" i="0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898" l="253" r="9419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1381" y="0"/>
            <a:ext cx="3798558" cy="1357386"/>
          </a:xfrm>
          <a:prstGeom prst="rect">
            <a:avLst/>
          </a:prstGeom>
        </p:spPr>
      </p:pic>
      <p:pic>
        <p:nvPicPr>
          <p:cNvPr id="8196" name="Picture 4" descr="Русский изобретатель - Иван Петрович Кулибин. (К 285-летию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894" y="286767"/>
            <a:ext cx="4626901" cy="61950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79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963115" y="-19708"/>
            <a:ext cx="982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Всё, что существует на свете, когда – то было чьей - то мечтой. </a:t>
            </a: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1037327" y="-170804"/>
            <a:ext cx="1280326" cy="11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2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AutoShape 4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35" y="1617791"/>
            <a:ext cx="5615503" cy="2876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2638" y="4225732"/>
            <a:ext cx="4400776" cy="2394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75" y="1634513"/>
            <a:ext cx="3761540" cy="2914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606" y="3984393"/>
            <a:ext cx="5187394" cy="2635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6681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6" name="TextBox 5"/>
          <p:cNvSpPr txBox="1"/>
          <p:nvPr/>
        </p:nvSpPr>
        <p:spPr>
          <a:xfrm>
            <a:off x="314801" y="1213634"/>
            <a:ext cx="69047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i="1" dirty="0">
                <a:solidFill>
                  <a:prstClr val="black"/>
                </a:solidFill>
              </a:rPr>
              <a:t>Мечта </a:t>
            </a:r>
            <a:endParaRPr lang="ru-RU" sz="2800" b="1" i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800" b="1" i="1" dirty="0" smtClean="0">
                <a:solidFill>
                  <a:prstClr val="black"/>
                </a:solidFill>
              </a:rPr>
              <a:t>Константина </a:t>
            </a:r>
            <a:r>
              <a:rPr lang="ru-RU" sz="2800" b="1" i="1" dirty="0">
                <a:solidFill>
                  <a:prstClr val="black"/>
                </a:solidFill>
              </a:rPr>
              <a:t>Эдуардовича Циолковского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800" y="2143361"/>
            <a:ext cx="722995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Путь к мечте: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ru-RU" sz="2700" dirty="0"/>
              <a:t>проучился четыре года в Вятской гимназии, а потом занимался </a:t>
            </a:r>
            <a:r>
              <a:rPr lang="ru-RU" sz="2700" dirty="0" smtClean="0"/>
              <a:t>самообразованием;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700" dirty="0"/>
              <a:t>преподавал математику и физику в </a:t>
            </a:r>
            <a:r>
              <a:rPr lang="ru-RU" sz="2700" dirty="0" smtClean="0"/>
              <a:t>училищах;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700" dirty="0"/>
              <a:t>написано более 400 научных работ, несколько </a:t>
            </a:r>
            <a:r>
              <a:rPr lang="ru-RU" sz="2700" dirty="0" smtClean="0"/>
              <a:t>книг;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700" dirty="0"/>
              <a:t>предвидел создание многоступенчатых ракет, искусственные спутники Земли, орбитальные станции и космические скафандры для выхода человека в </a:t>
            </a:r>
            <a:r>
              <a:rPr lang="ru-RU" sz="2700" dirty="0" smtClean="0"/>
              <a:t>космос.</a:t>
            </a:r>
            <a:endParaRPr lang="ru-RU" sz="2700" dirty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endParaRPr kumimoji="0" lang="ru-RU" sz="2400" b="0" i="0" u="sng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4" b="98707" l="5566" r="9846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41462" y="-198982"/>
            <a:ext cx="4243611" cy="1889670"/>
          </a:xfrm>
          <a:prstGeom prst="rect">
            <a:avLst/>
          </a:prstGeom>
        </p:spPr>
      </p:pic>
      <p:pic>
        <p:nvPicPr>
          <p:cNvPr id="9222" name="Picture 6" descr="Циолковский, Константин Эдуардович — Википед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469" y="614493"/>
            <a:ext cx="4115730" cy="57096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7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963115" y="-19708"/>
            <a:ext cx="982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Всё, что существует на свете, когда – то было чьей - то мечтой. </a:t>
            </a: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1037327" y="-170804"/>
            <a:ext cx="1280326" cy="11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2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AutoShape 4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1101" y="1733944"/>
            <a:ext cx="4797580" cy="3543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t="2255"/>
          <a:stretch/>
        </p:blipFill>
        <p:spPr>
          <a:xfrm>
            <a:off x="284250" y="1727626"/>
            <a:ext cx="4698078" cy="3550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9038" y="2272771"/>
            <a:ext cx="3689540" cy="4756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3679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314966" y="1524074"/>
            <a:ext cx="61987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«Путь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навстречу мечте»</a:t>
            </a:r>
            <a:endParaRPr kumimoji="0" lang="ru-RU" sz="4800" b="1" i="1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531636" y="977905"/>
            <a:ext cx="1809453" cy="161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r="50045"/>
          <a:stretch/>
        </p:blipFill>
        <p:spPr>
          <a:xfrm>
            <a:off x="7036981" y="237020"/>
            <a:ext cx="4840053" cy="6684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080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705394" y="365125"/>
            <a:ext cx="982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Мечта нашего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u="sng" dirty="0" smtClean="0">
                <a:solidFill>
                  <a:srgbClr val="002060"/>
                </a:solidFill>
                <a:latin typeface="Calibri" panose="020F0502020204030204"/>
              </a:rPr>
              <a:t>(фото класса)</a:t>
            </a:r>
            <a:endParaRPr kumimoji="0" lang="ru-RU" sz="4800" b="1" i="1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1664471" y="-181043"/>
            <a:ext cx="1809453" cy="161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7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ля легенды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92800" y="3797300"/>
            <a:ext cx="406400" cy="406400"/>
          </a:xfrm>
        </p:spPr>
      </p:pic>
      <p:pic>
        <p:nvPicPr>
          <p:cNvPr id="1026" name="Picture 2" descr="Гифка небо облака гиф картинка, скачать анимированный gif на GIFER от  Meztigal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464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для легенд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94310" y="5794744"/>
            <a:ext cx="718880" cy="71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9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6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676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074" y="0"/>
            <a:ext cx="12271074" cy="6982208"/>
          </a:xfrm>
        </p:spPr>
      </p:pic>
      <p:sp>
        <p:nvSpPr>
          <p:cNvPr id="4" name="Прямоугольник 3"/>
          <p:cNvSpPr/>
          <p:nvPr/>
        </p:nvSpPr>
        <p:spPr>
          <a:xfrm>
            <a:off x="944524" y="5646461"/>
            <a:ext cx="10719391" cy="1109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3869690" algn="l"/>
              </a:tabLs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в жизни всегда будет момент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СЧАСТЬЯ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3869690" algn="l"/>
              </a:tabLst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повод для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УЛЫБКИ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время для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МЕЧТЫ.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91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3877" y1="50212" x2="23877" y2="50212"/>
                        <a14:foregroundMark x1="26615" y1="49607" x2="26615" y2="49607"/>
                        <a14:foregroundMark x1="27471" y1="67574" x2="27471" y2="67574"/>
                        <a14:foregroundMark x1="31194" y1="59710" x2="31194" y2="59710"/>
                        <a14:foregroundMark x1="31194" y1="62190" x2="31194" y2="62190"/>
                        <a14:foregroundMark x1="22764" y1="64489" x2="22764" y2="64489"/>
                        <a14:foregroundMark x1="26487" y1="71325" x2="26487" y2="71325"/>
                        <a14:foregroundMark x1="27599" y1="58137" x2="27599" y2="58137"/>
                        <a14:foregroundMark x1="27599" y1="58137" x2="27599" y2="58137"/>
                        <a14:foregroundMark x1="26059" y1="62311" x2="26059" y2="62311"/>
                        <a14:foregroundMark x1="26701" y1="64186" x2="26701" y2="64186"/>
                        <a14:foregroundMark x1="26615" y1="67453" x2="26615" y2="67453"/>
                        <a14:foregroundMark x1="32863" y1="67272" x2="32863" y2="67272"/>
                        <a14:foregroundMark x1="35045" y1="63581" x2="35045" y2="63581"/>
                        <a14:foregroundMark x1="33718" y1="64368" x2="33718" y2="64368"/>
                        <a14:foregroundMark x1="33718" y1="63884" x2="33718" y2="63884"/>
                        <a14:foregroundMark x1="30680" y1="66062" x2="30680" y2="66062"/>
                        <a14:foregroundMark x1="30210" y1="70841" x2="30210" y2="70841"/>
                        <a14:foregroundMark x1="29012" y1="74108" x2="29012" y2="74108"/>
                        <a14:foregroundMark x1="21994" y1="69147" x2="21994" y2="69147"/>
                        <a14:foregroundMark x1="24390" y1="67937" x2="24390" y2="67937"/>
                        <a14:foregroundMark x1="58194" y1="76770" x2="58194" y2="76770"/>
                        <a14:foregroundMark x1="58066" y1="76407" x2="58066" y2="76407"/>
                        <a14:foregroundMark x1="68935" y1="71627" x2="68935" y2="71627"/>
                        <a14:foregroundMark x1="68935" y1="71627" x2="68935" y2="71627"/>
                        <a14:foregroundMark x1="68935" y1="71627" x2="68935" y2="71627"/>
                        <a14:foregroundMark x1="63115" y1="77858" x2="63115" y2="77858"/>
                        <a14:foregroundMark x1="61147" y1="84634" x2="61147" y2="84634"/>
                        <a14:foregroundMark x1="52033" y1="83727" x2="52033" y2="83727"/>
                        <a14:foregroundMark x1="52033" y1="83727" x2="52033" y2="83727"/>
                        <a14:foregroundMark x1="80359" y1="42468" x2="80359" y2="42468"/>
                        <a14:foregroundMark x1="80359" y1="42468" x2="80359" y2="42468"/>
                        <a14:foregroundMark x1="78134" y1="41682" x2="78134" y2="41682"/>
                        <a14:foregroundMark x1="25845" y1="73926" x2="25845" y2="73926"/>
                        <a14:foregroundMark x1="22636" y1="66183" x2="22636" y2="66183"/>
                        <a14:foregroundMark x1="24091" y1="62795" x2="24091" y2="62795"/>
                        <a14:foregroundMark x1="24390" y1="60799" x2="24390" y2="60799"/>
                        <a14:foregroundMark x1="25160" y1="60315" x2="25160" y2="60315"/>
                        <a14:foregroundMark x1="29782" y1="64791" x2="29782" y2="64791"/>
                        <a14:foregroundMark x1="25160" y1="60315" x2="25160" y2="60315"/>
                        <a14:foregroundMark x1="30980" y1="60617" x2="30980" y2="60617"/>
                        <a14:foregroundMark x1="28798" y1="65396" x2="28798" y2="65396"/>
                        <a14:foregroundMark x1="35601" y1="63400" x2="35601" y2="63400"/>
                        <a14:foregroundMark x1="36157" y1="66969" x2="36157" y2="66969"/>
                        <a14:backgroundMark x1="34574" y1="67272" x2="34574" y2="67272"/>
                        <a14:backgroundMark x1="30638" y1="67272" x2="30638" y2="67272"/>
                        <a14:backgroundMark x1="41506" y1="72898" x2="41506" y2="72898"/>
                        <a14:backgroundMark x1="41506" y1="72898" x2="41506" y2="72898"/>
                        <a14:backgroundMark x1="58451" y1="14519" x2="58451" y2="14519"/>
                        <a14:backgroundMark x1="58451" y1="14519" x2="58451" y2="14519"/>
                        <a14:backgroundMark x1="38853" y1="20085" x2="38853" y2="20085"/>
                        <a14:backgroundMark x1="70774" y1="62311" x2="70774" y2="62311"/>
                        <a14:backgroundMark x1="74240" y1="26739" x2="74240" y2="267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17" t="10797" r="22976" b="30265"/>
          <a:stretch/>
        </p:blipFill>
        <p:spPr>
          <a:xfrm>
            <a:off x="-350874" y="-207334"/>
            <a:ext cx="4455042" cy="3433008"/>
          </a:xfrm>
          <a:prstGeom prst="rect">
            <a:avLst/>
          </a:prstGeom>
        </p:spPr>
      </p:pic>
      <p:pic>
        <p:nvPicPr>
          <p:cNvPr id="3" name="для легенд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53800" y="6081823"/>
            <a:ext cx="676349" cy="67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6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76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1797"/>
          </a:xfrm>
        </p:spPr>
      </p:pic>
      <p:sp>
        <p:nvSpPr>
          <p:cNvPr id="18" name="TextBox 17"/>
          <p:cNvSpPr txBox="1"/>
          <p:nvPr/>
        </p:nvSpPr>
        <p:spPr>
          <a:xfrm>
            <a:off x="121090" y="298494"/>
            <a:ext cx="7545571" cy="63248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700" dirty="0"/>
              <a:t>Почти все люди имеют свою сокровенную мечту. М</a:t>
            </a:r>
            <a:r>
              <a:rPr lang="ru-RU" sz="2700" dirty="0" smtClean="0"/>
              <a:t>ечты </a:t>
            </a:r>
            <a:r>
              <a:rPr lang="ru-RU" sz="2700" dirty="0"/>
              <a:t>всех людей сливаются в единую мечту о счастье человечества. Именно из этой мечты возведён величественный Замок Счастья. </a:t>
            </a:r>
            <a:r>
              <a:rPr lang="ru-RU" sz="2700" dirty="0" smtClean="0"/>
              <a:t>Только </a:t>
            </a:r>
            <a:r>
              <a:rPr lang="ru-RU" sz="2700" dirty="0"/>
              <a:t>человек, совершивший великое дело ради мечты о всеобщем счастье, может увидеть Замок. </a:t>
            </a:r>
          </a:p>
          <a:p>
            <a:pPr indent="457200" algn="just"/>
            <a:r>
              <a:rPr lang="ru-RU" sz="2700" dirty="0"/>
              <a:t>И живёт в этом сказочном Замке Синяя Птица. Истинная её задача – приносить Счастье и Удачу людям. Каждое перо Птицы олицетворяет отдельного человека. Если человек верит в настоящие Чудеса, в чистое Счастье, умеет мечтать по – настоящему, то его перо – ярко-синее.  Люди, для которых у Птицы есть перо, счастливы, удача и везение не оставляют их на всём жизненном пути.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3877" y1="50212" x2="23877" y2="50212"/>
                        <a14:foregroundMark x1="26615" y1="49607" x2="26615" y2="49607"/>
                        <a14:foregroundMark x1="27471" y1="67574" x2="27471" y2="67574"/>
                        <a14:foregroundMark x1="31194" y1="59710" x2="31194" y2="59710"/>
                        <a14:foregroundMark x1="31194" y1="62190" x2="31194" y2="62190"/>
                        <a14:foregroundMark x1="22764" y1="64489" x2="22764" y2="64489"/>
                        <a14:foregroundMark x1="26487" y1="71325" x2="26487" y2="71325"/>
                        <a14:foregroundMark x1="27599" y1="58137" x2="27599" y2="58137"/>
                        <a14:foregroundMark x1="27599" y1="58137" x2="27599" y2="58137"/>
                        <a14:foregroundMark x1="26059" y1="62311" x2="26059" y2="62311"/>
                        <a14:foregroundMark x1="26701" y1="64186" x2="26701" y2="64186"/>
                        <a14:foregroundMark x1="26615" y1="67453" x2="26615" y2="67453"/>
                        <a14:foregroundMark x1="32863" y1="67272" x2="32863" y2="67272"/>
                        <a14:foregroundMark x1="35045" y1="63581" x2="35045" y2="63581"/>
                        <a14:foregroundMark x1="33718" y1="64368" x2="33718" y2="64368"/>
                        <a14:foregroundMark x1="33718" y1="63884" x2="33718" y2="63884"/>
                        <a14:foregroundMark x1="30680" y1="66062" x2="30680" y2="66062"/>
                        <a14:foregroundMark x1="30210" y1="70841" x2="30210" y2="70841"/>
                        <a14:foregroundMark x1="29012" y1="74108" x2="29012" y2="74108"/>
                        <a14:foregroundMark x1="21994" y1="69147" x2="21994" y2="69147"/>
                        <a14:foregroundMark x1="24390" y1="67937" x2="24390" y2="67937"/>
                        <a14:foregroundMark x1="58194" y1="76770" x2="58194" y2="76770"/>
                        <a14:foregroundMark x1="58066" y1="76407" x2="58066" y2="76407"/>
                        <a14:foregroundMark x1="68935" y1="71627" x2="68935" y2="71627"/>
                        <a14:foregroundMark x1="68935" y1="71627" x2="68935" y2="71627"/>
                        <a14:foregroundMark x1="68935" y1="71627" x2="68935" y2="71627"/>
                        <a14:foregroundMark x1="63115" y1="77858" x2="63115" y2="77858"/>
                        <a14:foregroundMark x1="61147" y1="84634" x2="61147" y2="84634"/>
                        <a14:foregroundMark x1="52033" y1="83727" x2="52033" y2="83727"/>
                        <a14:foregroundMark x1="52033" y1="83727" x2="52033" y2="83727"/>
                        <a14:foregroundMark x1="80359" y1="42468" x2="80359" y2="42468"/>
                        <a14:foregroundMark x1="80359" y1="42468" x2="80359" y2="42468"/>
                        <a14:foregroundMark x1="78134" y1="41682" x2="78134" y2="41682"/>
                        <a14:foregroundMark x1="25845" y1="73926" x2="25845" y2="73926"/>
                        <a14:foregroundMark x1="22636" y1="66183" x2="22636" y2="66183"/>
                        <a14:foregroundMark x1="24091" y1="62795" x2="24091" y2="62795"/>
                        <a14:foregroundMark x1="24390" y1="60799" x2="24390" y2="60799"/>
                        <a14:foregroundMark x1="25160" y1="60315" x2="25160" y2="60315"/>
                        <a14:foregroundMark x1="29782" y1="64791" x2="29782" y2="64791"/>
                        <a14:foregroundMark x1="25160" y1="60315" x2="25160" y2="60315"/>
                        <a14:foregroundMark x1="30980" y1="60617" x2="30980" y2="60617"/>
                        <a14:foregroundMark x1="28798" y1="65396" x2="28798" y2="65396"/>
                        <a14:foregroundMark x1="35601" y1="63400" x2="35601" y2="63400"/>
                        <a14:foregroundMark x1="36157" y1="66969" x2="36157" y2="66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10" t="11134" r="17906" b="19665"/>
          <a:stretch/>
        </p:blipFill>
        <p:spPr>
          <a:xfrm>
            <a:off x="7547944" y="1138343"/>
            <a:ext cx="4815349" cy="411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0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899"/>
            <a:ext cx="12192000" cy="6921797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73" l="9881" r="97720"/>
                    </a14:imgEffect>
                  </a14:imgLayer>
                </a14:imgProps>
              </a:ext>
            </a:extLst>
          </a:blip>
          <a:srcRect l="62483" b="29694"/>
          <a:stretch/>
        </p:blipFill>
        <p:spPr>
          <a:xfrm rot="12129051">
            <a:off x="89385" y="9461"/>
            <a:ext cx="1813556" cy="27232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85" b="70596" l="5429" r="58415"/>
                    </a14:imgEffect>
                  </a14:imgLayer>
                </a14:imgProps>
              </a:ext>
            </a:extLst>
          </a:blip>
          <a:srcRect t="31510" r="42971" b="28107"/>
          <a:stretch/>
        </p:blipFill>
        <p:spPr>
          <a:xfrm rot="17072314">
            <a:off x="-492627" y="3354114"/>
            <a:ext cx="2475556" cy="140467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73" l="9881" r="97720"/>
                    </a14:imgEffect>
                  </a14:imgLayer>
                </a14:imgProps>
              </a:ext>
            </a:extLst>
          </a:blip>
          <a:srcRect l="62483" b="29694"/>
          <a:stretch/>
        </p:blipFill>
        <p:spPr>
          <a:xfrm rot="19130867">
            <a:off x="873375" y="4785798"/>
            <a:ext cx="1450765" cy="21784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85" b="70596" l="5429" r="58415"/>
                    </a14:imgEffect>
                  </a14:imgLayer>
                </a14:imgProps>
              </a:ext>
            </a:extLst>
          </a:blip>
          <a:srcRect t="31510" r="42971" b="28107"/>
          <a:stretch/>
        </p:blipFill>
        <p:spPr>
          <a:xfrm rot="9196460">
            <a:off x="2417113" y="4230925"/>
            <a:ext cx="2680827" cy="152114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73" l="9881" r="97720"/>
                    </a14:imgEffect>
                  </a14:imgLayer>
                </a14:imgProps>
              </a:ext>
            </a:extLst>
          </a:blip>
          <a:srcRect l="62483" b="29694"/>
          <a:stretch/>
        </p:blipFill>
        <p:spPr>
          <a:xfrm rot="18728631">
            <a:off x="5132704" y="3529732"/>
            <a:ext cx="1715662" cy="30408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85" b="70596" l="5429" r="58415"/>
                    </a14:imgEffect>
                  </a14:imgLayer>
                </a14:imgProps>
              </a:ext>
            </a:extLst>
          </a:blip>
          <a:srcRect t="31510" r="42971" b="28107"/>
          <a:stretch/>
        </p:blipFill>
        <p:spPr>
          <a:xfrm rot="10438875">
            <a:off x="7259868" y="4462958"/>
            <a:ext cx="2926233" cy="166039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3877" y1="50212" x2="23877" y2="50212"/>
                        <a14:foregroundMark x1="26615" y1="49607" x2="26615" y2="49607"/>
                        <a14:foregroundMark x1="27471" y1="67574" x2="27471" y2="67574"/>
                        <a14:foregroundMark x1="31194" y1="59710" x2="31194" y2="59710"/>
                        <a14:foregroundMark x1="31194" y1="62190" x2="31194" y2="62190"/>
                        <a14:foregroundMark x1="22764" y1="64489" x2="22764" y2="64489"/>
                        <a14:foregroundMark x1="26487" y1="71325" x2="26487" y2="71325"/>
                        <a14:foregroundMark x1="27599" y1="58137" x2="27599" y2="58137"/>
                        <a14:foregroundMark x1="27599" y1="58137" x2="27599" y2="58137"/>
                        <a14:foregroundMark x1="26059" y1="62311" x2="26059" y2="62311"/>
                        <a14:foregroundMark x1="26701" y1="64186" x2="26701" y2="64186"/>
                        <a14:foregroundMark x1="26615" y1="67453" x2="26615" y2="67453"/>
                        <a14:foregroundMark x1="32863" y1="67272" x2="32863" y2="67272"/>
                        <a14:foregroundMark x1="35045" y1="63581" x2="35045" y2="63581"/>
                        <a14:foregroundMark x1="33718" y1="64368" x2="33718" y2="64368"/>
                        <a14:foregroundMark x1="33718" y1="63884" x2="33718" y2="63884"/>
                        <a14:foregroundMark x1="30680" y1="66062" x2="30680" y2="66062"/>
                        <a14:foregroundMark x1="30210" y1="70841" x2="30210" y2="70841"/>
                        <a14:foregroundMark x1="29012" y1="74108" x2="29012" y2="74108"/>
                        <a14:foregroundMark x1="21994" y1="69147" x2="21994" y2="69147"/>
                        <a14:foregroundMark x1="24390" y1="67937" x2="24390" y2="67937"/>
                        <a14:foregroundMark x1="58194" y1="76770" x2="58194" y2="76770"/>
                        <a14:foregroundMark x1="58066" y1="76407" x2="58066" y2="76407"/>
                        <a14:foregroundMark x1="68935" y1="71627" x2="68935" y2="71627"/>
                        <a14:foregroundMark x1="68935" y1="71627" x2="68935" y2="71627"/>
                        <a14:foregroundMark x1="68935" y1="71627" x2="68935" y2="71627"/>
                        <a14:foregroundMark x1="63115" y1="77858" x2="63115" y2="77858"/>
                        <a14:foregroundMark x1="61147" y1="84634" x2="61147" y2="84634"/>
                        <a14:foregroundMark x1="52033" y1="83727" x2="52033" y2="83727"/>
                        <a14:foregroundMark x1="52033" y1="83727" x2="52033" y2="83727"/>
                        <a14:foregroundMark x1="80359" y1="42468" x2="80359" y2="42468"/>
                        <a14:foregroundMark x1="80359" y1="42468" x2="80359" y2="42468"/>
                        <a14:foregroundMark x1="78134" y1="41682" x2="78134" y2="41682"/>
                        <a14:foregroundMark x1="25845" y1="73926" x2="25845" y2="73926"/>
                        <a14:foregroundMark x1="22636" y1="66183" x2="22636" y2="66183"/>
                        <a14:foregroundMark x1="24091" y1="62795" x2="24091" y2="62795"/>
                        <a14:foregroundMark x1="24390" y1="60799" x2="24390" y2="60799"/>
                        <a14:foregroundMark x1="25160" y1="60315" x2="25160" y2="60315"/>
                        <a14:foregroundMark x1="29782" y1="64791" x2="29782" y2="64791"/>
                        <a14:foregroundMark x1="25160" y1="60315" x2="25160" y2="60315"/>
                        <a14:foregroundMark x1="30980" y1="60617" x2="30980" y2="60617"/>
                        <a14:foregroundMark x1="28798" y1="65396" x2="28798" y2="65396"/>
                        <a14:foregroundMark x1="35601" y1="63400" x2="35601" y2="63400"/>
                        <a14:foregroundMark x1="36157" y1="66969" x2="36157" y2="66969"/>
                        <a14:backgroundMark x1="34574" y1="67272" x2="34574" y2="67272"/>
                        <a14:backgroundMark x1="30638" y1="67272" x2="30638" y2="67272"/>
                        <a14:backgroundMark x1="41506" y1="72898" x2="41506" y2="72898"/>
                        <a14:backgroundMark x1="41506" y1="72898" x2="41506" y2="72898"/>
                        <a14:backgroundMark x1="58451" y1="14519" x2="58451" y2="14519"/>
                        <a14:backgroundMark x1="58451" y1="14519" x2="58451" y2="14519"/>
                        <a14:backgroundMark x1="38853" y1="20085" x2="38853" y2="20085"/>
                        <a14:backgroundMark x1="70774" y1="62311" x2="70774" y2="62311"/>
                        <a14:backgroundMark x1="74240" y1="26739" x2="74240" y2="267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17" t="10797" r="22976" b="30265"/>
          <a:stretch/>
        </p:blipFill>
        <p:spPr>
          <a:xfrm>
            <a:off x="5478214" y="-639513"/>
            <a:ext cx="6910366" cy="532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81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705394" y="365125"/>
            <a:ext cx="9820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rgbClr val="002060"/>
                </a:solidFill>
              </a:rPr>
              <a:t>Игра «Какая она, моя мечта?»</a:t>
            </a:r>
            <a:endParaRPr lang="ru-RU" sz="4800" b="1" i="1" u="sng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388564" y="-188057"/>
            <a:ext cx="1809453" cy="161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255" y="1965284"/>
            <a:ext cx="11195490" cy="36487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73" l="9881" r="97720"/>
                    </a14:imgEffect>
                  </a14:imgLayer>
                </a14:imgProps>
              </a:ext>
            </a:extLst>
          </a:blip>
          <a:srcRect l="62483" b="29694"/>
          <a:stretch/>
        </p:blipFill>
        <p:spPr>
          <a:xfrm rot="19130867">
            <a:off x="11000232" y="5779904"/>
            <a:ext cx="707136" cy="10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0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524640" y="336566"/>
            <a:ext cx="10401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Записанные мечты чаще сбываются</a:t>
            </a:r>
            <a:endParaRPr kumimoji="0" lang="ru-RU" sz="4800" b="1" i="1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623561" flipH="1">
            <a:off x="148174" y="11362"/>
            <a:ext cx="1407733" cy="125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50031"/>
          <a:stretch/>
        </p:blipFill>
        <p:spPr>
          <a:xfrm>
            <a:off x="2783357" y="1532688"/>
            <a:ext cx="7104921" cy="5193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385" b="70596" l="5429" r="58415"/>
                    </a14:imgEffect>
                  </a14:imgLayer>
                </a14:imgProps>
              </a:ext>
            </a:extLst>
          </a:blip>
          <a:srcRect t="31510" r="42971" b="28107"/>
          <a:stretch/>
        </p:blipFill>
        <p:spPr>
          <a:xfrm rot="9196460">
            <a:off x="9276103" y="5296917"/>
            <a:ext cx="1852958" cy="105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4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712381" y="365125"/>
            <a:ext cx="11479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«Объясни смысл высказываний о мечте»</a:t>
            </a: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1025873" flipH="1">
            <a:off x="-34883" y="-40422"/>
            <a:ext cx="1306971" cy="116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111" y="1117030"/>
            <a:ext cx="12053777" cy="5196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/>
              <a:t>«Каждая мечта даётся вместе с силами для того, чтобы её осуществить» Р. Бах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/>
              <a:t>«Не откладывай свои планы, если на улице дождь . Не отказывайся от мечты, если в тебя не верят люди». Э. Че Гевара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/>
              <a:t>«Все наши детские мечты во многом определяют нашу взрослую жизнь». Э. </a:t>
            </a:r>
            <a:r>
              <a:rPr lang="ru-RU" sz="2800" b="1" dirty="0" err="1" smtClean="0"/>
              <a:t>Сафарли</a:t>
            </a:r>
            <a:endParaRPr lang="ru-RU" sz="2800" b="1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/>
              <a:t>«Мечта – это знание сердца» Е. Рерих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9334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9" y="-76624"/>
            <a:ext cx="12192000" cy="6921797"/>
          </a:xfrm>
        </p:spPr>
      </p:pic>
      <p:sp>
        <p:nvSpPr>
          <p:cNvPr id="3" name="TextBox 2"/>
          <p:cNvSpPr txBox="1"/>
          <p:nvPr/>
        </p:nvSpPr>
        <p:spPr>
          <a:xfrm>
            <a:off x="1738445" y="243076"/>
            <a:ext cx="982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4800" b="1" i="1" u="sng" dirty="0">
                <a:solidFill>
                  <a:srgbClr val="002060"/>
                </a:solidFill>
              </a:rPr>
              <a:t>Всё, что существует на свете, когда – то было чьей - то мечтой. </a:t>
            </a:r>
            <a:endParaRPr kumimoji="0" lang="ru-RU" sz="4800" b="1" i="1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https://sun9-54.userapi.com/impg/XOEekK9TD-Ik5iCAswyZBXO3kgWra5GjpaL8Nw/IW4_IIv6XjQ.jpg?size=2560x1811&amp;quality=95&amp;sign=dc797b17fd55b8e9e5ef63190582ac1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71" b="86527" l="22930" r="76680">
                        <a14:foregroundMark x1="29766" y1="72943" x2="29766" y2="729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7838" r="18409" b="13183"/>
          <a:stretch/>
        </p:blipFill>
        <p:spPr bwMode="auto">
          <a:xfrm rot="20441053" flipH="1">
            <a:off x="959091" y="66899"/>
            <a:ext cx="1280326" cy="114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2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4" descr="Оптические приборы Ломоносова. Михаил Васильевич Ломоносов (1711–1765)… |  by Vera Filippova | Medi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77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504</Words>
  <Application>Microsoft Office PowerPoint</Application>
  <PresentationFormat>Широкоэкранный</PresentationFormat>
  <Paragraphs>57</Paragraphs>
  <Slides>20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45</cp:revision>
  <dcterms:created xsi:type="dcterms:W3CDTF">2023-07-13T15:27:33Z</dcterms:created>
  <dcterms:modified xsi:type="dcterms:W3CDTF">2023-07-25T17:04:57Z</dcterms:modified>
</cp:coreProperties>
</file>