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83" r:id="rId2"/>
  </p:sldMasterIdLst>
  <p:sldIdLst>
    <p:sldId id="259" r:id="rId3"/>
    <p:sldId id="285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66" r:id="rId12"/>
    <p:sldId id="294" r:id="rId13"/>
    <p:sldId id="295" r:id="rId14"/>
    <p:sldId id="296" r:id="rId15"/>
    <p:sldId id="297" r:id="rId16"/>
    <p:sldId id="299" r:id="rId17"/>
    <p:sldId id="282" r:id="rId18"/>
    <p:sldId id="302" r:id="rId19"/>
    <p:sldId id="301" r:id="rId20"/>
    <p:sldId id="303" r:id="rId21"/>
    <p:sldId id="30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kiosk/>
    <p:sldRg st="1" end="21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33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63152" autoAdjust="0"/>
  </p:normalViewPr>
  <p:slideViewPr>
    <p:cSldViewPr>
      <p:cViewPr varScale="1">
        <p:scale>
          <a:sx n="116" d="100"/>
          <a:sy n="116" d="100"/>
        </p:scale>
        <p:origin x="13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137760976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41566528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75513442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39331643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AFD4D-5F60-480E-8573-90C1512E59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876503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5685918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696632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0197551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8952597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86384371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36101708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5982748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115351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961714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90" r:id="rId10"/>
    <p:sldLayoutId id="2147483791" r:id="rId11"/>
    <p:sldLayoutId id="2147483788" r:id="rId12"/>
    <p:sldLayoutId id="2147483792" r:id="rId13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white rectang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2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7.jpe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3.jpe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53.gif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2" name="Rectangle 24"/>
          <p:cNvSpPr>
            <a:spLocks noGrp="1" noChangeArrowheads="1"/>
          </p:cNvSpPr>
          <p:nvPr>
            <p:ph sz="half" idx="1"/>
          </p:nvPr>
        </p:nvSpPr>
        <p:spPr>
          <a:xfrm>
            <a:off x="643467" y="6097819"/>
            <a:ext cx="3581400" cy="276225"/>
          </a:xfrm>
        </p:spPr>
        <p:txBody>
          <a:bodyPr/>
          <a:lstStyle/>
          <a:p>
            <a:pPr marL="339725" indent="-339725" algn="ctr" eaLnBrk="1" hangingPunct="1">
              <a:buFontTx/>
              <a:buNone/>
            </a:pPr>
            <a:r>
              <a:rPr lang="ru-RU" sz="2000" b="1" dirty="0">
                <a:solidFill>
                  <a:schemeClr val="hlink"/>
                </a:solidFill>
              </a:rPr>
              <a:t>Ханты-Мансийск</a:t>
            </a:r>
          </a:p>
        </p:txBody>
      </p:sp>
      <p:sp>
        <p:nvSpPr>
          <p:cNvPr id="7193" name="Rectangle 25"/>
          <p:cNvSpPr>
            <a:spLocks noGrp="1" noChangeArrowheads="1"/>
          </p:cNvSpPr>
          <p:nvPr>
            <p:ph sz="half" idx="2"/>
          </p:nvPr>
        </p:nvSpPr>
        <p:spPr>
          <a:xfrm>
            <a:off x="5024045" y="6235931"/>
            <a:ext cx="4038600" cy="276999"/>
          </a:xfrm>
        </p:spPr>
        <p:txBody>
          <a:bodyPr/>
          <a:lstStyle/>
          <a:p>
            <a:pPr marL="347663" indent="-347663" algn="ctr" eaLnBrk="1" hangingPunct="1">
              <a:buFontTx/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Сёмина 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Ирина </a:t>
            </a:r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Михайловна</a:t>
            </a:r>
            <a:endParaRPr lang="ru-RU" sz="20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228600"/>
            <a:ext cx="4495800" cy="10772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МБДОУ «Детский сад  </a:t>
            </a:r>
          </a:p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23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Брусничка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 </a:t>
            </a:r>
          </a:p>
        </p:txBody>
      </p:sp>
      <p:pic>
        <p:nvPicPr>
          <p:cNvPr id="6149" name="Picture 6" descr="http://smayli.ru/data/smiles/komputeri-68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743200"/>
            <a:ext cx="313848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WordArt 7"/>
          <p:cNvSpPr>
            <a:spLocks noChangeArrowheads="1" noChangeShapeType="1" noTextEdit="1"/>
          </p:cNvSpPr>
          <p:nvPr/>
        </p:nvSpPr>
        <p:spPr bwMode="auto">
          <a:xfrm rot="812417">
            <a:off x="1922463" y="1982788"/>
            <a:ext cx="6865937" cy="29114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Информационно-коммуникативные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 технологии в ДОУ</a:t>
            </a:r>
          </a:p>
        </p:txBody>
      </p:sp>
      <p:pic>
        <p:nvPicPr>
          <p:cNvPr id="2" name="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508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699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192" grpId="0" build="p" autoUpdateAnimBg="0" advAuto="0"/>
      <p:bldP spid="7193" grpId="0" build="p" autoUpdateAnimBg="0" advAuto="0"/>
    </p:bldLst>
  </p:timing>
  <p:extLst mod="1">
    <p:ext uri="{E180D4A7-C9FB-4DFB-919C-405C955672EB}">
      <p14:showEvtLst xmlns:p14="http://schemas.microsoft.com/office/powerpoint/2010/main">
        <p14:playEvt time="0" objId="2"/>
        <p14:stopEvt time="1635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534400" cy="830262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 sz="3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Преимущества введения ИКТ в образовательный процесс: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4191000"/>
            <a:ext cx="6019800" cy="2032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Blip>
                <a:blip r:embed="rId3"/>
              </a:buBlip>
            </a:pPr>
            <a:r>
              <a:rPr lang="ru-RU" sz="2000">
                <a:solidFill>
                  <a:srgbClr val="FF0000"/>
                </a:solidFill>
                <a:latin typeface="Arial" charset="0"/>
                <a:cs typeface="Arial" charset="0"/>
              </a:rPr>
              <a:t>позволяет моделировать такие жизненные ситуации, которые нельзя увидеть в повседневной жизни, неожиданные и необычные эффекты);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3"/>
              </a:buBlip>
            </a:pPr>
            <a:r>
              <a:rPr lang="ru-RU" sz="2000">
                <a:solidFill>
                  <a:schemeClr val="hlink"/>
                </a:solidFill>
                <a:latin typeface="Arial" charset="0"/>
                <a:cs typeface="Arial" charset="0"/>
              </a:rPr>
              <a:t>компьютер привлекателен для детей, как любая новая игрушка; компьютер очень "терпелив", никогда не ругает ребенка за ошибки, а ждет, пока он сам исправит их.</a:t>
            </a:r>
          </a:p>
        </p:txBody>
      </p:sp>
      <p:pic>
        <p:nvPicPr>
          <p:cNvPr id="15364" name="Picture 4" descr="http://img0.liveinternet.ru/images/attach/c/0/48/103/48103649_1251528232_07_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088" y="3657600"/>
            <a:ext cx="31289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Прямоугольник 5"/>
          <p:cNvSpPr>
            <a:spLocks noChangeArrowheads="1"/>
          </p:cNvSpPr>
          <p:nvPr/>
        </p:nvSpPr>
        <p:spPr bwMode="auto">
          <a:xfrm>
            <a:off x="304800" y="838200"/>
            <a:ext cx="830580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buFontTx/>
              <a:buBlip>
                <a:blip r:embed="rId3"/>
              </a:buBlip>
            </a:pPr>
            <a:r>
              <a:rPr lang="ru-RU" sz="2000">
                <a:solidFill>
                  <a:schemeClr val="hlink"/>
                </a:solidFill>
              </a:rPr>
              <a:t>  предъявление информации на экране в игровой форме вызывает у детей огромный интерес; </a:t>
            </a:r>
          </a:p>
          <a:p>
            <a:pPr algn="just">
              <a:lnSpc>
                <a:spcPct val="80000"/>
              </a:lnSpc>
              <a:buFontTx/>
              <a:buBlip>
                <a:blip r:embed="rId3"/>
              </a:buBlip>
            </a:pPr>
            <a:r>
              <a:rPr lang="ru-RU" sz="2000">
                <a:solidFill>
                  <a:schemeClr val="hlink"/>
                </a:solidFill>
              </a:rPr>
              <a:t> </a:t>
            </a:r>
            <a:r>
              <a:rPr lang="ru-RU" sz="2000">
                <a:solidFill>
                  <a:srgbClr val="FF0000"/>
                </a:solidFill>
              </a:rPr>
              <a:t>несет в себе образный тип информации, понятный дошкольникам;</a:t>
            </a:r>
          </a:p>
          <a:p>
            <a:pPr algn="just">
              <a:lnSpc>
                <a:spcPct val="80000"/>
              </a:lnSpc>
              <a:buFontTx/>
              <a:buBlip>
                <a:blip r:embed="rId3"/>
              </a:buBlip>
            </a:pPr>
            <a:r>
              <a:rPr lang="ru-RU" sz="2000">
                <a:solidFill>
                  <a:schemeClr val="hlink"/>
                </a:solidFill>
              </a:rPr>
              <a:t>  движения, звук, мультипликация надолго привлекает внимание;</a:t>
            </a:r>
          </a:p>
          <a:p>
            <a:pPr algn="just">
              <a:lnSpc>
                <a:spcPct val="80000"/>
              </a:lnSpc>
              <a:buFontTx/>
              <a:buBlip>
                <a:blip r:embed="rId3"/>
              </a:buBlip>
            </a:pPr>
            <a:r>
              <a:rPr lang="ru-RU" sz="2000">
                <a:solidFill>
                  <a:schemeClr val="hlink"/>
                </a:solidFill>
              </a:rPr>
              <a:t>  </a:t>
            </a:r>
            <a:r>
              <a:rPr lang="ru-RU" sz="2000">
                <a:solidFill>
                  <a:srgbClr val="FF0000"/>
                </a:solidFill>
              </a:rPr>
              <a:t>проблемные задачи, поощрение ребенка при их правильном решении самим компьютером являются стимулом познавательной активности детей</a:t>
            </a:r>
            <a:r>
              <a:rPr lang="ru-RU" sz="2000">
                <a:solidFill>
                  <a:schemeClr val="hlink"/>
                </a:solidFill>
              </a:rPr>
              <a:t>;</a:t>
            </a:r>
          </a:p>
          <a:p>
            <a:pPr algn="just">
              <a:lnSpc>
                <a:spcPct val="80000"/>
              </a:lnSpc>
              <a:buFontTx/>
              <a:buBlip>
                <a:blip r:embed="rId3"/>
              </a:buBlip>
            </a:pPr>
            <a:r>
              <a:rPr lang="ru-RU" sz="2000">
                <a:solidFill>
                  <a:schemeClr val="hlink"/>
                </a:solidFill>
              </a:rPr>
              <a:t>  предоставляет возможность индивидуализации обучения;</a:t>
            </a:r>
          </a:p>
          <a:p>
            <a:pPr algn="just">
              <a:lnSpc>
                <a:spcPct val="80000"/>
              </a:lnSpc>
              <a:buFontTx/>
              <a:buBlip>
                <a:blip r:embed="rId3"/>
              </a:buBlip>
            </a:pPr>
            <a:r>
              <a:rPr lang="ru-RU" sz="2000">
                <a:solidFill>
                  <a:schemeClr val="hlink"/>
                </a:solidFill>
              </a:rPr>
              <a:t>  </a:t>
            </a:r>
            <a:r>
              <a:rPr lang="ru-RU" sz="2000">
                <a:solidFill>
                  <a:srgbClr val="FF0000"/>
                </a:solidFill>
              </a:rPr>
              <a:t>ребенок сам регулирует темп и количество решаемых игровых обучающих задач;</a:t>
            </a:r>
          </a:p>
          <a:p>
            <a:pPr algn="just">
              <a:lnSpc>
                <a:spcPct val="80000"/>
              </a:lnSpc>
              <a:buFontTx/>
              <a:buBlip>
                <a:blip r:embed="rId3"/>
              </a:buBlip>
            </a:pPr>
            <a:r>
              <a:rPr lang="ru-RU" sz="2000">
                <a:solidFill>
                  <a:schemeClr val="hlink"/>
                </a:solidFill>
              </a:rPr>
              <a:t>  в процессе своей деятельности за компьютером дошкольник приобретает уверенность в себе, в том, что он многое может;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181600" y="4953000"/>
            <a:ext cx="6019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396875" indent="-396875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endParaRPr lang="ru-RU" sz="2000">
              <a:solidFill>
                <a:schemeClr val="hlink"/>
              </a:solidFill>
              <a:cs typeface="Arial" charset="0"/>
            </a:endParaRPr>
          </a:p>
        </p:txBody>
      </p:sp>
    </p:spTree>
    <p:custDataLst>
      <p:tags r:id="rId1"/>
    </p:custDataLst>
  </p:cSld>
  <p:clrMapOvr>
    <a:masterClrMapping/>
  </p:clrMapOvr>
  <p:transition advTm="3065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5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070028">
            <a:off x="153988" y="792163"/>
            <a:ext cx="8382000" cy="665162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 b="1" i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ИКТ  в  работе  с  родителями:</a:t>
            </a:r>
          </a:p>
        </p:txBody>
      </p:sp>
      <p:pic>
        <p:nvPicPr>
          <p:cNvPr id="16387" name="Picture 4" descr="D:\Мои рисунки\Белочка фото\Общее родительское собрание  осень 2012г\DSC014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00400"/>
            <a:ext cx="43688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 descr="D:\Мои рисунки\Белочка фото\ирина М\родит собрание\DSC064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600200"/>
            <a:ext cx="49530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8" descr="http://s18.rimg.info/0a07c171176665137d5164ff6c54565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724400"/>
            <a:ext cx="3476625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5201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2209800"/>
            <a:ext cx="7681913" cy="4619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5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только изображение, но и звучание музыки может показать характер человека</a:t>
            </a:r>
          </a:p>
        </p:txBody>
      </p:sp>
    </p:spTree>
  </p:cSld>
  <p:clrMapOvr>
    <a:masterClrMapping/>
  </p:clrMapOvr>
  <p:transition spd="med" advTm="506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15200" cy="665163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solidFill>
                  <a:schemeClr val="bg1"/>
                </a:solidFill>
              </a:rPr>
              <a:t>Юрий Алексеевич Гагарин</a:t>
            </a:r>
          </a:p>
        </p:txBody>
      </p:sp>
      <p:pic>
        <p:nvPicPr>
          <p:cNvPr id="18435" name="Picture 2" descr="C:\Users\User\Desktop\буш\66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38175"/>
            <a:ext cx="3313113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3" descr="C:\Users\User\Desktop\буш\88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57600"/>
            <a:ext cx="3590925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" descr="C:\Users\User\Desktop\буш\668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638175"/>
            <a:ext cx="289877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3" descr="C:\Users\User\Desktop\буш\0909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650" y="3810000"/>
            <a:ext cx="4408488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Юрий Гуляев - Знаете, каким он парнем был!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716.896" end="175623.3463"/>
                </p14:media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114">
        <p:split orient="vert"/>
      </p:transition>
    </mc:Choice>
    <mc:Fallback xmlns="">
      <p:transition advClick="0" advTm="1511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pauseEvt time="15114" objId="3"/>
        <p14:stopEvt time="15114" objId="3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15200" cy="1154097"/>
          </a:xfrm>
        </p:spPr>
        <p:txBody>
          <a:bodyPr/>
          <a:lstStyle/>
          <a:p>
            <a:pPr eaLnBrk="1" hangingPunct="1">
              <a:defRPr/>
            </a:pPr>
            <a:r>
              <a:rPr lang="ru-RU"/>
              <a:t>Уолт Дисней</a:t>
            </a:r>
          </a:p>
        </p:txBody>
      </p:sp>
      <p:pic>
        <p:nvPicPr>
          <p:cNvPr id="19459" name="Picture 2" descr="C:\Users\User\Desktop\буш\33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0"/>
            <a:ext cx="1800225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3" descr="C:\Users\User\Desktop\буш\44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10000"/>
            <a:ext cx="2125663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C:\Users\User\Desktop\буш\4534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1400"/>
            <a:ext cx="2160588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4" descr="C:\Users\User\Desktop\буш\77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09800"/>
            <a:ext cx="3262313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Немецкая народная - Тирольские напевы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6.5151" end="89135.4743"/>
                  <p14:fade out="250"/>
                </p14:media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463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pauseEvt time="14637" objId="3"/>
        <p14:stopEvt time="14637" objId="3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382000" cy="13303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FF0000"/>
                </a:solidFill>
              </a:rPr>
              <a:t>Собственное электронное представительство в Интернете: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09600" y="5943600"/>
            <a:ext cx="8153400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912813">
              <a:lnSpc>
                <a:spcPct val="90000"/>
              </a:lnSpc>
              <a:defRPr/>
            </a:pPr>
            <a:r>
              <a:rPr lang="en-US" sz="4800" spc="-150" dirty="0">
                <a:ln w="3175">
                  <a:noFill/>
                </a:ln>
                <a:gradFill>
                  <a:gsLst>
                    <a:gs pos="0">
                      <a:srgbClr val="2E59B0"/>
                    </a:gs>
                    <a:gs pos="49000">
                      <a:srgbClr val="161D32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charset="0"/>
              </a:rPr>
              <a:t>https://ds23hm.gosuslugi.ru/</a:t>
            </a:r>
            <a:endParaRPr lang="ru-RU" sz="4800" spc="-150" dirty="0">
              <a:ln w="3175">
                <a:noFill/>
              </a:ln>
              <a:gradFill>
                <a:gsLst>
                  <a:gs pos="0">
                    <a:srgbClr val="2E59B0"/>
                  </a:gs>
                  <a:gs pos="49000">
                    <a:srgbClr val="161D32"/>
                  </a:gs>
                  <a:gs pos="100000">
                    <a:srgbClr val="000000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7500" t="10425" r="16667" b="11481"/>
          <a:stretch/>
        </p:blipFill>
        <p:spPr>
          <a:xfrm>
            <a:off x="1219200" y="2092325"/>
            <a:ext cx="6858000" cy="3906837"/>
          </a:xfrm>
          <a:prstGeom prst="rect">
            <a:avLst/>
          </a:prstGeom>
        </p:spPr>
      </p:pic>
    </p:spTree>
  </p:cSld>
  <p:clrMapOvr>
    <a:masterClrMapping/>
  </p:clrMapOvr>
  <p:transition advTm="70341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400800" cy="1163395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 sz="2800" b="1">
                <a:solidFill>
                  <a:srgbClr val="FF33CC"/>
                </a:solidFill>
              </a:rPr>
              <a:t>ИКТ – отличные помощники педагогам в организации воспитательно-образовательной и коррекционной работы</a:t>
            </a:r>
            <a:r>
              <a:rPr lang="ru-RU" sz="2800"/>
              <a:t> </a:t>
            </a:r>
          </a:p>
        </p:txBody>
      </p:sp>
      <p:sp>
        <p:nvSpPr>
          <p:cNvPr id="2253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81000" y="1600200"/>
            <a:ext cx="8305800" cy="491172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700" b="1">
                <a:solidFill>
                  <a:schemeClr val="hlink"/>
                </a:solidFill>
              </a:rPr>
              <a:t>информатизация образования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700" b="1">
                <a:solidFill>
                  <a:schemeClr val="hlink"/>
                </a:solidFill>
              </a:rPr>
              <a:t>     открывает педагогам новые возможности для широкого внедрения в практику новых методических разработок, направленных на реализацию инновационных идей воспитательного, образовательного и коррекционного процессов;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700" b="1">
                <a:solidFill>
                  <a:srgbClr val="FF0000"/>
                </a:solidFill>
              </a:rPr>
              <a:t>освобождает от рутинной ручной работы;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700" b="1">
                <a:solidFill>
                  <a:schemeClr val="hlink"/>
                </a:solidFill>
              </a:rPr>
              <a:t>позволяет не только насытить ребенка большим количеством готовых, строго отобранных, соответствующим образом организованных знаний, но и развивать интеллектуальные, творческие способности, и что очень актуально в дошкольном детстве – умение самостоятельно приобретать новые знания.  </a:t>
            </a:r>
          </a:p>
        </p:txBody>
      </p:sp>
      <p:pic>
        <p:nvPicPr>
          <p:cNvPr id="22532" name="Picture 2" descr="http://goolnaramalik.narod.ru/experience/15.gif?rand=821198732630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5589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36347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5825"/>
          </a:xfrm>
        </p:spPr>
        <p:txBody>
          <a:bodyPr/>
          <a:lstStyle/>
          <a:p>
            <a:pPr algn="ctr">
              <a:defRPr/>
            </a:pPr>
            <a:r>
              <a:rPr lang="ru-RU" sz="3200" b="1">
                <a:solidFill>
                  <a:srgbClr val="FF0000"/>
                </a:solidFill>
              </a:rPr>
              <a:t>Где же ИКТ могут помочь современному педагогу в его работе?</a:t>
            </a:r>
            <a:endParaRPr lang="ru-RU" sz="3200">
              <a:solidFill>
                <a:srgbClr val="FF0000"/>
              </a:solidFill>
            </a:endParaRPr>
          </a:p>
        </p:txBody>
      </p:sp>
      <p:pic>
        <p:nvPicPr>
          <p:cNvPr id="23555" name="Picture 5" descr="http://s17.rimg.info/058ad26e51a791e52defa7c565ed4be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713" y="4572000"/>
            <a:ext cx="3135312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Объект 2"/>
          <p:cNvSpPr>
            <a:spLocks noGrp="1"/>
          </p:cNvSpPr>
          <p:nvPr>
            <p:ph sz="half" idx="1"/>
          </p:nvPr>
        </p:nvSpPr>
        <p:spPr>
          <a:xfrm>
            <a:off x="381000" y="1219200"/>
            <a:ext cx="8305800" cy="3846513"/>
          </a:xfrm>
        </p:spPr>
        <p:txBody>
          <a:bodyPr/>
          <a:lstStyle/>
          <a:p>
            <a:pPr algn="ctr"/>
            <a:r>
              <a:rPr lang="ru-RU" sz="2000" dirty="0"/>
              <a:t>Подбор иллюстративного материала к </a:t>
            </a:r>
            <a:r>
              <a:rPr lang="ru-RU" sz="2000" dirty="0" smtClean="0"/>
              <a:t>ООД </a:t>
            </a:r>
            <a:r>
              <a:rPr lang="ru-RU" sz="2000" dirty="0"/>
              <a:t>и для оформления стендов, группы, кабинетов (сканирование, Интернет; принтер, презентация).</a:t>
            </a:r>
          </a:p>
          <a:p>
            <a:pPr algn="ctr"/>
            <a:r>
              <a:rPr lang="ru-RU" sz="2000" dirty="0">
                <a:solidFill>
                  <a:srgbClr val="FF0000"/>
                </a:solidFill>
              </a:rPr>
              <a:t>Подбор дополнительного познавательного материала к </a:t>
            </a:r>
            <a:r>
              <a:rPr lang="ru-RU" sz="2000" dirty="0" smtClean="0">
                <a:solidFill>
                  <a:srgbClr val="FF0000"/>
                </a:solidFill>
              </a:rPr>
              <a:t>ООД</a:t>
            </a:r>
            <a:r>
              <a:rPr lang="ru-RU" sz="2000" dirty="0">
                <a:solidFill>
                  <a:srgbClr val="FF0000"/>
                </a:solidFill>
              </a:rPr>
              <a:t>, знакомство со сценариями праздников и других мероприятий.</a:t>
            </a:r>
          </a:p>
          <a:p>
            <a:pPr algn="ctr"/>
            <a:r>
              <a:rPr lang="ru-RU" sz="2000" dirty="0"/>
              <a:t>Обмен опытом, знакомство с периодикой, наработками других педагогов России и зарубежья.</a:t>
            </a:r>
          </a:p>
          <a:p>
            <a:pPr algn="ctr"/>
            <a:r>
              <a:rPr lang="ru-RU" sz="2000" dirty="0">
                <a:solidFill>
                  <a:srgbClr val="FF0000"/>
                </a:solidFill>
              </a:rPr>
              <a:t>Оформление групповой документации, отчетов. Компьютер позволит не писать отчеты и анализы каждый раз, а достаточно набрать один раз схему и в дальнейшем только вносить необходимые изменения.</a:t>
            </a:r>
          </a:p>
          <a:p>
            <a:pPr algn="ctr"/>
            <a:r>
              <a:rPr lang="ru-RU" sz="2000" dirty="0"/>
              <a:t>Создание презентаций в программе </a:t>
            </a:r>
            <a:r>
              <a:rPr lang="ru-RU" sz="2000" dirty="0" err="1"/>
              <a:t>Рower</a:t>
            </a:r>
            <a:r>
              <a:rPr lang="ru-RU" sz="2000" dirty="0"/>
              <a:t> </a:t>
            </a:r>
            <a:r>
              <a:rPr lang="ru-RU" sz="2000" dirty="0" err="1"/>
              <a:t>Рoint</a:t>
            </a:r>
            <a:r>
              <a:rPr lang="ru-RU" sz="2000" dirty="0"/>
              <a:t> для повышения эффективности образовательных </a:t>
            </a:r>
            <a:r>
              <a:rPr lang="ru-RU" sz="2000" dirty="0" smtClean="0"/>
              <a:t>ООД </a:t>
            </a:r>
            <a:r>
              <a:rPr lang="ru-RU" sz="2000" dirty="0"/>
              <a:t>с детьми и педагогической компетенции у родителей в процессе проведения родительских собраний.</a:t>
            </a:r>
          </a:p>
        </p:txBody>
      </p:sp>
      <p:pic>
        <p:nvPicPr>
          <p:cNvPr id="23557" name="Picture 30" descr="http://smayli.ru/data/smiles/knigi-11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114800"/>
            <a:ext cx="127635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6012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8" descr="http://s18.rimg.info/0a07c171176665137d5164ff6c54565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352800"/>
            <a:ext cx="60452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80975" y="762000"/>
            <a:ext cx="8382000" cy="6651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>
                <a:solidFill>
                  <a:srgbClr val="FF0000"/>
                </a:solidFill>
              </a:rPr>
              <a:t>Трудности при внедрении ИКТ: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2400" y="1676400"/>
            <a:ext cx="8839200" cy="1784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Недостаточная методическая подготовленность педагога</a:t>
            </a:r>
          </a:p>
          <a:p>
            <a:pPr algn="ctr">
              <a:defRPr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Неправильное определение дидактической роли и места ИКТ в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ООД</a:t>
            </a:r>
            <a:endParaRPr lang="ru-RU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Бесплановость, случайность применения ИКТ</a:t>
            </a:r>
          </a:p>
          <a:p>
            <a:pPr algn="ctr">
              <a:defRPr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Перегруженность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ООД </a:t>
            </a:r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демонстрацией.</a:t>
            </a:r>
          </a:p>
        </p:txBody>
      </p:sp>
    </p:spTree>
  </p:cSld>
  <p:clrMapOvr>
    <a:masterClrMapping/>
  </p:clrMapOvr>
  <p:transition advTm="15701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665163"/>
          </a:xfrm>
        </p:spPr>
        <p:txBody>
          <a:bodyPr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b="1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Times New Roman" pitchFamily="18" charset="0"/>
              </a:rPr>
              <a:t>Применение ИКТ </a:t>
            </a:r>
            <a:endParaRPr lang="ru-RU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04381496"/>
              </p:ext>
            </p:extLst>
          </p:nvPr>
        </p:nvGraphicFramePr>
        <p:xfrm>
          <a:off x="1676400" y="990600"/>
          <a:ext cx="7315200" cy="49688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669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Опосредованное </a:t>
                      </a:r>
                      <a:endParaRPr lang="ru-RU" sz="3200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5572" marR="4557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Непосредственное </a:t>
                      </a:r>
                      <a:endParaRPr lang="ru-RU" sz="3200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5572" marR="45572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01939">
                <a:tc>
                  <a:txBody>
                    <a:bodyPr/>
                    <a:lstStyle/>
                    <a:p>
                      <a:pPr marL="457200" indent="-45720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r>
                        <a:rPr lang="ru-RU" sz="3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Интернет</a:t>
                      </a:r>
                    </a:p>
                    <a:p>
                      <a:pPr marL="457200" indent="-45720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3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Ведение документации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572" marR="45572" marT="0" marB="0"/>
                </a:tc>
                <a:tc>
                  <a:txBody>
                    <a:bodyPr/>
                    <a:lstStyle/>
                    <a:p>
                      <a:pPr marL="457200" indent="-45720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r>
                        <a:rPr lang="ru-RU" sz="3200" b="1" dirty="0">
                          <a:effectLst/>
                        </a:rPr>
                        <a:t>Использование развивающих компьютерных программ</a:t>
                      </a:r>
                    </a:p>
                    <a:p>
                      <a:pPr marL="457200" indent="-45720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3200" b="1" dirty="0"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effectLst/>
                        </a:rPr>
                        <a:t>Использование мультимедийных презентаций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572" marR="4557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5614" name="Picture 10" descr="http://s19.rimg.info/33f07a55e3a3adc69a1f72033814982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575050"/>
            <a:ext cx="3886200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2114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рисунки\ИКТ\4-2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14400"/>
            <a:ext cx="3327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4" descr="http://www.gifanimation.ru/images/ludi/21_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2895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6" descr="http://s17.rimg.info/08199cb933d7cd3754b426a17a9fa67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581400"/>
            <a:ext cx="2971800" cy="285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4" descr="http://i079.radikal.ru/1207/2b/ba008473e09b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19400"/>
            <a:ext cx="2057400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3347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www.websib.ru/noos/galary/movies/riseo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242560" y="0"/>
            <a:ext cx="3901439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7" name="Picture 20" descr="http://www.lestrapeza.ru/upload/information_system_15/1/1/9/item_119/information_items_1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67200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6" descr="http://900igr.net/datas/russkij-jazyk/Russkaja-azbuka/0017-017-Udachi-va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100388"/>
            <a:ext cx="46482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6" descr="http://gifr.ru/data/gifs/9/5/2/9525cfd8eb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47003">
            <a:off x="-84138" y="2586038"/>
            <a:ext cx="8551863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vospitatel_mp3cut.foxcom.s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4070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762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stopEvt time="17422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" descr="http://www.pgta.ru/fileadmin/filemounts/ikt/sci/2012/n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"/>
            <a:ext cx="44354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2" descr="http://www.proshkolu.ru/content/media/pic/std/1000000/109000/108070-971c5520b1973b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733800"/>
            <a:ext cx="248126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http://s55.radikal.ru/i150/1111/ba/7e3fcc5e1a0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19400"/>
            <a:ext cx="343852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8278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990600"/>
            <a:ext cx="8382000" cy="665163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>
                <a:solidFill>
                  <a:srgbClr val="FF0000"/>
                </a:solidFill>
              </a:rPr>
              <a:t>Задача развития ИКТ в ДОУ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" y="1828800"/>
            <a:ext cx="4114800" cy="3877985"/>
          </a:xfrm>
        </p:spPr>
        <p:txBody>
          <a:bodyPr rtlCol="0"/>
          <a:lstStyle/>
          <a:p>
            <a:pPr algn="ctr" defTabSz="91436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  Создание образовательных комплексов как средства обучения и как компонента воспитательно-образовательной системы ДОУ в соответствии с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ФГОС  ДО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9220" name="Picture 2" descr="http://dl3.glitter-graphics.net/pub/401/401683w1nvng0ojz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447800"/>
            <a:ext cx="4953000" cy="453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7886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762000"/>
            <a:ext cx="7848600" cy="665163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 b="1">
                <a:solidFill>
                  <a:schemeClr val="accent4">
                    <a:lumMod val="75000"/>
                  </a:schemeClr>
                </a:solidFill>
              </a:rPr>
              <a:t>Средства ИКТ в детском саду:</a:t>
            </a:r>
            <a:endParaRPr lang="ru-RU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2057400"/>
            <a:ext cx="4114800" cy="4094163"/>
          </a:xfrm>
        </p:spPr>
        <p:txBody>
          <a:bodyPr rtlCol="0"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Мультимедийный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проектор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Принтер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Видеомагнитофон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Телевизор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Магнитофон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Фотоаппарат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Видеокамера</a:t>
            </a:r>
          </a:p>
        </p:txBody>
      </p:sp>
      <p:pic>
        <p:nvPicPr>
          <p:cNvPr id="10244" name="Picture 2" descr="http://smayli.ru/data/smiles/tehnika-3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905000"/>
            <a:ext cx="2286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4" descr="http://coollinks.pbworks.com/f/1287591903/lapt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371600"/>
            <a:ext cx="2590800" cy="233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http://romario.wen.ru/Animashki/128x128/Razne/stereo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267200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8" descr="http://s8.rimg.info/5622c2acf8d94ef73dd53bcd1be114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15240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0696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g25.dreamies.de/img/541/b/et4c61h27xr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54705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4800" y="838200"/>
            <a:ext cx="8534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Коммуникативная компетентность педагога:</a:t>
            </a:r>
          </a:p>
        </p:txBody>
      </p:sp>
      <p:sp useBgFill="1">
        <p:nvSpPr>
          <p:cNvPr id="8" name="Двойная волна 7"/>
          <p:cNvSpPr/>
          <p:nvPr/>
        </p:nvSpPr>
        <p:spPr bwMode="auto">
          <a:xfrm>
            <a:off x="1676400" y="1676400"/>
            <a:ext cx="1828800" cy="457200"/>
          </a:xfrm>
          <a:prstGeom prst="doubleWav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099">
              <a:defRPr/>
            </a:pPr>
            <a:r>
              <a:rPr lang="ru-RU" sz="2300" b="1" i="1" dirty="0">
                <a:solidFill>
                  <a:srgbClr val="FF0000"/>
                </a:solidFill>
                <a:latin typeface="Georgia" pitchFamily="18" charset="0"/>
              </a:rPr>
              <a:t>Устная </a:t>
            </a:r>
          </a:p>
        </p:txBody>
      </p:sp>
      <p:sp useBgFill="1">
        <p:nvSpPr>
          <p:cNvPr id="9" name="Двойная волна 8"/>
          <p:cNvSpPr/>
          <p:nvPr/>
        </p:nvSpPr>
        <p:spPr bwMode="auto">
          <a:xfrm>
            <a:off x="304800" y="2743200"/>
            <a:ext cx="2286000" cy="457200"/>
          </a:xfrm>
          <a:prstGeom prst="doubleWav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099">
              <a:defRPr/>
            </a:pPr>
            <a:r>
              <a:rPr lang="ru-RU" sz="2300" b="1" i="1" dirty="0">
                <a:solidFill>
                  <a:srgbClr val="FF0000"/>
                </a:solidFill>
                <a:latin typeface="Georgia" pitchFamily="18" charset="0"/>
              </a:rPr>
              <a:t>Письменная  </a:t>
            </a:r>
          </a:p>
        </p:txBody>
      </p:sp>
      <p:sp useBgFill="1">
        <p:nvSpPr>
          <p:cNvPr id="10" name="Двойная волна 9"/>
          <p:cNvSpPr/>
          <p:nvPr/>
        </p:nvSpPr>
        <p:spPr bwMode="auto">
          <a:xfrm>
            <a:off x="4876800" y="1600200"/>
            <a:ext cx="3048000" cy="457200"/>
          </a:xfrm>
          <a:prstGeom prst="doubleWav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099">
              <a:defRPr/>
            </a:pPr>
            <a:r>
              <a:rPr lang="ru-RU" sz="2300" b="1" i="1" dirty="0">
                <a:solidFill>
                  <a:srgbClr val="FF0000"/>
                </a:solidFill>
                <a:latin typeface="Georgia" pitchFamily="18" charset="0"/>
              </a:rPr>
              <a:t>Дискуссионная </a:t>
            </a:r>
          </a:p>
        </p:txBody>
      </p:sp>
      <p:sp useBgFill="1">
        <p:nvSpPr>
          <p:cNvPr id="11" name="Двойная волна 10"/>
          <p:cNvSpPr/>
          <p:nvPr/>
        </p:nvSpPr>
        <p:spPr bwMode="auto">
          <a:xfrm>
            <a:off x="381000" y="5410200"/>
            <a:ext cx="2590800" cy="457200"/>
          </a:xfrm>
          <a:prstGeom prst="doubleWav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099">
              <a:defRPr/>
            </a:pPr>
            <a:r>
              <a:rPr lang="ru-RU" sz="2300" b="1" i="1" dirty="0">
                <a:solidFill>
                  <a:srgbClr val="FF0000"/>
                </a:solidFill>
                <a:latin typeface="Georgia" pitchFamily="18" charset="0"/>
              </a:rPr>
              <a:t>Визуальная  </a:t>
            </a:r>
          </a:p>
        </p:txBody>
      </p:sp>
      <p:sp useBgFill="1">
        <p:nvSpPr>
          <p:cNvPr id="12" name="Двойная волна 11"/>
          <p:cNvSpPr/>
          <p:nvPr/>
        </p:nvSpPr>
        <p:spPr bwMode="auto">
          <a:xfrm>
            <a:off x="3429000" y="5867400"/>
            <a:ext cx="2895600" cy="457200"/>
          </a:xfrm>
          <a:prstGeom prst="doubleWav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099">
              <a:defRPr/>
            </a:pPr>
            <a:r>
              <a:rPr lang="ru-RU" sz="2300" b="1" i="1" dirty="0">
                <a:solidFill>
                  <a:srgbClr val="FF0000"/>
                </a:solidFill>
                <a:latin typeface="Georgia" pitchFamily="18" charset="0"/>
              </a:rPr>
              <a:t>Компьютерная  </a:t>
            </a:r>
          </a:p>
        </p:txBody>
      </p:sp>
      <p:sp useBgFill="1">
        <p:nvSpPr>
          <p:cNvPr id="13" name="Двойная волна 12"/>
          <p:cNvSpPr/>
          <p:nvPr/>
        </p:nvSpPr>
        <p:spPr bwMode="auto">
          <a:xfrm>
            <a:off x="6172200" y="5257800"/>
            <a:ext cx="2667000" cy="457200"/>
          </a:xfrm>
          <a:prstGeom prst="doubleWav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099">
              <a:defRPr/>
            </a:pPr>
            <a:r>
              <a:rPr lang="ru-RU" sz="2300" b="1" i="1" dirty="0">
                <a:solidFill>
                  <a:srgbClr val="FF0000"/>
                </a:solidFill>
                <a:latin typeface="Georgia" pitchFamily="18" charset="0"/>
              </a:rPr>
              <a:t>Электронная  </a:t>
            </a:r>
          </a:p>
        </p:txBody>
      </p:sp>
    </p:spTree>
  </p:cSld>
  <p:clrMapOvr>
    <a:masterClrMapping/>
  </p:clrMapOvr>
  <p:transition advTm="42102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382000" cy="609600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 sz="4400">
                <a:solidFill>
                  <a:srgbClr val="FF0000"/>
                </a:solidFill>
              </a:rPr>
              <a:t>Основные направления развития ИКТ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524000"/>
            <a:ext cx="4114800" cy="776288"/>
          </a:xfrm>
        </p:spPr>
        <p:txBody>
          <a:bodyPr rtlCol="0"/>
          <a:lstStyle/>
          <a:p>
            <a:pPr algn="ctr" defTabSz="91436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Средство интерактивного обучения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00600" y="1447800"/>
            <a:ext cx="4114800" cy="155098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339976" indent="-339976" algn="ctr" defTabSz="914363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Технология  организации интегрированной деятельности с использованием ИКТ</a:t>
            </a:r>
          </a:p>
        </p:txBody>
      </p:sp>
      <p:pic>
        <p:nvPicPr>
          <p:cNvPr id="12293" name="Picture 2" descr="C:\Documents and Settings\Администратор\Рабочий стол\фото осень-зима 2012 досуги и развлечения\Путешествие кисточки\DSC017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t="4478" r="5969" b="11940"/>
          <a:stretch>
            <a:fillRect/>
          </a:stretch>
        </p:blipFill>
        <p:spPr bwMode="auto">
          <a:xfrm>
            <a:off x="6477000" y="4648200"/>
            <a:ext cx="2525713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048000"/>
            <a:ext cx="32512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49555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48978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382000" cy="1219200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 sz="44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Использование ноутбука в образовательном процессе </a:t>
            </a:r>
          </a:p>
        </p:txBody>
      </p:sp>
      <p:pic>
        <p:nvPicPr>
          <p:cNvPr id="14341" name="Picture 5" descr="F:\Мои рисунки\Белочка фото\Детки конфетки\IMG_31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5105400" cy="340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F:\Мои рисунки\Белочка фото\Детки конфетки\IMG_31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75" y="3352800"/>
            <a:ext cx="4886325" cy="3257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17" descr="http://img-fotki.yandex.ru/get/5818/135209900.9/0_78b98_10a5dd6f_XL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066800"/>
            <a:ext cx="19335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40384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382000" cy="1108075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Мультимедийное оборудование в образовательном процессе 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" r="7072" b="7072"/>
          <a:stretch>
            <a:fillRect/>
          </a:stretch>
        </p:blipFill>
        <p:spPr bwMode="auto">
          <a:xfrm>
            <a:off x="228600" y="1219200"/>
            <a:ext cx="6962775" cy="537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6" descr="http://s10.rimg.info/9077cd767c4583b785221ca04d55770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733800"/>
            <a:ext cx="269557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9078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.2|1.2|1.5|1.2|1.2|1.9|1.3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1.5|1.2|1.1"/>
</p:tagLst>
</file>

<file path=ppt/theme/theme1.xml><?xml version="1.0" encoding="utf-8"?>
<a:theme xmlns:a="http://schemas.openxmlformats.org/drawingml/2006/main" name="TS010286786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Заголовок презентации</Template>
  <TotalTime>1457</TotalTime>
  <Words>378</Words>
  <Application>Microsoft Office PowerPoint</Application>
  <PresentationFormat>Экран (4:3)</PresentationFormat>
  <Paragraphs>71</Paragraphs>
  <Slides>20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31" baseType="lpstr">
      <vt:lpstr>Arial</vt:lpstr>
      <vt:lpstr>Bookman Old Style</vt:lpstr>
      <vt:lpstr>Calibri</vt:lpstr>
      <vt:lpstr>Century Schoolbook</vt:lpstr>
      <vt:lpstr>Courier New</vt:lpstr>
      <vt:lpstr>Georgia</vt:lpstr>
      <vt:lpstr>Impact</vt:lpstr>
      <vt:lpstr>Times New Roman</vt:lpstr>
      <vt:lpstr>Wingdings</vt:lpstr>
      <vt:lpstr>TS010286786</vt:lpstr>
      <vt:lpstr>Белый текст и шрифт Courier для слайдов с кодом</vt:lpstr>
      <vt:lpstr>Презентация PowerPoint</vt:lpstr>
      <vt:lpstr>Презентация PowerPoint</vt:lpstr>
      <vt:lpstr>Презентация PowerPoint</vt:lpstr>
      <vt:lpstr>Задача развития ИКТ в ДОУ</vt:lpstr>
      <vt:lpstr>Средства ИКТ в детском саду:</vt:lpstr>
      <vt:lpstr>Презентация PowerPoint</vt:lpstr>
      <vt:lpstr>Основные направления развития ИКТ</vt:lpstr>
      <vt:lpstr>Использование ноутбука в образовательном процессе </vt:lpstr>
      <vt:lpstr>Мультимедийное оборудование в образовательном процессе </vt:lpstr>
      <vt:lpstr>Преимущества введения ИКТ в образовательный процесс: </vt:lpstr>
      <vt:lpstr>ИКТ  в  работе  с  родителями:</vt:lpstr>
      <vt:lpstr>Презентация PowerPoint</vt:lpstr>
      <vt:lpstr>Юрий Алексеевич Гагарин</vt:lpstr>
      <vt:lpstr>Уолт Дисней</vt:lpstr>
      <vt:lpstr>Собственное электронное представительство в Интернете:</vt:lpstr>
      <vt:lpstr>ИКТ – отличные помощники педагогам в организации воспитательно-образовательной и коррекционной работы </vt:lpstr>
      <vt:lpstr>Где же ИКТ могут помочь современному педагогу в его работе?</vt:lpstr>
      <vt:lpstr>Трудности при внедрении ИКТ:</vt:lpstr>
      <vt:lpstr>Применение ИКТ 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Директор</cp:lastModifiedBy>
  <cp:revision>107</cp:revision>
  <cp:lastPrinted>1601-01-01T00:00:00Z</cp:lastPrinted>
  <dcterms:created xsi:type="dcterms:W3CDTF">1601-01-01T00:00:00Z</dcterms:created>
  <dcterms:modified xsi:type="dcterms:W3CDTF">2025-02-19T06:45:45Z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