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73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600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4748-72F8-4175-95A9-BBA982C51B73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4540-FB27-4D56-8857-E22D81207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233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4748-72F8-4175-95A9-BBA982C51B73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4540-FB27-4D56-8857-E22D81207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4748-72F8-4175-95A9-BBA982C51B73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4540-FB27-4D56-8857-E22D81207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5694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4748-72F8-4175-95A9-BBA982C51B73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4540-FB27-4D56-8857-E22D8120787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608505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4748-72F8-4175-95A9-BBA982C51B73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4540-FB27-4D56-8857-E22D81207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1477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4748-72F8-4175-95A9-BBA982C51B73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4540-FB27-4D56-8857-E22D81207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6223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4748-72F8-4175-95A9-BBA982C51B73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4540-FB27-4D56-8857-E22D81207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7924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4748-72F8-4175-95A9-BBA982C51B73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4540-FB27-4D56-8857-E22D81207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3243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4748-72F8-4175-95A9-BBA982C51B73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4540-FB27-4D56-8857-E22D81207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397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4748-72F8-4175-95A9-BBA982C51B73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4540-FB27-4D56-8857-E22D81207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210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4748-72F8-4175-95A9-BBA982C51B73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4540-FB27-4D56-8857-E22D81207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810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4748-72F8-4175-95A9-BBA982C51B73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4540-FB27-4D56-8857-E22D81207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515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4748-72F8-4175-95A9-BBA982C51B73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4540-FB27-4D56-8857-E22D81207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810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4748-72F8-4175-95A9-BBA982C51B73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4540-FB27-4D56-8857-E22D81207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420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4748-72F8-4175-95A9-BBA982C51B73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4540-FB27-4D56-8857-E22D81207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243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4748-72F8-4175-95A9-BBA982C51B73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4540-FB27-4D56-8857-E22D81207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148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14748-72F8-4175-95A9-BBA982C51B73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4540-FB27-4D56-8857-E22D81207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620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B614748-72F8-4175-95A9-BBA982C51B73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CFA94540-FB27-4D56-8857-E22D81207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900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file:///C:\Users\user01\Desktop\!!!!!!&#1059;&#1056;&#1054;&#1050;%20&#1055;&#1054;%20&#1054;&#1055;&#1050;%20&#1082;&#1086;&#1085;&#1082;&#1091;&#1088;&#1089;\&#1042;.&#1040;.%20&#1052;&#1086;&#1094;&#1072;&#1088;&#1090;%20-%20&#1057;&#1080;&#1084;&#1092;&#1086;&#1085;&#1080;&#1103;%20&#8470;6.%20&#1052;&#1091;&#1079;&#1099;&#1082;&#1072;%20&#1040;&#1085;&#1075;&#1077;&#1083;&#1086;&#1074;%20%20(audiopoisk.com).mp3" TargetMode="External"/><Relationship Id="rId1" Type="http://schemas.microsoft.com/office/2007/relationships/media" Target="file:///C:\Users\user01\Desktop\!!!!!!&#1059;&#1056;&#1054;&#1050;%20&#1055;&#1054;%20&#1054;&#1055;&#1050;%20&#1082;&#1086;&#1085;&#1082;&#1091;&#1088;&#1089;\&#1042;.&#1040;.%20&#1052;&#1086;&#1094;&#1072;&#1088;&#1090;%20-%20&#1057;&#1080;&#1084;&#1092;&#1086;&#1085;&#1080;&#1103;%20&#8470;6.%20&#1052;&#1091;&#1079;&#1099;&#1082;&#1072;%20&#1040;&#1085;&#1075;&#1077;&#1083;&#1086;&#1074;%20%20(audiopoisk.com).mp3" TargetMode="Externa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user01\Desktop\!!!!!!&#1059;&#1056;&#1054;&#1050;%20&#1055;&#1054;%20&#1054;&#1055;&#1050;%20&#1082;&#1086;&#1085;&#1082;&#1091;&#1088;&#1089;\&#1042;.&#1040;.%20&#1052;&#1086;&#1094;&#1072;&#1088;&#1090;%20-%20&#1057;&#1080;&#1084;&#1092;&#1086;&#1085;&#1080;&#1103;%20&#8470;6.%20&#1052;&#1091;&#1079;&#1099;&#1082;&#1072;%20&#1040;&#1085;&#1075;&#1077;&#1083;&#1086;&#1074;%20%20(audiopoisk.com).mp3" TargetMode="External"/><Relationship Id="rId1" Type="http://schemas.microsoft.com/office/2007/relationships/media" Target="file:///C:\Users\user01\Desktop\!!!!!!&#1059;&#1056;&#1054;&#1050;%20&#1055;&#1054;%20&#1054;&#1055;&#1050;%20&#1082;&#1086;&#1085;&#1082;&#1091;&#1088;&#1089;\&#1042;.&#1040;.%20&#1052;&#1086;&#1094;&#1072;&#1088;&#1090;%20-%20&#1057;&#1080;&#1084;&#1092;&#1086;&#1085;&#1080;&#1103;%20&#8470;6.%20&#1052;&#1091;&#1079;&#1099;&#1082;&#1072;%20&#1040;&#1085;&#1075;&#1077;&#1083;&#1086;&#1074;%20%20(audiopoisk.com)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user01\Desktop\!!!!!!&#1059;&#1056;&#1054;&#1050;%20&#1055;&#1054;%20&#1054;&#1055;&#1050;%20&#1082;&#1086;&#1085;&#1082;&#1091;&#1088;&#1089;\&#1042;.&#1040;.%20&#1052;&#1086;&#1094;&#1072;&#1088;&#1090;%20-%20&#1057;&#1080;&#1084;&#1092;&#1086;&#1085;&#1080;&#1103;%20&#8470;6.%20&#1052;&#1091;&#1079;&#1099;&#1082;&#1072;%20&#1040;&#1085;&#1075;&#1077;&#1083;&#1086;&#1074;%20%20(audiopoisk.com).mp3" TargetMode="External"/><Relationship Id="rId1" Type="http://schemas.microsoft.com/office/2007/relationships/media" Target="file:///C:\Users\user01\Desktop\!!!!!!&#1059;&#1056;&#1054;&#1050;%20&#1055;&#1054;%20&#1054;&#1055;&#1050;%20&#1082;&#1086;&#1085;&#1082;&#1091;&#1088;&#1089;\&#1042;.&#1040;.%20&#1052;&#1086;&#1094;&#1072;&#1088;&#1090;%20-%20&#1057;&#1080;&#1084;&#1092;&#1086;&#1085;&#1080;&#1103;%20&#8470;6.%20&#1052;&#1091;&#1079;&#1099;&#1082;&#1072;%20&#1040;&#1085;&#1075;&#1077;&#1083;&#1086;&#1074;%20%20(audiopoisk.com)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file:///C:\Users\user01\Desktop\!!!!!!&#1059;&#1056;&#1054;&#1050;%20&#1055;&#1054;%20&#1054;&#1055;&#1050;%20&#1082;&#1086;&#1085;&#1082;&#1091;&#1088;&#1089;\&#1042;.&#1040;.%20&#1052;&#1086;&#1094;&#1072;&#1088;&#1090;%20-%20&#1057;&#1080;&#1084;&#1092;&#1086;&#1085;&#1080;&#1103;%20&#8470;6.%20&#1052;&#1091;&#1079;&#1099;&#1082;&#1072;%20&#1040;&#1085;&#1075;&#1077;&#1083;&#1086;&#1074;%20%20(audiopoisk.com).mp3" TargetMode="External"/><Relationship Id="rId1" Type="http://schemas.microsoft.com/office/2007/relationships/media" Target="file:///C:\Users\user01\Desktop\!!!!!!&#1059;&#1056;&#1054;&#1050;%20&#1055;&#1054;%20&#1054;&#1055;&#1050;%20&#1082;&#1086;&#1085;&#1082;&#1091;&#1088;&#1089;\&#1042;.&#1040;.%20&#1052;&#1086;&#1094;&#1072;&#1088;&#1090;%20-%20&#1057;&#1080;&#1084;&#1092;&#1086;&#1085;&#1080;&#1103;%20&#8470;6.%20&#1052;&#1091;&#1079;&#1099;&#1082;&#1072;%20&#1040;&#1085;&#1075;&#1077;&#1083;&#1086;&#1074;%20%20(audiopoisk.com).mp3" TargetMode="Externa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file:///C:\Users\user01\Desktop\!!!!!!&#1059;&#1056;&#1054;&#1050;%20&#1055;&#1054;%20&#1054;&#1055;&#1050;%20&#1082;&#1086;&#1085;&#1082;&#1091;&#1088;&#1089;\&#1042;.&#1040;.%20&#1052;&#1086;&#1094;&#1072;&#1088;&#1090;%20-%20&#1057;&#1080;&#1084;&#1092;&#1086;&#1085;&#1080;&#1103;%20&#8470;6.%20&#1052;&#1091;&#1079;&#1099;&#1082;&#1072;%20&#1040;&#1085;&#1075;&#1077;&#1083;&#1086;&#1074;%20%20(audiopoisk.com).mp3" TargetMode="External"/><Relationship Id="rId1" Type="http://schemas.microsoft.com/office/2007/relationships/media" Target="file:///C:\Users\user01\Desktop\!!!!!!&#1059;&#1056;&#1054;&#1050;%20&#1055;&#1054;%20&#1054;&#1055;&#1050;%20&#1082;&#1086;&#1085;&#1082;&#1091;&#1088;&#1089;\&#1042;.&#1040;.%20&#1052;&#1086;&#1094;&#1072;&#1088;&#1090;%20-%20&#1057;&#1080;&#1084;&#1092;&#1086;&#1085;&#1080;&#1103;%20&#8470;6.%20&#1052;&#1091;&#1079;&#1099;&#1082;&#1072;%20&#1040;&#1085;&#1075;&#1077;&#1083;&#1086;&#1074;%20%20(audiopoisk.com).mp3" TargetMode="Externa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user01\Desktop\!!!!!!&#1059;&#1056;&#1054;&#1050;%20&#1055;&#1054;%20&#1054;&#1055;&#1050;%20&#1082;&#1086;&#1085;&#1082;&#1091;&#1088;&#1089;\&#1042;.&#1040;.%20&#1052;&#1086;&#1094;&#1072;&#1088;&#1090;%20-%20&#1057;&#1080;&#1084;&#1092;&#1086;&#1085;&#1080;&#1103;%20&#8470;6.%20&#1052;&#1091;&#1079;&#1099;&#1082;&#1072;%20&#1040;&#1085;&#1075;&#1077;&#1083;&#1086;&#1074;%20%20(audiopoisk.com).mp3" TargetMode="External"/><Relationship Id="rId1" Type="http://schemas.microsoft.com/office/2007/relationships/media" Target="file:///C:\Users\user01\Desktop\!!!!!!&#1059;&#1056;&#1054;&#1050;%20&#1055;&#1054;%20&#1054;&#1055;&#1050;%20&#1082;&#1086;&#1085;&#1082;&#1091;&#1088;&#1089;\&#1042;.&#1040;.%20&#1052;&#1086;&#1094;&#1072;&#1088;&#1090;%20-%20&#1057;&#1080;&#1084;&#1092;&#1086;&#1085;&#1080;&#1103;%20&#8470;6.%20&#1052;&#1091;&#1079;&#1099;&#1082;&#1072;%20&#1040;&#1085;&#1075;&#1077;&#1083;&#1086;&#1074;%20%20(audiopoisk.com)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user01\Desktop\!!!!!!&#1059;&#1056;&#1054;&#1050;%20&#1055;&#1054;%20&#1054;&#1055;&#1050;%20&#1082;&#1086;&#1085;&#1082;&#1091;&#1088;&#1089;\&#1042;.&#1040;.%20&#1052;&#1086;&#1094;&#1072;&#1088;&#1090;%20-%20&#1057;&#1080;&#1084;&#1092;&#1086;&#1085;&#1080;&#1103;%20&#8470;6.%20&#1052;&#1091;&#1079;&#1099;&#1082;&#1072;%20&#1040;&#1085;&#1075;&#1077;&#1083;&#1086;&#1074;%20%20(audiopoisk.com).mp3" TargetMode="External"/><Relationship Id="rId1" Type="http://schemas.microsoft.com/office/2007/relationships/media" Target="file:///C:\Users\user01\Desktop\!!!!!!&#1059;&#1056;&#1054;&#1050;%20&#1055;&#1054;%20&#1054;&#1055;&#1050;%20&#1082;&#1086;&#1085;&#1082;&#1091;&#1088;&#1089;\&#1042;.&#1040;.%20&#1052;&#1086;&#1094;&#1072;&#1088;&#1090;%20-%20&#1057;&#1080;&#1084;&#1092;&#1086;&#1085;&#1080;&#1103;%20&#8470;6.%20&#1052;&#1091;&#1079;&#1099;&#1082;&#1072;%20&#1040;&#1085;&#1075;&#1077;&#1083;&#1086;&#1074;%20%20(audiopoisk.com)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2938" y="785813"/>
            <a:ext cx="7772400" cy="3286125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Золотое </a:t>
            </a:r>
            <a:b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этики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0313" y="4786313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 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5004048" y="4941168"/>
            <a:ext cx="42148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dirty="0" smtClean="0"/>
              <a:t>Седакова Светлана Леонидовна, </a:t>
            </a:r>
          </a:p>
          <a:p>
            <a:pPr eaLnBrk="1" hangingPunct="1"/>
            <a:r>
              <a:rPr lang="ru-RU" altLang="ru-RU" dirty="0" smtClean="0"/>
              <a:t>учитель начальных классов,</a:t>
            </a:r>
          </a:p>
          <a:p>
            <a:pPr eaLnBrk="1" hangingPunct="1"/>
            <a:r>
              <a:rPr lang="ru-RU" altLang="ru-RU" dirty="0" smtClean="0"/>
              <a:t>высшей </a:t>
            </a:r>
            <a:r>
              <a:rPr lang="ru-RU" altLang="ru-RU" dirty="0"/>
              <a:t>квалификационной категории, </a:t>
            </a:r>
          </a:p>
          <a:p>
            <a:pPr eaLnBrk="1" hangingPunct="1"/>
            <a:r>
              <a:rPr lang="ru-RU" altLang="ru-RU" dirty="0"/>
              <a:t>МБОУ </a:t>
            </a:r>
            <a:r>
              <a:rPr lang="ru-RU" altLang="ru-RU" dirty="0" smtClean="0"/>
              <a:t>СОШ №141 с углубленным изучением математики </a:t>
            </a:r>
          </a:p>
          <a:p>
            <a:pPr eaLnBrk="1" hangingPunct="1"/>
            <a:r>
              <a:rPr lang="ru-RU" altLang="ru-RU" dirty="0" smtClean="0"/>
              <a:t>города Новосибирска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20210" y="1628800"/>
            <a:ext cx="6217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«Основы православной культуры»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3758" y="336844"/>
            <a:ext cx="20473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№13</a:t>
            </a:r>
            <a:endParaRPr lang="ru-RU" sz="32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04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pravoslavie.ru/sas/image/102576/257603.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pravoslavie.ru/sas/image/102576/257603.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587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pravoslavie.ru/sas/image/102576/257603.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6827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www.pravoslavie.ru/sas/image/102576/257603.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32067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severicon.ru/musey/icona_pritcha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8" t="6669" r="6300" b="7897"/>
          <a:stretch/>
        </p:blipFill>
        <p:spPr bwMode="auto">
          <a:xfrm>
            <a:off x="335007" y="45801"/>
            <a:ext cx="8460432" cy="5275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5575" y="5471431"/>
            <a:ext cx="916895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Евангелие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Луки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6:41.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ты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смотришь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сучок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глазе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брата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твоего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бревна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твоем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глазе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чувствуешь?</a:t>
            </a:r>
          </a:p>
        </p:txBody>
      </p:sp>
    </p:spTree>
    <p:extLst>
      <p:ext uri="{BB962C8B-B14F-4D97-AF65-F5344CB8AC3E}">
        <p14:creationId xmlns:p14="http://schemas.microsoft.com/office/powerpoint/2010/main" val="6789660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725" y="-297602"/>
            <a:ext cx="7773338" cy="159617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 выражения</a:t>
            </a:r>
          </a:p>
        </p:txBody>
      </p:sp>
      <p:sp>
        <p:nvSpPr>
          <p:cNvPr id="16387" name="Прямоугольник 4"/>
          <p:cNvSpPr>
            <a:spLocks noChangeArrowheads="1"/>
          </p:cNvSpPr>
          <p:nvPr/>
        </p:nvSpPr>
        <p:spPr bwMode="auto">
          <a:xfrm>
            <a:off x="244346" y="1242441"/>
            <a:ext cx="45005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2800" dirty="0" smtClean="0">
                <a:solidFill>
                  <a:srgbClr val="0070C0"/>
                </a:solidFill>
              </a:rPr>
              <a:t>«</a:t>
            </a:r>
            <a:r>
              <a:rPr lang="ru-RU" altLang="ru-RU" sz="2800" dirty="0">
                <a:solidFill>
                  <a:srgbClr val="0070C0"/>
                </a:solidFill>
              </a:rPr>
              <a:t>Сучок в глазе брата твоего</a:t>
            </a:r>
            <a:r>
              <a:rPr lang="ru-RU" altLang="ru-RU" sz="2800" dirty="0" smtClean="0">
                <a:solidFill>
                  <a:srgbClr val="0070C0"/>
                </a:solidFill>
              </a:rPr>
              <a:t>»</a:t>
            </a:r>
          </a:p>
          <a:p>
            <a:pPr eaLnBrk="1" hangingPunct="1"/>
            <a:r>
              <a:rPr lang="ru-RU" altLang="ru-RU" sz="1600" dirty="0" smtClean="0"/>
              <a:t>(</a:t>
            </a:r>
            <a:r>
              <a:rPr lang="ru-RU" sz="1600" dirty="0" smtClean="0"/>
              <a:t>Евангелие </a:t>
            </a:r>
            <a:r>
              <a:rPr lang="ru-RU" sz="1600" dirty="0"/>
              <a:t>от </a:t>
            </a:r>
            <a:r>
              <a:rPr lang="ru-RU" sz="1600" dirty="0" smtClean="0"/>
              <a:t>Луки</a:t>
            </a:r>
            <a:r>
              <a:rPr lang="ru-RU" altLang="ru-RU" sz="1600" dirty="0" smtClean="0"/>
              <a:t>) </a:t>
            </a:r>
            <a:endParaRPr lang="ru-RU" altLang="ru-RU" sz="1600" dirty="0"/>
          </a:p>
        </p:txBody>
      </p:sp>
      <p:sp>
        <p:nvSpPr>
          <p:cNvPr id="16388" name="Прямоугольник 7"/>
          <p:cNvSpPr>
            <a:spLocks noChangeArrowheads="1"/>
          </p:cNvSpPr>
          <p:nvPr/>
        </p:nvSpPr>
        <p:spPr bwMode="auto">
          <a:xfrm>
            <a:off x="4116208" y="1282405"/>
            <a:ext cx="488491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2800" dirty="0" smtClean="0">
                <a:solidFill>
                  <a:srgbClr val="0070C0"/>
                </a:solidFill>
              </a:rPr>
              <a:t>- плохие </a:t>
            </a:r>
            <a:r>
              <a:rPr lang="ru-RU" altLang="ru-RU" sz="2800" dirty="0">
                <a:solidFill>
                  <a:srgbClr val="0070C0"/>
                </a:solidFill>
              </a:rPr>
              <a:t>поступки других людей</a:t>
            </a:r>
          </a:p>
        </p:txBody>
      </p:sp>
      <p:sp>
        <p:nvSpPr>
          <p:cNvPr id="16390" name="Прямоугольник 10"/>
          <p:cNvSpPr>
            <a:spLocks noChangeArrowheads="1"/>
          </p:cNvSpPr>
          <p:nvPr/>
        </p:nvSpPr>
        <p:spPr bwMode="auto">
          <a:xfrm>
            <a:off x="4125565" y="2700232"/>
            <a:ext cx="41433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altLang="ru-RU" sz="2800" dirty="0" smtClean="0">
                <a:solidFill>
                  <a:srgbClr val="0070C0"/>
                </a:solidFill>
                <a:cs typeface="Times New Roman" pitchFamily="18" charset="0"/>
              </a:rPr>
              <a:t>- наши </a:t>
            </a:r>
            <a:r>
              <a:rPr lang="ru-RU" altLang="ru-RU" sz="2800" dirty="0">
                <a:solidFill>
                  <a:srgbClr val="0070C0"/>
                </a:solidFill>
                <a:cs typeface="Times New Roman" pitchFamily="18" charset="0"/>
              </a:rPr>
              <a:t>плохие поступки</a:t>
            </a:r>
            <a:endParaRPr lang="ru-RU" altLang="ru-RU" sz="2800" dirty="0">
              <a:solidFill>
                <a:srgbClr val="0070C0"/>
              </a:solidFill>
            </a:endParaRPr>
          </a:p>
        </p:txBody>
      </p:sp>
      <p:sp>
        <p:nvSpPr>
          <p:cNvPr id="16391" name="Прямоугольник 11"/>
          <p:cNvSpPr>
            <a:spLocks noChangeArrowheads="1"/>
          </p:cNvSpPr>
          <p:nvPr/>
        </p:nvSpPr>
        <p:spPr bwMode="auto">
          <a:xfrm>
            <a:off x="214313" y="3643313"/>
            <a:ext cx="41433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2800" dirty="0" smtClean="0">
                <a:solidFill>
                  <a:srgbClr val="0070C0"/>
                </a:solidFill>
              </a:rPr>
              <a:t>Лицемер </a:t>
            </a:r>
            <a:r>
              <a:rPr lang="ru-RU" altLang="ru-RU" sz="2800" dirty="0">
                <a:solidFill>
                  <a:srgbClr val="0070C0"/>
                </a:solidFill>
              </a:rPr>
              <a:t>– это человек, </a:t>
            </a:r>
          </a:p>
          <a:p>
            <a:pPr eaLnBrk="1" hangingPunct="1"/>
            <a:r>
              <a:rPr lang="ru-RU" altLang="ru-RU" sz="2800" dirty="0">
                <a:solidFill>
                  <a:srgbClr val="0070C0"/>
                </a:solidFill>
              </a:rPr>
              <a:t>который </a:t>
            </a:r>
          </a:p>
        </p:txBody>
      </p:sp>
      <p:sp>
        <p:nvSpPr>
          <p:cNvPr id="16392" name="Прямоугольник 13"/>
          <p:cNvSpPr>
            <a:spLocks noChangeArrowheads="1"/>
          </p:cNvSpPr>
          <p:nvPr/>
        </p:nvSpPr>
        <p:spPr bwMode="auto">
          <a:xfrm>
            <a:off x="4125566" y="3660088"/>
            <a:ext cx="501843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altLang="ru-RU" sz="2800" dirty="0" smtClean="0">
                <a:solidFill>
                  <a:srgbClr val="0070C0"/>
                </a:solidFill>
                <a:cs typeface="Times New Roman" pitchFamily="18" charset="0"/>
              </a:rPr>
              <a:t>- осуждает </a:t>
            </a:r>
            <a:r>
              <a:rPr lang="ru-RU" altLang="ru-RU" sz="2800" dirty="0">
                <a:solidFill>
                  <a:srgbClr val="0070C0"/>
                </a:solidFill>
                <a:cs typeface="Times New Roman" pitchFamily="18" charset="0"/>
              </a:rPr>
              <a:t>других, не  замечая собственных ошибок, говорит неправду</a:t>
            </a:r>
            <a:endParaRPr lang="ru-RU" altLang="ru-RU" sz="2800" dirty="0">
              <a:solidFill>
                <a:srgbClr val="0070C0"/>
              </a:solidFill>
            </a:endParaRPr>
          </a:p>
        </p:txBody>
      </p:sp>
      <p:sp>
        <p:nvSpPr>
          <p:cNvPr id="16393" name="Прямоугольник 14"/>
          <p:cNvSpPr>
            <a:spLocks noChangeArrowheads="1"/>
          </p:cNvSpPr>
          <p:nvPr/>
        </p:nvSpPr>
        <p:spPr bwMode="auto">
          <a:xfrm>
            <a:off x="214312" y="5177994"/>
            <a:ext cx="60138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dirty="0" smtClean="0">
                <a:solidFill>
                  <a:srgbClr val="0070C0"/>
                </a:solidFill>
              </a:rPr>
              <a:t>«</a:t>
            </a:r>
            <a:r>
              <a:rPr lang="ru-RU" altLang="ru-RU" sz="2800" dirty="0">
                <a:solidFill>
                  <a:srgbClr val="0070C0"/>
                </a:solidFill>
              </a:rPr>
              <a:t>Быть милосердным» – это значит </a:t>
            </a:r>
          </a:p>
        </p:txBody>
      </p:sp>
      <p:sp>
        <p:nvSpPr>
          <p:cNvPr id="16394" name="Прямоугольник 15"/>
          <p:cNvSpPr>
            <a:spLocks noChangeArrowheads="1"/>
          </p:cNvSpPr>
          <p:nvPr/>
        </p:nvSpPr>
        <p:spPr bwMode="auto">
          <a:xfrm>
            <a:off x="4857750" y="5572515"/>
            <a:ext cx="36433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2800" dirty="0">
                <a:solidFill>
                  <a:srgbClr val="0070C0"/>
                </a:solidFill>
              </a:rPr>
              <a:t>уметь прощать других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14313" y="2677200"/>
            <a:ext cx="381726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0070C0"/>
                </a:solidFill>
                <a:latin typeface="Times New Roman" pitchFamily="18" charset="0"/>
              </a:rPr>
              <a:t>«Бревно в твоём глазе»</a:t>
            </a:r>
            <a:r>
              <a:rPr lang="ru-RU" altLang="ru-RU" sz="2800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endParaRPr lang="ru-RU" altLang="ru-RU" sz="2800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r>
              <a:rPr lang="ru-RU" altLang="ru-RU" dirty="0" smtClean="0"/>
              <a:t>(</a:t>
            </a:r>
            <a:r>
              <a:rPr lang="ru-RU" dirty="0"/>
              <a:t>Евангелие от Луки</a:t>
            </a:r>
            <a:r>
              <a:rPr lang="ru-RU" altLang="ru-RU" dirty="0"/>
              <a:t>)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182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6390" grpId="0"/>
      <p:bldP spid="16391" grpId="0"/>
      <p:bldP spid="16392" grpId="0"/>
      <p:bldP spid="16393" grpId="0"/>
      <p:bldP spid="16394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5429250"/>
            <a:ext cx="8229600" cy="10715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 </a:t>
            </a:r>
          </a:p>
        </p:txBody>
      </p:sp>
      <p:pic>
        <p:nvPicPr>
          <p:cNvPr id="7171" name="Содержимое 2"/>
          <p:cNvPicPr>
            <a:picLocks noGrp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395536" y="104775"/>
            <a:ext cx="8424936" cy="5196433"/>
          </a:xfrm>
          <a:ln>
            <a:solidFill>
              <a:schemeClr val="accent2">
                <a:lumMod val="10000"/>
              </a:schemeClr>
            </a:solidFill>
          </a:ln>
        </p:spPr>
      </p:pic>
      <p:sp>
        <p:nvSpPr>
          <p:cNvPr id="13316" name="TextBox 6"/>
          <p:cNvSpPr txBox="1">
            <a:spLocks noChangeArrowheads="1"/>
          </p:cNvSpPr>
          <p:nvPr/>
        </p:nvSpPr>
        <p:spPr bwMode="auto">
          <a:xfrm>
            <a:off x="1785908" y="5572125"/>
            <a:ext cx="63881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3200" b="1" dirty="0"/>
              <a:t>В. Поленов. Христос и </a:t>
            </a:r>
            <a:r>
              <a:rPr lang="ru-RU" altLang="ru-RU" sz="3200" b="1" dirty="0" smtClean="0"/>
              <a:t>грешница</a:t>
            </a:r>
            <a:endParaRPr lang="ru-RU" altLang="ru-RU" sz="3200" dirty="0"/>
          </a:p>
        </p:txBody>
      </p:sp>
    </p:spTree>
    <p:extLst>
      <p:ext uri="{BB962C8B-B14F-4D97-AF65-F5344CB8AC3E}">
        <p14:creationId xmlns:p14="http://schemas.microsoft.com/office/powerpoint/2010/main" val="147355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-7113"/>
            <a:ext cx="7773338" cy="159617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rmAutofit/>
          </a:bodyPr>
          <a:lstStyle/>
          <a:p>
            <a:r>
              <a:rPr lang="ru-RU" altLang="ru-RU" sz="4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нельзя осуждать, сплетничать?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251520" y="1600200"/>
            <a:ext cx="4244280" cy="485313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alt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Этому людей</a:t>
            </a:r>
          </a:p>
          <a:p>
            <a:pPr marL="0" indent="0">
              <a:buNone/>
            </a:pPr>
            <a:endParaRPr lang="ru-RU" altLang="ru-RU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Сплетник приписывает </a:t>
            </a:r>
          </a:p>
          <a:p>
            <a:pPr>
              <a:buFont typeface="Wingdings" pitchFamily="2" charset="2"/>
              <a:buNone/>
            </a:pPr>
            <a:r>
              <a:rPr lang="ru-RU" alt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другим то</a:t>
            </a:r>
            <a:r>
              <a:rPr lang="ru-RU" altLang="ru-RU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0" indent="0">
              <a:buNone/>
            </a:pPr>
            <a:endParaRPr lang="ru-RU" altLang="ru-RU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должен, прежде всего, помнить           </a:t>
            </a:r>
          </a:p>
          <a:p>
            <a:pPr marL="0" indent="0">
              <a:buNone/>
            </a:pPr>
            <a:endParaRPr lang="ru-RU" altLang="ru-RU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Осуждение мешает видеть</a:t>
            </a:r>
          </a:p>
          <a:p>
            <a:pPr marL="0" indent="0">
              <a:buNone/>
            </a:pPr>
            <a:endParaRPr lang="ru-RU" altLang="ru-RU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Надо осуждать не человека,       </a:t>
            </a:r>
            <a:endParaRPr lang="ru-RU" altLang="ru-RU" b="1" i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105400" y="1589064"/>
            <a:ext cx="4038600" cy="49362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ru-RU" alt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учил Христос.</a:t>
            </a:r>
          </a:p>
          <a:p>
            <a:pPr marL="0" indent="0">
              <a:lnSpc>
                <a:spcPct val="100000"/>
              </a:lnSpc>
              <a:buNone/>
            </a:pPr>
            <a:endParaRPr lang="ru-RU" altLang="ru-RU" sz="1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alt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сам грешен.</a:t>
            </a:r>
          </a:p>
          <a:p>
            <a:pPr>
              <a:lnSpc>
                <a:spcPct val="100000"/>
              </a:lnSpc>
            </a:pPr>
            <a:endParaRPr lang="ru-RU" altLang="ru-RU" sz="1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ru-RU" altLang="ru-RU" sz="19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alt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alt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своих ошибках.</a:t>
            </a:r>
          </a:p>
          <a:p>
            <a:pPr>
              <a:lnSpc>
                <a:spcPct val="100000"/>
              </a:lnSpc>
              <a:buFont typeface="Wingdings" pitchFamily="2" charset="2"/>
              <a:buNone/>
            </a:pPr>
            <a:endParaRPr lang="ru-RU" altLang="ru-RU" sz="1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ru-RU" altLang="ru-RU" sz="19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alt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хорошее </a:t>
            </a:r>
            <a:r>
              <a:rPr lang="ru-RU" alt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человеке.</a:t>
            </a:r>
          </a:p>
          <a:p>
            <a:pPr>
              <a:lnSpc>
                <a:spcPct val="100000"/>
              </a:lnSpc>
              <a:buFont typeface="Wingdings" pitchFamily="2" charset="2"/>
              <a:buNone/>
            </a:pPr>
            <a:endParaRPr lang="ru-RU" altLang="ru-RU" sz="1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alt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его дурной поступок.</a:t>
            </a:r>
          </a:p>
          <a:p>
            <a:pPr>
              <a:lnSpc>
                <a:spcPct val="100000"/>
              </a:lnSpc>
            </a:pPr>
            <a:endParaRPr lang="ru-RU" altLang="ru-RU" sz="2400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5777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3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3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3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3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3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3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434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34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34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7085" y="-167427"/>
            <a:ext cx="7773338" cy="159617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75" y="1857375"/>
          <a:ext cx="4786315" cy="2714625"/>
        </p:xfrm>
        <a:graphic>
          <a:graphicData uri="http://schemas.openxmlformats.org/drawingml/2006/table">
            <a:tbl>
              <a:tblPr/>
              <a:tblGrid>
                <a:gridCol w="385670"/>
                <a:gridCol w="408406"/>
                <a:gridCol w="411905"/>
                <a:gridCol w="398787"/>
                <a:gridCol w="350687"/>
                <a:gridCol w="350687"/>
                <a:gridCol w="349814"/>
                <a:gridCol w="376924"/>
                <a:gridCol w="350687"/>
                <a:gridCol w="350687"/>
                <a:gridCol w="350687"/>
                <a:gridCol w="350687"/>
                <a:gridCol w="350687"/>
              </a:tblGrid>
              <a:tr h="3985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32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30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32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30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2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30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2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300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632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300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5487" name="Rectangle 1"/>
          <p:cNvSpPr>
            <a:spLocks noChangeArrowheads="1"/>
          </p:cNvSpPr>
          <p:nvPr/>
        </p:nvSpPr>
        <p:spPr bwMode="auto">
          <a:xfrm>
            <a:off x="5072062" y="1298704"/>
            <a:ext cx="4071937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altLang="ru-RU" sz="2200" dirty="0">
                <a:ea typeface="Calibri" pitchFamily="34" charset="0"/>
                <a:cs typeface="Times New Roman" panose="02020603050405020304" pitchFamily="18" charset="0"/>
              </a:rPr>
              <a:t>1) То, что надо обличать и ненавидеть.</a:t>
            </a:r>
          </a:p>
          <a:p>
            <a:r>
              <a:rPr lang="ru-RU" altLang="ru-RU" sz="2200" dirty="0">
                <a:ea typeface="Calibri" pitchFamily="34" charset="0"/>
                <a:cs typeface="Times New Roman" panose="02020603050405020304" pitchFamily="18" charset="0"/>
              </a:rPr>
              <a:t>2) Те, кто несут ответственность за совершаемое на земле зло.</a:t>
            </a:r>
          </a:p>
          <a:p>
            <a:r>
              <a:rPr lang="ru-RU" altLang="ru-RU" sz="2200" dirty="0">
                <a:ea typeface="Calibri" pitchFamily="34" charset="0"/>
                <a:cs typeface="Times New Roman" panose="02020603050405020304" pitchFamily="18" charset="0"/>
              </a:rPr>
              <a:t>3) То, что Господь велел человеку вынуть из своего глаза для того, чтобы увидеть, как вынуть сучок из глаза брата.</a:t>
            </a:r>
          </a:p>
          <a:p>
            <a:r>
              <a:rPr lang="ru-RU" altLang="ru-RU" sz="2200" dirty="0">
                <a:ea typeface="Calibri" pitchFamily="34" charset="0"/>
                <a:cs typeface="Times New Roman" panose="02020603050405020304" pitchFamily="18" charset="0"/>
              </a:rPr>
              <a:t>4) Различение оценки поступка и оценки самого человека.</a:t>
            </a:r>
          </a:p>
          <a:p>
            <a:r>
              <a:rPr lang="ru-RU" altLang="ru-RU" sz="2200" dirty="0">
                <a:ea typeface="Calibri" pitchFamily="34" charset="0"/>
                <a:cs typeface="Times New Roman" panose="02020603050405020304" pitchFamily="18" charset="0"/>
              </a:rPr>
              <a:t>5) Тот, кого нужно любить в любых обстоятельствах.</a:t>
            </a:r>
          </a:p>
          <a:p>
            <a:r>
              <a:rPr lang="ru-RU" altLang="ru-RU" sz="2200" dirty="0">
                <a:ea typeface="Calibri" pitchFamily="34" charset="0"/>
                <a:cs typeface="Times New Roman" panose="02020603050405020304" pitchFamily="18" charset="0"/>
              </a:rPr>
              <a:t>6) То, что нужно не делать, чтобы не  быть судимым.</a:t>
            </a:r>
          </a:p>
        </p:txBody>
      </p:sp>
      <p:pic>
        <p:nvPicPr>
          <p:cNvPr id="6" name="В.А. Моцарт - Симфония №6. Музыка Ангелов  (audiopoisk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59499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254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4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6387" name="Прямоугольник 3"/>
          <p:cNvSpPr>
            <a:spLocks noChangeArrowheads="1"/>
          </p:cNvSpPr>
          <p:nvPr/>
        </p:nvSpPr>
        <p:spPr bwMode="auto">
          <a:xfrm>
            <a:off x="1375407" y="170254"/>
            <a:ext cx="705752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4000" b="1" cap="all" dirty="0">
                <a:solidFill>
                  <a:schemeClr val="accent5">
                    <a:lumMod val="50000"/>
                  </a:schemeClr>
                </a:solidFill>
                <a:ea typeface="+mj-ea"/>
                <a:cs typeface="Times New Roman" panose="02020603050405020304" pitchFamily="18" charset="0"/>
              </a:rPr>
              <a:t>Ответы на кроссворд</a:t>
            </a:r>
          </a:p>
        </p:txBody>
      </p:sp>
      <p:sp>
        <p:nvSpPr>
          <p:cNvPr id="16388" name="Прямоугольник 4"/>
          <p:cNvSpPr>
            <a:spLocks noChangeArrowheads="1"/>
          </p:cNvSpPr>
          <p:nvPr/>
        </p:nvSpPr>
        <p:spPr bwMode="auto">
          <a:xfrm>
            <a:off x="5003800" y="1125538"/>
            <a:ext cx="4140200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altLang="ru-RU" sz="2200" dirty="0">
                <a:ea typeface="Calibri" pitchFamily="34" charset="0"/>
                <a:cs typeface="Times New Roman" panose="02020603050405020304" pitchFamily="18" charset="0"/>
              </a:rPr>
              <a:t>1) То, что надо обличать и ненавидеть.</a:t>
            </a:r>
          </a:p>
          <a:p>
            <a:r>
              <a:rPr lang="ru-RU" altLang="ru-RU" sz="2200" dirty="0">
                <a:ea typeface="Calibri" pitchFamily="34" charset="0"/>
                <a:cs typeface="Times New Roman" panose="02020603050405020304" pitchFamily="18" charset="0"/>
              </a:rPr>
              <a:t>2) Те, кто несут ответственность за совершаемое на земле зло.</a:t>
            </a:r>
          </a:p>
          <a:p>
            <a:r>
              <a:rPr lang="ru-RU" altLang="ru-RU" sz="2200" dirty="0">
                <a:ea typeface="Calibri" pitchFamily="34" charset="0"/>
                <a:cs typeface="Times New Roman" panose="02020603050405020304" pitchFamily="18" charset="0"/>
              </a:rPr>
              <a:t>3) То, что Господь велел человеку вынуть из своего глаза для того, чтобы увидеть, как вынуть сучок из глаза брата.</a:t>
            </a:r>
          </a:p>
          <a:p>
            <a:r>
              <a:rPr lang="ru-RU" altLang="ru-RU" sz="2200" dirty="0">
                <a:ea typeface="Calibri" pitchFamily="34" charset="0"/>
                <a:cs typeface="Times New Roman" panose="02020603050405020304" pitchFamily="18" charset="0"/>
              </a:rPr>
              <a:t>4) Различение оценки поступка и оценки самого человека.</a:t>
            </a:r>
          </a:p>
          <a:p>
            <a:r>
              <a:rPr lang="ru-RU" altLang="ru-RU" sz="2200" dirty="0">
                <a:ea typeface="Calibri" pitchFamily="34" charset="0"/>
                <a:cs typeface="Times New Roman" panose="02020603050405020304" pitchFamily="18" charset="0"/>
              </a:rPr>
              <a:t>5) Тот, кого нужно любить в любых обстоятельствах.</a:t>
            </a:r>
          </a:p>
          <a:p>
            <a:r>
              <a:rPr lang="ru-RU" altLang="ru-RU" sz="2200" dirty="0">
                <a:ea typeface="Calibri" pitchFamily="34" charset="0"/>
                <a:cs typeface="Times New Roman" panose="02020603050405020304" pitchFamily="18" charset="0"/>
              </a:rPr>
              <a:t>6) То, что нужно не делать, чтобы не  быть судимым.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388" y="1844675"/>
          <a:ext cx="4745037" cy="2809878"/>
        </p:xfrm>
        <a:graphic>
          <a:graphicData uri="http://schemas.openxmlformats.org/drawingml/2006/table">
            <a:tbl>
              <a:tblPr/>
              <a:tblGrid>
                <a:gridCol w="404812"/>
                <a:gridCol w="452438"/>
                <a:gridCol w="495300"/>
                <a:gridCol w="377825"/>
                <a:gridCol w="331787"/>
                <a:gridCol w="333375"/>
                <a:gridCol w="330200"/>
                <a:gridCol w="357188"/>
                <a:gridCol w="333375"/>
                <a:gridCol w="331787"/>
                <a:gridCol w="333375"/>
                <a:gridCol w="331788"/>
                <a:gridCol w="331787"/>
              </a:tblGrid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4895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.А. Моцарт - Симфония №6. Музыка Ангелов  (audiopoisk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60055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88640"/>
            <a:ext cx="5544616" cy="645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88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4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99392"/>
            <a:ext cx="7773338" cy="159617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anose="02020603050405020304" pitchFamily="18" charset="0"/>
              </a:rPr>
              <a:t>Домашнее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anose="02020603050405020304" pitchFamily="18" charset="0"/>
              </a:rPr>
              <a:t>задание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395288" y="1752998"/>
            <a:ext cx="8497192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altLang="ru-RU" sz="2400" b="1" i="1" dirty="0" smtClean="0">
                <a:cs typeface="Times New Roman" pitchFamily="18" charset="0"/>
              </a:rPr>
              <a:t>По выбору:</a:t>
            </a:r>
            <a:endParaRPr lang="ru-RU" altLang="ru-RU" sz="2400" b="1" dirty="0"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Составить список правил поведения в классе, которые помогут помнить нам о «Золотом правиле».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Познакомить своих родителей с «Золотым правилом этики». Провести интервью с членами семьи по вопросу: «Как взрослые понимают золотое правило этики».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Подобрать и выписать пословицы и поговорки о добре.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Написать небольшое сочинение-рассуждение «Нужно ли помнить о своих ошибках?»</a:t>
            </a:r>
          </a:p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543990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707904" y="1196753"/>
            <a:ext cx="5328592" cy="501675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eaLnBrk="0" hangingPunct="0">
              <a:defRPr/>
            </a:pPr>
            <a:r>
              <a:rPr lang="ru-RU" sz="40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Ученик пришел однажды к своему старцу и спросил:</a:t>
            </a:r>
          </a:p>
          <a:p>
            <a:pPr eaLnBrk="0" hangingPunct="0">
              <a:defRPr/>
            </a:pPr>
            <a:r>
              <a:rPr lang="ru-RU" sz="40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- Как мне научиться прощать, Учитель?</a:t>
            </a:r>
          </a:p>
          <a:p>
            <a:pPr eaLnBrk="0" hangingPunct="0">
              <a:defRPr/>
            </a:pPr>
            <a:r>
              <a:rPr lang="ru-RU" sz="40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- Никогда не суди других, и тебе никогда не придется прощать.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03848" y="223201"/>
            <a:ext cx="25843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Притча</a:t>
            </a:r>
            <a:endParaRPr lang="ru-RU" sz="54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danilovmaster.ru/images/random/682-a44647f9a6fef091ea0e69ae3ce2fd1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314141"/>
            <a:ext cx="3552329" cy="4781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30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357188"/>
            <a:ext cx="9144000" cy="5845175"/>
          </a:xfrm>
        </p:spPr>
        <p:txBody>
          <a:bodyPr>
            <a:normAutofit fontScale="92500"/>
          </a:bodyPr>
          <a:lstStyle/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4400" b="1" dirty="0" smtClean="0"/>
              <a:t>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того, чтобы другие люди нас</a:t>
            </a: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любили, прощали, не осуждали, помогали нам ..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 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нужно, чтобы мы сами </a:t>
            </a: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любили, прощали, не осуждали, помогали им.</a:t>
            </a:r>
          </a:p>
        </p:txBody>
      </p:sp>
    </p:spTree>
    <p:extLst>
      <p:ext uri="{BB962C8B-B14F-4D97-AF65-F5344CB8AC3E}">
        <p14:creationId xmlns:p14="http://schemas.microsoft.com/office/powerpoint/2010/main" val="2554205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ages.myshared.ru/17/1041104/slide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6" y="-1"/>
            <a:ext cx="9134764" cy="6851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В.А. Моцарт - Симфония №6. Музыка Ангелов  (audiopoisk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4941168"/>
            <a:ext cx="648171" cy="648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9673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4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4"/>
          <p:cNvSpPr>
            <a:spLocks noChangeArrowheads="1"/>
          </p:cNvSpPr>
          <p:nvPr/>
        </p:nvSpPr>
        <p:spPr bwMode="auto">
          <a:xfrm>
            <a:off x="179512" y="5589240"/>
            <a:ext cx="914399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3200" b="1" dirty="0"/>
              <a:t>Итак во всем, как хотите, чтобы </a:t>
            </a:r>
            <a:r>
              <a:rPr lang="ru-RU" altLang="ru-RU" sz="3200" b="1" dirty="0" smtClean="0"/>
              <a:t>с </a:t>
            </a:r>
            <a:r>
              <a:rPr lang="ru-RU" altLang="ru-RU" sz="3200" b="1" dirty="0"/>
              <a:t>вами поступали люди, </a:t>
            </a:r>
            <a:r>
              <a:rPr lang="ru-RU" altLang="ru-RU" sz="3200" b="1" dirty="0" smtClean="0"/>
              <a:t>так </a:t>
            </a:r>
            <a:r>
              <a:rPr lang="ru-RU" altLang="ru-RU" sz="3200" b="1" dirty="0"/>
              <a:t>поступайте и вы с ними. </a:t>
            </a:r>
          </a:p>
        </p:txBody>
      </p:sp>
      <p:pic>
        <p:nvPicPr>
          <p:cNvPr id="7171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7184"/>
            <a:ext cx="7704856" cy="5409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453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0"/>
            <a:ext cx="8333459" cy="1596177"/>
          </a:xfrm>
        </p:spPr>
        <p:txBody>
          <a:bodyPr>
            <a:normAutofit fontScale="90000"/>
          </a:bodyPr>
          <a:lstStyle/>
          <a:p>
            <a:pPr algn="r">
              <a:defRPr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№1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«Золотое правило этики»</a:t>
            </a:r>
          </a:p>
        </p:txBody>
      </p:sp>
      <p:sp>
        <p:nvSpPr>
          <p:cNvPr id="33794" name="AutoShape 2"/>
          <p:cNvSpPr>
            <a:spLocks noChangeArrowheads="1"/>
          </p:cNvSpPr>
          <p:nvPr/>
        </p:nvSpPr>
        <p:spPr bwMode="auto">
          <a:xfrm rot="10800000">
            <a:off x="539552" y="1484311"/>
            <a:ext cx="8496944" cy="4897016"/>
          </a:xfrm>
          <a:prstGeom prst="verticalScroll">
            <a:avLst>
              <a:gd name="adj" fmla="val 2500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rot="10800000"/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815569" y="2204864"/>
            <a:ext cx="5944909" cy="230832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 делай другим того, чего ты  не хотел бы для себя».</a:t>
            </a:r>
          </a:p>
        </p:txBody>
      </p:sp>
      <p:pic>
        <p:nvPicPr>
          <p:cNvPr id="6" name="В.А. Моцарт - Симфония №6. Музыка Ангелов  (audiopoisk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58769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277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84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85813"/>
            <a:ext cx="8229600" cy="1071562"/>
          </a:xfrm>
        </p:spPr>
        <p:txBody>
          <a:bodyPr>
            <a:normAutofit fontScale="90000"/>
          </a:bodyPr>
          <a:lstStyle/>
          <a:p>
            <a:pPr algn="r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№2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7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 </a:t>
            </a:r>
            <a:r>
              <a:rPr lang="ru-RU" sz="27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ответь. </a:t>
            </a:r>
            <a:br>
              <a:rPr lang="ru-RU" sz="27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ты хочешь, чтобы к тебе относились другие люди?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219" name="Rectangle 1"/>
          <p:cNvSpPr>
            <a:spLocks noChangeArrowheads="1"/>
          </p:cNvSpPr>
          <p:nvPr/>
        </p:nvSpPr>
        <p:spPr bwMode="auto">
          <a:xfrm>
            <a:off x="0" y="1285905"/>
            <a:ext cx="914400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ru-RU" altLang="ru-RU" sz="2400" dirty="0">
              <a:cs typeface="Times New Roman" pitchFamily="18" charset="0"/>
            </a:endParaRPr>
          </a:p>
          <a:p>
            <a:endParaRPr lang="ru-RU" altLang="ru-RU" sz="2400" dirty="0">
              <a:cs typeface="Times New Roman" pitchFamily="18" charset="0"/>
            </a:endParaRPr>
          </a:p>
          <a:p>
            <a:r>
              <a:rPr lang="ru-RU" altLang="ru-RU" sz="2400" dirty="0">
                <a:cs typeface="Times New Roman" pitchFamily="18" charset="0"/>
              </a:rPr>
              <a:t>1. В беседах и спорах  </a:t>
            </a:r>
            <a:r>
              <a:rPr lang="ru-RU" altLang="ru-RU" sz="2400" i="1" dirty="0" smtClean="0">
                <a:cs typeface="Times New Roman" pitchFamily="18" charset="0"/>
              </a:rPr>
              <a:t>_</a:t>
            </a:r>
            <a:r>
              <a:rPr lang="ru-RU" sz="2400" i="1" u="sng" dirty="0"/>
              <a:t>не перебивали, давали </a:t>
            </a:r>
            <a:r>
              <a:rPr lang="ru-RU" sz="2400" i="1" u="sng" dirty="0" smtClean="0"/>
              <a:t>высказаться</a:t>
            </a:r>
            <a:r>
              <a:rPr lang="ru-RU" altLang="ru-RU" sz="2400" i="1" dirty="0" smtClean="0">
                <a:cs typeface="Times New Roman" pitchFamily="18" charset="0"/>
              </a:rPr>
              <a:t>_____</a:t>
            </a:r>
            <a:endParaRPr lang="ru-RU" altLang="ru-RU" sz="2400" dirty="0"/>
          </a:p>
          <a:p>
            <a:r>
              <a:rPr lang="ru-RU" altLang="ru-RU" sz="2400" dirty="0">
                <a:cs typeface="Times New Roman" pitchFamily="18" charset="0"/>
              </a:rPr>
              <a:t>2. При встрече ___________________________________________</a:t>
            </a:r>
            <a:endParaRPr lang="ru-RU" altLang="ru-RU" sz="2400" dirty="0"/>
          </a:p>
          <a:p>
            <a:r>
              <a:rPr lang="ru-RU" altLang="ru-RU" sz="2400" dirty="0">
                <a:cs typeface="Times New Roman" pitchFamily="18" charset="0"/>
              </a:rPr>
              <a:t>3. За глаза _______________________________________________</a:t>
            </a:r>
            <a:endParaRPr lang="ru-RU" altLang="ru-RU" sz="2400" dirty="0"/>
          </a:p>
          <a:p>
            <a:r>
              <a:rPr lang="ru-RU" altLang="ru-RU" sz="2400" dirty="0">
                <a:cs typeface="Times New Roman" pitchFamily="18" charset="0"/>
              </a:rPr>
              <a:t>4. В трудной ситуации ____________________________________</a:t>
            </a:r>
            <a:endParaRPr lang="ru-RU" altLang="ru-RU" sz="2400" dirty="0"/>
          </a:p>
          <a:p>
            <a:r>
              <a:rPr lang="ru-RU" altLang="ru-RU" sz="2400" dirty="0">
                <a:cs typeface="Times New Roman" pitchFamily="18" charset="0"/>
              </a:rPr>
              <a:t>5. В болезни _____________________________________________</a:t>
            </a:r>
            <a:endParaRPr lang="ru-RU" altLang="ru-RU" sz="2400" dirty="0"/>
          </a:p>
          <a:p>
            <a:r>
              <a:rPr lang="ru-RU" altLang="ru-RU" sz="2400" dirty="0">
                <a:cs typeface="Times New Roman" pitchFamily="18" charset="0"/>
              </a:rPr>
              <a:t>6. В играх _______________________________________________</a:t>
            </a:r>
            <a:endParaRPr lang="ru-RU" altLang="ru-RU" sz="2400" dirty="0"/>
          </a:p>
          <a:p>
            <a:r>
              <a:rPr lang="ru-RU" altLang="ru-RU" sz="2400" dirty="0">
                <a:cs typeface="Times New Roman" pitchFamily="18" charset="0"/>
              </a:rPr>
              <a:t>7. Когда я ошибаюсь ______________________________________</a:t>
            </a:r>
            <a:endParaRPr lang="ru-RU" altLang="ru-RU" sz="2400" dirty="0"/>
          </a:p>
          <a:p>
            <a:r>
              <a:rPr lang="ru-RU" altLang="ru-RU" sz="2400" dirty="0">
                <a:cs typeface="Times New Roman" pitchFamily="18" charset="0"/>
              </a:rPr>
              <a:t>8. Когда у меня что-то получается ___________________________</a:t>
            </a:r>
            <a:endParaRPr lang="ru-RU" altLang="ru-RU" sz="2400" dirty="0"/>
          </a:p>
          <a:p>
            <a:r>
              <a:rPr lang="ru-RU" altLang="ru-RU" sz="2400" dirty="0">
                <a:cs typeface="Times New Roman" pitchFamily="18" charset="0"/>
              </a:rPr>
              <a:t>9. Чтобы мои товарищи ____________________________________</a:t>
            </a:r>
            <a:endParaRPr lang="ru-RU" altLang="ru-RU" sz="2400" dirty="0"/>
          </a:p>
          <a:p>
            <a:r>
              <a:rPr lang="ru-RU" altLang="ru-RU" sz="2400" dirty="0">
                <a:cs typeface="Times New Roman" pitchFamily="18" charset="0"/>
              </a:rPr>
              <a:t>10. Чтобы ________________________________________________</a:t>
            </a:r>
            <a:endParaRPr lang="ru-RU" altLang="ru-RU" sz="2400" dirty="0"/>
          </a:p>
        </p:txBody>
      </p:sp>
      <p:pic>
        <p:nvPicPr>
          <p:cNvPr id="4" name="В.А. Моцарт - Симфония №6. Музыка Ангелов  (audiopoisk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60213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936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4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7188" y="357188"/>
            <a:ext cx="546735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accent1">
                    <a:lumMod val="50000"/>
                  </a:schemeClr>
                </a:solidFill>
              </a:rPr>
              <a:t>При чтении обратите внимание!</a:t>
            </a:r>
          </a:p>
        </p:txBody>
      </p:sp>
      <p:sp>
        <p:nvSpPr>
          <p:cNvPr id="10244" name="Прямоугольник 4"/>
          <p:cNvSpPr>
            <a:spLocks noChangeArrowheads="1"/>
          </p:cNvSpPr>
          <p:nvPr/>
        </p:nvSpPr>
        <p:spPr bwMode="auto">
          <a:xfrm>
            <a:off x="285750" y="1214438"/>
            <a:ext cx="5286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2800" b="1"/>
              <a:t>С чем сравниваются сплетни?</a:t>
            </a:r>
          </a:p>
        </p:txBody>
      </p:sp>
      <p:sp>
        <p:nvSpPr>
          <p:cNvPr id="10245" name="Прямоугольник 5"/>
          <p:cNvSpPr>
            <a:spLocks noChangeArrowheads="1"/>
          </p:cNvSpPr>
          <p:nvPr/>
        </p:nvSpPr>
        <p:spPr bwMode="auto">
          <a:xfrm>
            <a:off x="285750" y="2071688"/>
            <a:ext cx="65722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2800" b="1"/>
              <a:t>О чём нужно помнить, чтобы не осуждать других?</a:t>
            </a:r>
          </a:p>
        </p:txBody>
      </p:sp>
      <p:sp>
        <p:nvSpPr>
          <p:cNvPr id="10246" name="Прямоугольник 6"/>
          <p:cNvSpPr>
            <a:spLocks noChangeArrowheads="1"/>
          </p:cNvSpPr>
          <p:nvPr/>
        </p:nvSpPr>
        <p:spPr bwMode="auto">
          <a:xfrm>
            <a:off x="357188" y="3244850"/>
            <a:ext cx="6157912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3200" b="1"/>
              <a:t>Как избежать осуждения человека?</a:t>
            </a:r>
          </a:p>
        </p:txBody>
      </p:sp>
      <p:pic>
        <p:nvPicPr>
          <p:cNvPr id="7" name="В.А. Моцарт - Симфония №6. Музыка Ангелов  (audiopoisk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2372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251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40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В.А. Моцарт - Симфония №6. Музыка Ангелов  (audiopoisk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0213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424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4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64</TotalTime>
  <Words>628</Words>
  <Application>Microsoft Office PowerPoint</Application>
  <PresentationFormat>Экран (4:3)</PresentationFormat>
  <Paragraphs>139</Paragraphs>
  <Slides>17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Капля</vt:lpstr>
      <vt:lpstr>Золотое  правило этики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№1 «Золотое правило этики»</vt:lpstr>
      <vt:lpstr>Задание №2  Подумай и ответь.  Как ты хочешь, чтобы к тебе относились другие люди? </vt:lpstr>
      <vt:lpstr>Презентация PowerPoint</vt:lpstr>
      <vt:lpstr>Презентация PowerPoint</vt:lpstr>
      <vt:lpstr>Презентация PowerPoint</vt:lpstr>
      <vt:lpstr>Объясни выражения</vt:lpstr>
      <vt:lpstr> </vt:lpstr>
      <vt:lpstr>Почему нельзя осуждать, сплетничать?</vt:lpstr>
      <vt:lpstr>Кроссворд</vt:lpstr>
      <vt:lpstr> </vt:lpstr>
      <vt:lpstr>Презентация PowerPoint</vt:lpstr>
      <vt:lpstr>Домашнее задание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dcterms:created xsi:type="dcterms:W3CDTF">2018-03-11T13:01:34Z</dcterms:created>
  <dcterms:modified xsi:type="dcterms:W3CDTF">2018-03-24T04:50:57Z</dcterms:modified>
</cp:coreProperties>
</file>