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3" r:id="rId1"/>
  </p:sldMasterIdLst>
  <p:handoutMasterIdLst>
    <p:handoutMasterId r:id="rId82"/>
  </p:handoutMasterIdLst>
  <p:sldIdLst>
    <p:sldId id="256" r:id="rId2"/>
    <p:sldId id="257" r:id="rId3"/>
    <p:sldId id="258" r:id="rId4"/>
    <p:sldId id="259" r:id="rId5"/>
    <p:sldId id="260" r:id="rId6"/>
    <p:sldId id="341" r:id="rId7"/>
    <p:sldId id="261" r:id="rId8"/>
    <p:sldId id="285" r:id="rId9"/>
    <p:sldId id="309" r:id="rId10"/>
    <p:sldId id="331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6" r:id="rId23"/>
    <p:sldId id="278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  <p:sldId id="289" r:id="rId34"/>
    <p:sldId id="290" r:id="rId35"/>
    <p:sldId id="291" r:id="rId36"/>
    <p:sldId id="292" r:id="rId37"/>
    <p:sldId id="295" r:id="rId38"/>
    <p:sldId id="294" r:id="rId39"/>
    <p:sldId id="296" r:id="rId40"/>
    <p:sldId id="297" r:id="rId41"/>
    <p:sldId id="298" r:id="rId42"/>
    <p:sldId id="347" r:id="rId43"/>
    <p:sldId id="348" r:id="rId44"/>
    <p:sldId id="349" r:id="rId45"/>
    <p:sldId id="350" r:id="rId46"/>
    <p:sldId id="303" r:id="rId47"/>
    <p:sldId id="304" r:id="rId48"/>
    <p:sldId id="306" r:id="rId49"/>
    <p:sldId id="307" r:id="rId50"/>
    <p:sldId id="308" r:id="rId51"/>
    <p:sldId id="311" r:id="rId52"/>
    <p:sldId id="310" r:id="rId53"/>
    <p:sldId id="312" r:id="rId54"/>
    <p:sldId id="313" r:id="rId55"/>
    <p:sldId id="314" r:id="rId56"/>
    <p:sldId id="315" r:id="rId57"/>
    <p:sldId id="316" r:id="rId58"/>
    <p:sldId id="344" r:id="rId59"/>
    <p:sldId id="318" r:id="rId60"/>
    <p:sldId id="319" r:id="rId61"/>
    <p:sldId id="345" r:id="rId62"/>
    <p:sldId id="324" r:id="rId63"/>
    <p:sldId id="321" r:id="rId64"/>
    <p:sldId id="322" r:id="rId65"/>
    <p:sldId id="323" r:id="rId66"/>
    <p:sldId id="343" r:id="rId67"/>
    <p:sldId id="355" r:id="rId68"/>
    <p:sldId id="352" r:id="rId69"/>
    <p:sldId id="353" r:id="rId70"/>
    <p:sldId id="356" r:id="rId71"/>
    <p:sldId id="332" r:id="rId72"/>
    <p:sldId id="333" r:id="rId73"/>
    <p:sldId id="334" r:id="rId74"/>
    <p:sldId id="346" r:id="rId75"/>
    <p:sldId id="336" r:id="rId76"/>
    <p:sldId id="337" r:id="rId77"/>
    <p:sldId id="338" r:id="rId78"/>
    <p:sldId id="339" r:id="rId79"/>
    <p:sldId id="340" r:id="rId80"/>
    <p:sldId id="357" r:id="rId8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9933FF"/>
    <a:srgbClr val="FF00FF"/>
    <a:srgbClr val="00CC00"/>
    <a:srgbClr val="33CC33"/>
    <a:srgbClr val="FF0000"/>
    <a:srgbClr val="CC0000"/>
    <a:srgbClr val="3399FF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8" autoAdjust="0"/>
    <p:restoredTop sz="94677" autoAdjust="0"/>
  </p:normalViewPr>
  <p:slideViewPr>
    <p:cSldViewPr>
      <p:cViewPr varScale="1">
        <p:scale>
          <a:sx n="78" d="100"/>
          <a:sy n="78" d="100"/>
        </p:scale>
        <p:origin x="50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fld id="{CFA696E3-D2BD-4915-A4B2-8E20D0FD51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7252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E7A1-AE5B-4EE2-9C66-972EFEA5466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4777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83A49-5319-4862-A863-A76807FA432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239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BB2A6-3176-4B4E-BB4D-4C295B4130C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6586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E395A-4916-492A-89B3-74E1AE9AA1A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6878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4741-08E0-494C-A204-893F126A85A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385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516-1923-4F2F-9B32-DB26B98BBA4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4827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81D8-AAE7-4056-9000-B33754AA3F2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460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5F83-F592-44F6-9A51-9FC60B36577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1668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6B1E-9F3A-4622-9AF8-0B3EA1AC2CF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3499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DDD8-9AD6-417D-83AD-74BE0B197C5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2078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7C78-E35D-493F-A707-4D1932DB097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4355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A2205-3E0D-42A9-AAB7-D67DFB18200A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20524" y="6538912"/>
            <a:ext cx="9781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chemeClr val="tx2">
                    <a:alpha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©</a:t>
            </a:r>
            <a:r>
              <a:rPr lang="ru-RU" sz="1200" dirty="0" err="1" smtClean="0">
                <a:solidFill>
                  <a:schemeClr val="tx2">
                    <a:alpha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Макурина</a:t>
            </a:r>
            <a:endParaRPr lang="ru-RU" dirty="0">
              <a:solidFill>
                <a:schemeClr val="tx2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594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2.xml"/><Relationship Id="rId3" Type="http://schemas.openxmlformats.org/officeDocument/2006/relationships/audio" Target="../media/audio1.wav"/><Relationship Id="rId7" Type="http://schemas.openxmlformats.org/officeDocument/2006/relationships/slide" Target="slide71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image" Target="../media/image6.wmf"/><Relationship Id="rId5" Type="http://schemas.openxmlformats.org/officeDocument/2006/relationships/slide" Target="slide5.xml"/><Relationship Id="rId10" Type="http://schemas.openxmlformats.org/officeDocument/2006/relationships/slide" Target="slide80.xml"/><Relationship Id="rId4" Type="http://schemas.openxmlformats.org/officeDocument/2006/relationships/audio" Target="../media/audio7.wav"/><Relationship Id="rId9" Type="http://schemas.openxmlformats.org/officeDocument/2006/relationships/slide" Target="slide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slide" Target="slide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slide" Target="slide8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slide" Target="slide75.xml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slide" Target="slide75.xml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audio" Target="../media/audio6.wav"/><Relationship Id="rId21" Type="http://schemas.openxmlformats.org/officeDocument/2006/relationships/slide" Target="slide26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17" Type="http://schemas.openxmlformats.org/officeDocument/2006/relationships/slide" Target="slide25.xml"/><Relationship Id="rId25" Type="http://schemas.openxmlformats.org/officeDocument/2006/relationships/slide" Target="slide28.xml"/><Relationship Id="rId2" Type="http://schemas.openxmlformats.org/officeDocument/2006/relationships/audio" Target="../media/audio5.wav"/><Relationship Id="rId16" Type="http://schemas.openxmlformats.org/officeDocument/2006/relationships/slide" Target="slide21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11" Type="http://schemas.openxmlformats.org/officeDocument/2006/relationships/slide" Target="slide16.xml"/><Relationship Id="rId24" Type="http://schemas.openxmlformats.org/officeDocument/2006/relationships/slide" Target="slide29.xml"/><Relationship Id="rId5" Type="http://schemas.openxmlformats.org/officeDocument/2006/relationships/slide" Target="slide7.xml"/><Relationship Id="rId15" Type="http://schemas.openxmlformats.org/officeDocument/2006/relationships/slide" Target="slide18.xml"/><Relationship Id="rId23" Type="http://schemas.openxmlformats.org/officeDocument/2006/relationships/slide" Target="slide27.xml"/><Relationship Id="rId10" Type="http://schemas.openxmlformats.org/officeDocument/2006/relationships/slide" Target="slide13.xml"/><Relationship Id="rId19" Type="http://schemas.openxmlformats.org/officeDocument/2006/relationships/slide" Target="slide24.xml"/><Relationship Id="rId4" Type="http://schemas.openxmlformats.org/officeDocument/2006/relationships/slide" Target="slide3.xml"/><Relationship Id="rId9" Type="http://schemas.openxmlformats.org/officeDocument/2006/relationships/slide" Target="slide14.xml"/><Relationship Id="rId14" Type="http://schemas.openxmlformats.org/officeDocument/2006/relationships/slide" Target="slide19.xml"/><Relationship Id="rId22" Type="http://schemas.openxmlformats.org/officeDocument/2006/relationships/slide" Target="slide3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slide" Target="slide77.xml"/><Relationship Id="rId3" Type="http://schemas.openxmlformats.org/officeDocument/2006/relationships/slide" Target="slide7.xml"/><Relationship Id="rId7" Type="http://schemas.openxmlformats.org/officeDocument/2006/relationships/slide" Target="slide9.xml"/><Relationship Id="rId12" Type="http://schemas.openxmlformats.org/officeDocument/2006/relationships/slide" Target="slide79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slide" Target="slide78.xml"/><Relationship Id="rId5" Type="http://schemas.openxmlformats.org/officeDocument/2006/relationships/slide" Target="slide8.xml"/><Relationship Id="rId10" Type="http://schemas.openxmlformats.org/officeDocument/2006/relationships/slide" Target="slide76.xml"/><Relationship Id="rId4" Type="http://schemas.openxmlformats.org/officeDocument/2006/relationships/image" Target="../media/image15.wmf"/><Relationship Id="rId9" Type="http://schemas.openxmlformats.org/officeDocument/2006/relationships/image" Target="../media/image18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37.xml"/><Relationship Id="rId18" Type="http://schemas.openxmlformats.org/officeDocument/2006/relationships/slide" Target="slide45.xml"/><Relationship Id="rId26" Type="http://schemas.openxmlformats.org/officeDocument/2006/relationships/slide" Target="slide48.xml"/><Relationship Id="rId3" Type="http://schemas.openxmlformats.org/officeDocument/2006/relationships/audio" Target="../media/audio6.wav"/><Relationship Id="rId21" Type="http://schemas.openxmlformats.org/officeDocument/2006/relationships/slide" Target="slide43.xml"/><Relationship Id="rId7" Type="http://schemas.openxmlformats.org/officeDocument/2006/relationships/slide" Target="slide35.xml"/><Relationship Id="rId12" Type="http://schemas.openxmlformats.org/officeDocument/2006/relationships/slide" Target="slide40.xml"/><Relationship Id="rId17" Type="http://schemas.openxmlformats.org/officeDocument/2006/relationships/slide" Target="slide41.xml"/><Relationship Id="rId25" Type="http://schemas.openxmlformats.org/officeDocument/2006/relationships/slide" Target="slide49.xml"/><Relationship Id="rId2" Type="http://schemas.openxmlformats.org/officeDocument/2006/relationships/audio" Target="../media/audio5.wav"/><Relationship Id="rId16" Type="http://schemas.openxmlformats.org/officeDocument/2006/relationships/slide" Target="slide38.xml"/><Relationship Id="rId20" Type="http://schemas.openxmlformats.org/officeDocument/2006/relationships/slide" Target="slide4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11" Type="http://schemas.openxmlformats.org/officeDocument/2006/relationships/slide" Target="slide36.xml"/><Relationship Id="rId24" Type="http://schemas.openxmlformats.org/officeDocument/2006/relationships/slide" Target="slide47.xml"/><Relationship Id="rId5" Type="http://schemas.openxmlformats.org/officeDocument/2006/relationships/slide" Target="slide7.xml"/><Relationship Id="rId15" Type="http://schemas.openxmlformats.org/officeDocument/2006/relationships/slide" Target="slide18.xml"/><Relationship Id="rId23" Type="http://schemas.openxmlformats.org/officeDocument/2006/relationships/slide" Target="slide50.xml"/><Relationship Id="rId10" Type="http://schemas.openxmlformats.org/officeDocument/2006/relationships/slide" Target="slide33.xml"/><Relationship Id="rId19" Type="http://schemas.openxmlformats.org/officeDocument/2006/relationships/slide" Target="slide42.xml"/><Relationship Id="rId4" Type="http://schemas.openxmlformats.org/officeDocument/2006/relationships/slide" Target="slide4.xml"/><Relationship Id="rId9" Type="http://schemas.openxmlformats.org/officeDocument/2006/relationships/slide" Target="slide34.xml"/><Relationship Id="rId14" Type="http://schemas.openxmlformats.org/officeDocument/2006/relationships/slide" Target="slide39.xml"/><Relationship Id="rId22" Type="http://schemas.openxmlformats.org/officeDocument/2006/relationships/slide" Target="slide4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13" Type="http://schemas.openxmlformats.org/officeDocument/2006/relationships/slide" Target="slide63.xml"/><Relationship Id="rId18" Type="http://schemas.openxmlformats.org/officeDocument/2006/relationships/slide" Target="slide60.xml"/><Relationship Id="rId26" Type="http://schemas.openxmlformats.org/officeDocument/2006/relationships/slide" Target="slide67.xml"/><Relationship Id="rId3" Type="http://schemas.openxmlformats.org/officeDocument/2006/relationships/audio" Target="../media/audio6.wav"/><Relationship Id="rId21" Type="http://schemas.openxmlformats.org/officeDocument/2006/relationships/slide" Target="slide57.xml"/><Relationship Id="rId7" Type="http://schemas.openxmlformats.org/officeDocument/2006/relationships/slide" Target="slide55.xml"/><Relationship Id="rId12" Type="http://schemas.openxmlformats.org/officeDocument/2006/relationships/slide" Target="slide65.xml"/><Relationship Id="rId17" Type="http://schemas.openxmlformats.org/officeDocument/2006/relationships/slide" Target="slide56.xml"/><Relationship Id="rId25" Type="http://schemas.openxmlformats.org/officeDocument/2006/relationships/slide" Target="slide69.xml"/><Relationship Id="rId2" Type="http://schemas.openxmlformats.org/officeDocument/2006/relationships/audio" Target="../media/audio5.wav"/><Relationship Id="rId16" Type="http://schemas.openxmlformats.org/officeDocument/2006/relationships/slide" Target="slide62.xml"/><Relationship Id="rId20" Type="http://schemas.openxmlformats.org/officeDocument/2006/relationships/slide" Target="slide5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1.xml"/><Relationship Id="rId11" Type="http://schemas.openxmlformats.org/officeDocument/2006/relationships/slide" Target="slide61.xml"/><Relationship Id="rId24" Type="http://schemas.openxmlformats.org/officeDocument/2006/relationships/slide" Target="slide68.xml"/><Relationship Id="rId5" Type="http://schemas.openxmlformats.org/officeDocument/2006/relationships/slide" Target="slide7.xml"/><Relationship Id="rId15" Type="http://schemas.openxmlformats.org/officeDocument/2006/relationships/slide" Target="slide18.xml"/><Relationship Id="rId23" Type="http://schemas.openxmlformats.org/officeDocument/2006/relationships/slide" Target="slide70.xml"/><Relationship Id="rId10" Type="http://schemas.openxmlformats.org/officeDocument/2006/relationships/slide" Target="slide52.xml"/><Relationship Id="rId19" Type="http://schemas.openxmlformats.org/officeDocument/2006/relationships/slide" Target="slide58.xml"/><Relationship Id="rId4" Type="http://schemas.openxmlformats.org/officeDocument/2006/relationships/slide" Target="slide5.xml"/><Relationship Id="rId9" Type="http://schemas.openxmlformats.org/officeDocument/2006/relationships/slide" Target="slide54.xml"/><Relationship Id="rId14" Type="http://schemas.openxmlformats.org/officeDocument/2006/relationships/slide" Target="slide64.xml"/><Relationship Id="rId22" Type="http://schemas.openxmlformats.org/officeDocument/2006/relationships/slide" Target="slide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74826" y="115888"/>
            <a:ext cx="8785225" cy="63674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>
                <a:latin typeface="Constantia" panose="02030602050306030303" pitchFamily="18" charset="0"/>
              </a:rPr>
              <a:t>2023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1018298" y="1290288"/>
            <a:ext cx="10118261" cy="1524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9273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Дифференцированный зачет </a:t>
            </a:r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1765288" y="2814289"/>
            <a:ext cx="8640763" cy="2867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5764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ПМ 01. Проведение профилактических мероприятий</a:t>
            </a:r>
          </a:p>
          <a:p>
            <a:pPr algn="ctr"/>
            <a:r>
              <a:rPr lang="ru-RU" sz="3600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МДК 01.03 Сестринское дело в системе ПМСП населению </a:t>
            </a:r>
          </a:p>
          <a:p>
            <a:pPr algn="ctr"/>
            <a:r>
              <a:rPr lang="ru-RU" sz="3600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специальность 34.02.01 Сестринское дело, </a:t>
            </a:r>
          </a:p>
        </p:txBody>
      </p:sp>
      <p:sp>
        <p:nvSpPr>
          <p:cNvPr id="9" name="Заголовок 1"/>
          <p:cNvSpPr txBox="1">
            <a:spLocks noGrp="1"/>
          </p:cNvSpPr>
          <p:nvPr/>
        </p:nvSpPr>
        <p:spPr bwMode="auto">
          <a:xfrm>
            <a:off x="875420" y="260648"/>
            <a:ext cx="10441159" cy="65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endParaRPr lang="ru-RU" sz="2000" dirty="0">
              <a:ln w="0"/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nstantia" panose="02030602050306030303" pitchFamily="18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Arial" panose="020B0604020202020204" pitchFamily="34" charset="0"/>
              </a:rPr>
              <a:t>ГБПОУ Департамент здравоохранения города </a:t>
            </a:r>
            <a:r>
              <a:rPr lang="ru-RU" sz="20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Arial" panose="020B0604020202020204" pitchFamily="34" charset="0"/>
              </a:rPr>
              <a:t>Москвы Медицинский </a:t>
            </a:r>
            <a:r>
              <a:rPr lang="ru-RU" sz="2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Arial" panose="020B0604020202020204" pitchFamily="34" charset="0"/>
              </a:rPr>
              <a:t>колледж №2</a:t>
            </a:r>
            <a:br>
              <a:rPr lang="ru-RU" sz="2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Arial" panose="020B0604020202020204" pitchFamily="34" charset="0"/>
              </a:rPr>
            </a:br>
            <a:endParaRPr lang="ru-RU" sz="20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lumMod val="50000"/>
                    <a:alpha val="40000"/>
                  </a:prstClr>
                </a:outerShdw>
              </a:effectLst>
              <a:latin typeface="Constantia" panose="02030602050306030303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424113" y="668339"/>
            <a:ext cx="7340600" cy="73183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6000" b="1" dirty="0">
                <a:ln w="38100">
                  <a:solidFill>
                    <a:srgbClr val="0070C0"/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5" action="ppaction://hlinksldjump"/>
              </a:rPr>
              <a:t>Темы финального</a:t>
            </a:r>
            <a:r>
              <a:rPr lang="en-US" altLang="ru-RU" sz="6000" b="1" dirty="0">
                <a:ln w="38100">
                  <a:solidFill>
                    <a:srgbClr val="0070C0"/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5" action="ppaction://hlinksldjump"/>
              </a:rPr>
              <a:t> </a:t>
            </a:r>
            <a:r>
              <a:rPr lang="ru-RU" altLang="ru-RU" sz="6000" b="1" dirty="0">
                <a:ln w="38100">
                  <a:solidFill>
                    <a:srgbClr val="0070C0"/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5" action="ppaction://hlinksldjump"/>
              </a:rPr>
              <a:t>раунда</a:t>
            </a:r>
            <a:endParaRPr lang="ru-RU" altLang="ru-RU" sz="6000" b="1" dirty="0">
              <a:ln w="38100">
                <a:solidFill>
                  <a:srgbClr val="0070C0"/>
                </a:solidFill>
              </a:ln>
              <a:solidFill>
                <a:schemeClr val="folHlink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7283" name="Rectangle 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935413" y="1989139"/>
            <a:ext cx="3960812" cy="935037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CC0000"/>
                </a:solidFill>
                <a:latin typeface="Arial Unicode MS" pitchFamily="34" charset="-128"/>
                <a:hlinkClick r:id="rId7" action="ppaction://hlinksldjump"/>
              </a:rPr>
              <a:t>Вопрос №1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CC0000"/>
                </a:solidFill>
                <a:latin typeface="Arial Unicode MS" pitchFamily="34" charset="-128"/>
                <a:hlinkClick r:id="rId7" action="ppaction://hlinksldjump"/>
              </a:rPr>
              <a:t> 5 баллов</a:t>
            </a:r>
            <a:endParaRPr lang="ru-RU" altLang="ru-RU" sz="2800" dirty="0">
              <a:solidFill>
                <a:srgbClr val="CC0000"/>
              </a:solidFill>
              <a:latin typeface="Arial Unicode MS" pitchFamily="34" charset="-128"/>
            </a:endParaRP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1774825" y="3284539"/>
            <a:ext cx="4033838" cy="935037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CC0000"/>
                </a:solidFill>
                <a:latin typeface="Arial Unicode MS" pitchFamily="34" charset="-128"/>
                <a:hlinkClick r:id="rId8" action="ppaction://hlinksldjump"/>
              </a:rPr>
              <a:t>Вопрос №2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CC0000"/>
                </a:solidFill>
                <a:latin typeface="Arial Unicode MS" pitchFamily="34" charset="-128"/>
                <a:hlinkClick r:id="rId8" action="ppaction://hlinksldjump"/>
              </a:rPr>
              <a:t> 5 баллов</a:t>
            </a:r>
            <a:endParaRPr lang="ru-RU" altLang="ru-RU" sz="2800" dirty="0">
              <a:solidFill>
                <a:srgbClr val="CC0000"/>
              </a:solidFill>
              <a:latin typeface="Arial Unicode MS" pitchFamily="34" charset="-128"/>
            </a:endParaRP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1919289" y="5373689"/>
            <a:ext cx="7845425" cy="935037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CC0000"/>
                </a:solidFill>
                <a:latin typeface="Arial Unicode MS" pitchFamily="34" charset="-128"/>
                <a:hlinkClick r:id="rId9" action="ppaction://hlinksldjump"/>
              </a:rPr>
              <a:t>Профессиональная задача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CC0000"/>
                </a:solidFill>
                <a:latin typeface="Arial Unicode MS" pitchFamily="34" charset="-128"/>
                <a:hlinkClick r:id="rId9" action="ppaction://hlinksldjump"/>
              </a:rPr>
              <a:t>10 баллов</a:t>
            </a:r>
            <a:endParaRPr lang="ru-RU" altLang="ru-RU" sz="2800" dirty="0">
              <a:solidFill>
                <a:srgbClr val="CC0000"/>
              </a:solidFill>
              <a:latin typeface="Arial Unicode MS" pitchFamily="34" charset="-128"/>
            </a:endParaRPr>
          </a:p>
        </p:txBody>
      </p:sp>
      <p:pic>
        <p:nvPicPr>
          <p:cNvPr id="97307" name="Picture 27" descr="j042810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2319338"/>
            <a:ext cx="3095625" cy="28654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8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8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00"/>
                                        <p:tgtEl>
                                          <p:spTgt spid="97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3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4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4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3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3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3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4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4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4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4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animBg="1"/>
      <p:bldP spid="97284" grpId="0" animBg="1"/>
      <p:bldP spid="972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5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844824"/>
            <a:ext cx="10081120" cy="309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/>
                <a:cs typeface="Times New Roman"/>
              </a:rPr>
              <a:t>Антропометрия</a:t>
            </a:r>
            <a:endParaRPr lang="ru-RU" sz="4800" kern="1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628800"/>
            <a:ext cx="10081120" cy="388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/>
                <a:cs typeface="Arial"/>
              </a:rPr>
              <a:t>Предболезнь</a:t>
            </a:r>
            <a:endParaRPr lang="ru-RU" sz="6000" kern="1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628775"/>
            <a:ext cx="10081120" cy="36004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Скрининг</a:t>
            </a:r>
            <a:endParaRPr lang="ru-RU" sz="60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4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988840"/>
            <a:ext cx="10081120" cy="309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/>
                <a:cs typeface="Arial"/>
              </a:rPr>
              <a:t>Иммунитет</a:t>
            </a:r>
            <a:endParaRPr lang="ru-RU" sz="6000" kern="1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cover dir="d"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2132806"/>
            <a:ext cx="10081120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kern="1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/>
                <a:cs typeface="Arial"/>
              </a:rPr>
              <a:t>Адаптация</a:t>
            </a:r>
            <a:endParaRPr lang="ru-RU" sz="5400" kern="1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83432" y="548680"/>
            <a:ext cx="10153128" cy="576064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Проведите инструктаж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пациенту о правилах</a:t>
            </a:r>
          </a:p>
          <a:p>
            <a:pPr algn="ctr"/>
            <a:r>
              <a:rPr lang="ru-RU" sz="3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</a:t>
            </a:r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одготовки к сбору мочи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на общий анализ</a:t>
            </a:r>
            <a:endParaRPr lang="ru-RU" sz="3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548681"/>
            <a:ext cx="10153128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Проведите инструктаж</a:t>
            </a:r>
          </a:p>
          <a:p>
            <a:pPr algn="ctr">
              <a:defRPr/>
            </a:pPr>
            <a:r>
              <a:rPr lang="ru-RU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п</a:t>
            </a:r>
            <a:r>
              <a:rPr lang="ru-RU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ациенту о порядке</a:t>
            </a:r>
          </a:p>
          <a:p>
            <a:pPr algn="ctr">
              <a:defRPr/>
            </a:pPr>
            <a:r>
              <a:rPr lang="ru-RU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бора кала </a:t>
            </a:r>
          </a:p>
          <a:p>
            <a:pPr algn="ctr">
              <a:defRPr/>
            </a:pPr>
            <a:r>
              <a:rPr lang="ru-RU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н</a:t>
            </a:r>
            <a:r>
              <a:rPr lang="ru-RU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а скрытую кровь</a:t>
            </a:r>
            <a:endParaRPr lang="ru-RU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548680"/>
            <a:ext cx="10081120" cy="583264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Объясните пациенту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правила подготовки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к УЗИ брюшной полости</a:t>
            </a:r>
            <a:endParaRPr lang="ru-RU" sz="1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99456" y="980728"/>
            <a:ext cx="10081120" cy="46091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Объясните пациенту 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правила подготовки 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к ЭФГДС </a:t>
            </a:r>
            <a:endParaRPr lang="ru-RU" sz="1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219200"/>
            <a:ext cx="10081120" cy="3581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5884"/>
              </a:avLst>
            </a:prstTxWarp>
            <a:scene3d>
              <a:camera prst="legacyObliqueTopRight">
                <a:rot lat="0" lon="21299970" rev="0"/>
              </a:camera>
              <a:lightRig rig="legacyFlat3" dir="r"/>
            </a:scene3d>
            <a:sp3d extrusionH="887400" prstMaterial="legacyMatte">
              <a:extrusionClr>
                <a:schemeClr val="folHlink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3366FF"/>
                </a:solidFill>
                <a:latin typeface="Impact"/>
              </a:rPr>
              <a:t>Первый раунд</a:t>
            </a:r>
          </a:p>
        </p:txBody>
      </p:sp>
      <p:pic>
        <p:nvPicPr>
          <p:cNvPr id="5123" name="Picture 7" descr="олимпиада0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933057"/>
            <a:ext cx="3600450" cy="2544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newsflash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268760"/>
            <a:ext cx="10081120" cy="45376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Объясните пациенту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правила подготовки 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к</a:t>
            </a:r>
          </a:p>
          <a:p>
            <a:pPr algn="ctr"/>
            <a:r>
              <a:rPr lang="ru-RU" sz="1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колоноскопии</a:t>
            </a:r>
            <a:endParaRPr lang="ru-RU" sz="1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341139"/>
            <a:ext cx="10081120" cy="41757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Сахар крови натощак</a:t>
            </a:r>
          </a:p>
          <a:p>
            <a:pPr algn="ctr"/>
            <a:r>
              <a:rPr lang="ru-RU" sz="2000" kern="10" dirty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 больше 6,5 </a:t>
            </a:r>
            <a:r>
              <a:rPr lang="ru-RU" sz="2000" kern="10" dirty="0" err="1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ммоль</a:t>
            </a:r>
            <a:r>
              <a:rPr lang="ru-RU" sz="2000" kern="10" dirty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/л предполагает</a:t>
            </a:r>
          </a:p>
          <a:p>
            <a:pPr algn="ctr"/>
            <a:r>
              <a:rPr lang="ru-RU" sz="2000" kern="10" dirty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дальнейшее обследование </a:t>
            </a:r>
          </a:p>
          <a:p>
            <a:pPr algn="ctr"/>
            <a:r>
              <a:rPr lang="ru-RU" sz="2000" kern="10" dirty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пациента по поводу какого заболевания? </a:t>
            </a: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63751" y="1268414"/>
            <a:ext cx="8208963" cy="410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55440" y="1197393"/>
            <a:ext cx="1008112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Холестерин крови выше </a:t>
            </a:r>
            <a:endParaRPr lang="ru-RU" altLang="ru-RU" sz="5400" b="1" dirty="0" smtClean="0">
              <a:ln w="38100">
                <a:solidFill>
                  <a:srgbClr val="0033CC"/>
                </a:solidFill>
              </a:ln>
              <a:solidFill>
                <a:schemeClr val="folHlink"/>
              </a:solidFill>
              <a:hlinkClick r:id="rId3" action="ppaction://hlinksldjump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 smtClean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6 </a:t>
            </a:r>
            <a:r>
              <a:rPr lang="ru-RU" altLang="ru-RU" sz="5400" b="1" dirty="0" err="1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ммоль</a:t>
            </a: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/л </a:t>
            </a:r>
            <a:endParaRPr lang="ru-RU" altLang="ru-RU" sz="5400" b="1" dirty="0" smtClean="0">
              <a:ln w="38100">
                <a:solidFill>
                  <a:srgbClr val="0033CC"/>
                </a:solidFill>
              </a:ln>
              <a:solidFill>
                <a:schemeClr val="folHlink"/>
              </a:solidFill>
              <a:hlinkClick r:id="rId3" action="ppaction://hlinksldjump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 smtClean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предполагает </a:t>
            </a: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дальнейшее обследование пациента по поводу какого заболевания?</a:t>
            </a:r>
            <a:r>
              <a:rPr lang="ru-RU" altLang="ru-RU" sz="5400" b="1" dirty="0">
                <a:solidFill>
                  <a:schemeClr val="folHlink"/>
                </a:solidFill>
                <a:hlinkClick r:id="rId3" action="ppaction://hlinksldjump"/>
              </a:rPr>
              <a:t> </a:t>
            </a:r>
            <a:endParaRPr lang="ru-RU" altLang="ru-RU" sz="54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640014" y="1484314"/>
            <a:ext cx="7127875" cy="36718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055440" y="836613"/>
            <a:ext cx="10081119" cy="507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Цифры АД 145/95 </a:t>
            </a:r>
            <a:r>
              <a:rPr lang="ru-RU" altLang="ru-RU" sz="5400" b="1" dirty="0" err="1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мм.рт.ст</a:t>
            </a: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.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 при повторном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обследовании предполагают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дальнейшее обследование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пациента по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поводу какого заболевания?</a:t>
            </a: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35188" y="981076"/>
            <a:ext cx="7632700" cy="4968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055440" y="-120768"/>
            <a:ext cx="10153128" cy="652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4000" dirty="0">
              <a:solidFill>
                <a:srgbClr val="FF0066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Положительный результат анализа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кала на скрытую кровь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предполагает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 дальнейшее обследование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пациента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ln w="38100">
                  <a:solidFill>
                    <a:srgbClr val="0033CC"/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по поводу какого заболевания?</a:t>
            </a: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764704"/>
            <a:ext cx="10081120" cy="51123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>
                <a:ln w="38100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Гемоглобин крови ниже 100 г/л</a:t>
            </a:r>
          </a:p>
          <a:p>
            <a:pPr algn="ctr"/>
            <a:r>
              <a:rPr lang="ru-RU" sz="3200" b="1" kern="10" dirty="0">
                <a:ln w="38100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предполагает дальнейшее</a:t>
            </a:r>
          </a:p>
          <a:p>
            <a:pPr algn="ctr"/>
            <a:r>
              <a:rPr lang="ru-RU" sz="3200" b="1" kern="10" dirty="0">
                <a:ln w="38100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обследование пациента по поводу </a:t>
            </a:r>
          </a:p>
          <a:p>
            <a:pPr algn="ctr"/>
            <a:r>
              <a:rPr lang="ru-RU" sz="3200" b="1" kern="10" dirty="0">
                <a:ln w="38100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какого заболевания? </a:t>
            </a: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124446"/>
            <a:ext cx="10081120" cy="4609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02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Дайте определение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ч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астоты пульса и расскажите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к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ак определить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1412776"/>
            <a:ext cx="10081120" cy="4323185"/>
          </a:xfrm>
        </p:spPr>
        <p:txBody>
          <a:bodyPr>
            <a:noAutofit/>
          </a:bodyPr>
          <a:lstStyle/>
          <a:p>
            <a:pPr indent="-53975" algn="ctr">
              <a:buNone/>
            </a:pPr>
            <a:r>
              <a:rPr lang="ru-RU" altLang="ru-RU" sz="8000" b="1" dirty="0">
                <a:ln w="38100">
                  <a:solidFill>
                    <a:srgbClr val="0033CC"/>
                  </a:solidFill>
                </a:ln>
                <a:hlinkClick r:id="rId3" action="ppaction://hlinksldjump"/>
              </a:rPr>
              <a:t>Расскажите правила наложения манжеты тонометра при измерении АД</a:t>
            </a:r>
          </a:p>
          <a:p>
            <a:pPr indent="-53975" algn="ctr" eaLnBrk="1" hangingPunct="1">
              <a:buNone/>
            </a:pPr>
            <a:endParaRPr lang="ru-RU" altLang="ru-RU" sz="8000" b="1" dirty="0">
              <a:ln w="38100">
                <a:solidFill>
                  <a:srgbClr val="0033CC"/>
                </a:solidFill>
              </a:ln>
              <a:hlinkClick r:id="rId3" action="ppaction://hlinksldjump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981075"/>
            <a:ext cx="10081119" cy="4535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solidFill>
                <a:srgbClr val="00FF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44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Расскажите </a:t>
            </a:r>
          </a:p>
          <a:p>
            <a:pPr algn="ctr"/>
            <a:r>
              <a:rPr lang="ru-RU" sz="344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последовательность</a:t>
            </a:r>
          </a:p>
          <a:p>
            <a:pPr algn="ctr"/>
            <a:r>
              <a:rPr lang="ru-RU" sz="344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измерения роста </a:t>
            </a:r>
          </a:p>
          <a:p>
            <a:pPr algn="ctr"/>
            <a:r>
              <a:rPr lang="ru-RU" sz="344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взрослого человека</a:t>
            </a:r>
            <a:r>
              <a:rPr lang="ru-RU" sz="3600" kern="10" dirty="0" smtClean="0"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kern="10" dirty="0">
              <a:solidFill>
                <a:srgbClr val="00FF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 dirty="0">
              <a:solidFill>
                <a:srgbClr val="00FF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35189" y="836614"/>
            <a:ext cx="7920037" cy="5113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Stop">
              <a:avLst>
                <a:gd name="adj" fmla="val 29287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Вам достается</a:t>
            </a:r>
          </a:p>
          <a:p>
            <a:pPr algn="ctr"/>
            <a:endParaRPr lang="ru-RU" sz="3600" kern="1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3600" kern="1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"кот в мешке"</a:t>
            </a:r>
          </a:p>
        </p:txBody>
      </p:sp>
      <p:pic>
        <p:nvPicPr>
          <p:cNvPr id="39939" name="Picture 3" descr="j041076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1916114"/>
            <a:ext cx="4089400" cy="30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066800"/>
            <a:ext cx="10081120" cy="358140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  <a:scene3d>
              <a:camera prst="legacyObliqueTopRight">
                <a:rot lat="0" lon="21299970" rev="0"/>
              </a:camera>
              <a:lightRig rig="legacyFlat3" dir="r"/>
            </a:scene3d>
            <a:sp3d extrusionH="887400" prstMaterial="legacyMatte">
              <a:extrusionClr>
                <a:srgbClr val="FF00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3366FF"/>
                </a:solidFill>
                <a:latin typeface="Impact"/>
              </a:rPr>
              <a:t>Второй раунд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501008"/>
            <a:ext cx="3960440" cy="297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1340768"/>
            <a:ext cx="10153128" cy="5040983"/>
          </a:xfrm>
        </p:spPr>
        <p:txBody>
          <a:bodyPr>
            <a:normAutofit/>
          </a:bodyPr>
          <a:lstStyle/>
          <a:p>
            <a:pPr indent="-53975" algn="ctr" eaLnBrk="1" hangingPunct="1">
              <a:buNone/>
            </a:pPr>
            <a:r>
              <a:rPr lang="ru-RU" altLang="ru-RU" sz="8000" b="1" dirty="0" smtClean="0">
                <a:ln w="38100">
                  <a:solidFill>
                    <a:srgbClr val="0033CC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Расскажите порядок </a:t>
            </a:r>
            <a:r>
              <a:rPr lang="ru-RU" altLang="ru-RU" sz="8000" b="1" dirty="0" smtClean="0">
                <a:ln w="38100">
                  <a:solidFill>
                    <a:srgbClr val="0033CC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установки</a:t>
            </a:r>
            <a:endParaRPr lang="ru-RU" altLang="ru-RU" sz="8000" b="1" dirty="0" smtClean="0">
              <a:ln w="38100">
                <a:solidFill>
                  <a:srgbClr val="0033CC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linkClick r:id="rId3" action="ppaction://hlinksldjump"/>
            </a:endParaRPr>
          </a:p>
          <a:p>
            <a:pPr indent="-53975" algn="ctr" eaLnBrk="1" hangingPunct="1">
              <a:buNone/>
            </a:pPr>
            <a:r>
              <a:rPr lang="ru-RU" altLang="ru-RU" sz="8000" b="1" dirty="0" smtClean="0">
                <a:ln w="38100">
                  <a:solidFill>
                    <a:srgbClr val="0033CC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грудных электродов</a:t>
            </a:r>
            <a:endParaRPr lang="ru-RU" altLang="ru-RU" sz="8000" b="1" dirty="0">
              <a:ln w="38100">
                <a:solidFill>
                  <a:srgbClr val="0033CC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linkClick r:id="rId3" action="ppaction://hlinksldjump"/>
            </a:endParaRPr>
          </a:p>
        </p:txBody>
      </p:sp>
    </p:spTree>
  </p:cSld>
  <p:clrMapOvr>
    <a:masterClrMapping/>
  </p:clrMapOvr>
  <p:transition spd="med">
    <p:split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548681"/>
            <a:ext cx="10081120" cy="46805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Индекс массы тела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составляет 29.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Это означает…</a:t>
            </a:r>
            <a:endParaRPr lang="ru-RU" sz="3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split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412776"/>
            <a:ext cx="10081120" cy="52259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rgbClr val="00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Показатели АД</a:t>
            </a:r>
          </a:p>
          <a:p>
            <a:pPr algn="ctr">
              <a:defRPr/>
            </a:pP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130 – 139/85 – 89</a:t>
            </a:r>
          </a:p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лассифицируются как</a:t>
            </a:r>
          </a:p>
          <a:p>
            <a:pPr algn="ctr">
              <a:defRPr/>
            </a:pP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…..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908720"/>
            <a:ext cx="10081120" cy="50405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Какие показатели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для женщин и мужчин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являются нормой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при расчете индекса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талия/бедра</a:t>
            </a:r>
            <a:endParaRPr lang="ru-RU" sz="3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cover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764704"/>
            <a:ext cx="10081120" cy="52565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Какие показатели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окружности талии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у мужчин и женщин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свидетельствуют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/>
                <a:cs typeface="Times New Roman"/>
              </a:rPr>
              <a:t>об абдоминальном ожирении</a:t>
            </a:r>
            <a:endParaRPr lang="ru-RU" sz="3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cover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908720"/>
            <a:ext cx="10153128" cy="49685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Оптимальное количество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порций жиров, рекомендованное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в пищевой пирамиде, разработанной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американским диетологом</a:t>
            </a:r>
          </a:p>
          <a:p>
            <a:pPr algn="ctr"/>
            <a:r>
              <a:rPr lang="ru-RU" sz="3600" b="1" kern="1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Уолтером</a:t>
            </a:r>
            <a:r>
              <a:rPr lang="ru-RU" sz="3600" b="1" kern="1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/>
                <a:cs typeface="Arial"/>
              </a:rPr>
              <a:t>Виллетом</a:t>
            </a:r>
            <a:endParaRPr lang="ru-RU" sz="3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cover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052736"/>
            <a:ext cx="10153128" cy="47527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0"/>
                <a:solidFill>
                  <a:srgbClr val="0033CC"/>
                </a:solidFill>
                <a:latin typeface="Times New Roman"/>
                <a:cs typeface="Times New Roman"/>
              </a:rPr>
              <a:t>Какой биологический препарат </a:t>
            </a:r>
          </a:p>
          <a:p>
            <a:pPr algn="ctr"/>
            <a:r>
              <a:rPr lang="ru-RU" sz="3600" b="1" kern="10" dirty="0">
                <a:ln w="0"/>
                <a:solidFill>
                  <a:srgbClr val="0033CC"/>
                </a:solidFill>
                <a:latin typeface="Times New Roman"/>
                <a:cs typeface="Times New Roman"/>
              </a:rPr>
              <a:t>вводится в организм человека</a:t>
            </a:r>
          </a:p>
          <a:p>
            <a:pPr algn="ctr"/>
            <a:r>
              <a:rPr lang="ru-RU" sz="3600" b="1" kern="10" dirty="0">
                <a:ln w="0"/>
                <a:solidFill>
                  <a:srgbClr val="0033CC"/>
                </a:solidFill>
                <a:latin typeface="Times New Roman"/>
                <a:cs typeface="Times New Roman"/>
              </a:rPr>
              <a:t>для создания активного искусственного</a:t>
            </a:r>
          </a:p>
          <a:p>
            <a:pPr algn="ctr"/>
            <a:r>
              <a:rPr lang="ru-RU" sz="3600" b="1" kern="10" dirty="0">
                <a:ln w="0"/>
                <a:solidFill>
                  <a:srgbClr val="0033CC"/>
                </a:solidFill>
                <a:latin typeface="Times New Roman"/>
                <a:cs typeface="Times New Roman"/>
              </a:rPr>
              <a:t> иммунитета?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</a:p>
        </p:txBody>
      </p:sp>
    </p:spTree>
  </p:cSld>
  <p:clrMapOvr>
    <a:masterClrMapping/>
  </p:clrMapOvr>
  <p:transition spd="med">
    <p:cover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412776"/>
            <a:ext cx="10081120" cy="471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Для профилактики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туберкулеза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новорожденным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вводится вакцина…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</p:spTree>
  </p:cSld>
  <p:clrMapOvr>
    <a:masterClrMapping/>
  </p:clrMapOvr>
  <p:transition spd="med">
    <p:cover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600200"/>
            <a:ext cx="10081120" cy="4103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Какую прививку ребенок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получает первую в своей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жизни?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99456" y="1628800"/>
            <a:ext cx="10153128" cy="460752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33CC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 каком возрасте </a:t>
            </a:r>
          </a:p>
          <a:p>
            <a:pPr algn="ctr"/>
            <a:r>
              <a:rPr lang="ru-RU" sz="3600" kern="10" dirty="0">
                <a:solidFill>
                  <a:srgbClr val="0033CC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проводится первая </a:t>
            </a:r>
          </a:p>
          <a:p>
            <a:pPr algn="ctr"/>
            <a:r>
              <a:rPr lang="ru-RU" sz="3600" kern="10" dirty="0">
                <a:solidFill>
                  <a:srgbClr val="0033CC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ревакцинация </a:t>
            </a:r>
          </a:p>
          <a:p>
            <a:pPr algn="ctr"/>
            <a:r>
              <a:rPr lang="ru-RU" sz="3600" kern="10" dirty="0">
                <a:solidFill>
                  <a:srgbClr val="0033CC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от кори?</a:t>
            </a:r>
          </a:p>
          <a:p>
            <a:pPr algn="ctr"/>
            <a:endParaRPr lang="ru-RU" sz="3600" kern="10" dirty="0">
              <a:solidFill>
                <a:srgbClr val="0033CC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-312712" y="1124744"/>
            <a:ext cx="10081119" cy="345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099970" lon="1500000" rev="0"/>
              </a:camera>
              <a:lightRig rig="legacyFlat4" dir="b"/>
            </a:scene3d>
            <a:sp3d extrusionH="430200" prstMaterial="legacyMatte">
              <a:extrusionClr>
                <a:srgbClr val="00FF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00CCFF"/>
                </a:solidFill>
                <a:latin typeface="Impact"/>
              </a:rPr>
              <a:t>Третий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00CCFF"/>
                </a:solidFill>
                <a:latin typeface="Impact"/>
              </a:rPr>
              <a:t> раунд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248" y="4221088"/>
            <a:ext cx="3552056" cy="2466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19436" y="1484784"/>
            <a:ext cx="10153127" cy="5184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Что для иммунобиологических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препаратов означает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термин «</a:t>
            </a:r>
            <a:r>
              <a:rPr lang="ru-RU" sz="36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холодовая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цепь»?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>
          <a:xfrm>
            <a:off x="1055440" y="692150"/>
            <a:ext cx="10153128" cy="5410200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3600" dirty="0" smtClean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Экспресс-определение глюкозы капиллярной крови проводят с помощью…..</a:t>
            </a:r>
            <a:endParaRPr lang="ru-RU" altLang="ru-RU" sz="3600" dirty="0">
              <a:ln w="0"/>
              <a:solidFill>
                <a:srgbClr val="0033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5059" name="Picture 4" descr="олимпиада01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407" y="1988840"/>
            <a:ext cx="5688012" cy="3956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981075"/>
            <a:ext cx="10081120" cy="4319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Определение пиковой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скорости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выдоха 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проводится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с помощью?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  <p:pic>
        <p:nvPicPr>
          <p:cNvPr id="46083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328" y="3645024"/>
            <a:ext cx="2686050" cy="2686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556792"/>
            <a:ext cx="10081120" cy="4319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Метод исследования используемый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для профилактики рака молочной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железы у женщин после 40 лет?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</p:spTree>
  </p:cSld>
  <p:clrMapOvr>
    <a:masterClrMapping/>
  </p:clrMapOvr>
  <p:transition spd="med">
    <p:wip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333375"/>
            <a:ext cx="10153128" cy="4103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Инструментальный метод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исследования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высоко расположенных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отделов толстой кишки</a:t>
            </a: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 </a:t>
            </a:r>
          </a:p>
        </p:txBody>
      </p:sp>
      <p:pic>
        <p:nvPicPr>
          <p:cNvPr id="48131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2" y="4005064"/>
            <a:ext cx="3673475" cy="2541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549275"/>
            <a:ext cx="10081119" cy="36718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0033CC"/>
                </a:solidFill>
                <a:latin typeface="Times New Roman"/>
                <a:cs typeface="Times New Roman"/>
              </a:rPr>
              <a:t>Определение  соотношения </a:t>
            </a:r>
          </a:p>
          <a:p>
            <a:pPr algn="ctr"/>
            <a:r>
              <a:rPr lang="ru-RU" sz="3600" b="1" kern="10" dirty="0">
                <a:solidFill>
                  <a:srgbClr val="0033CC"/>
                </a:solidFill>
                <a:latin typeface="Times New Roman"/>
                <a:cs typeface="Times New Roman"/>
              </a:rPr>
              <a:t>мышечной, </a:t>
            </a:r>
          </a:p>
          <a:p>
            <a:pPr algn="ctr"/>
            <a:r>
              <a:rPr lang="ru-RU" sz="3600" b="1" kern="10" dirty="0">
                <a:solidFill>
                  <a:srgbClr val="0033CC"/>
                </a:solidFill>
                <a:latin typeface="Times New Roman"/>
                <a:cs typeface="Times New Roman"/>
              </a:rPr>
              <a:t>жировой ткани и воды</a:t>
            </a:r>
          </a:p>
          <a:p>
            <a:pPr algn="ctr"/>
            <a:r>
              <a:rPr lang="ru-RU" sz="3600" b="1" kern="10" dirty="0">
                <a:solidFill>
                  <a:srgbClr val="0033CC"/>
                </a:solidFill>
                <a:latin typeface="Times New Roman"/>
                <a:cs typeface="Times New Roman"/>
              </a:rPr>
              <a:t>  в организме проводится с помощью ? </a:t>
            </a:r>
          </a:p>
          <a:p>
            <a:pPr algn="ctr"/>
            <a:endParaRPr lang="ru-RU" sz="3600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9155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4"/>
          <a:stretch>
            <a:fillRect/>
          </a:stretch>
        </p:blipFill>
        <p:spPr bwMode="auto">
          <a:xfrm>
            <a:off x="4439442" y="3789040"/>
            <a:ext cx="3313113" cy="2886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19436" y="1340768"/>
            <a:ext cx="10153127" cy="43932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Капля</a:t>
            </a:r>
          </a:p>
          <a:p>
            <a:pPr algn="ctr"/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какого  вещества</a:t>
            </a:r>
          </a:p>
          <a:p>
            <a:pPr algn="ctr"/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убивает</a:t>
            </a:r>
          </a:p>
          <a:p>
            <a:pPr algn="ctr"/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 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лошадь</a:t>
            </a:r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/>
                <a:cs typeface="Times New Roman"/>
              </a:rPr>
              <a:t>?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196752"/>
            <a:ext cx="10081119" cy="40328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31"/>
              </a:avLst>
            </a:prstTxWarp>
          </a:bodyPr>
          <a:lstStyle/>
          <a:p>
            <a:pPr algn="ctr"/>
            <a:r>
              <a:rPr lang="ru-RU" sz="2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Из-за чего столяр</a:t>
            </a:r>
          </a:p>
          <a:p>
            <a:pPr algn="ctr"/>
            <a:r>
              <a:rPr lang="ru-RU" sz="2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Лука Александрович</a:t>
            </a:r>
          </a:p>
          <a:p>
            <a:pPr algn="ctr"/>
            <a:r>
              <a:rPr lang="ru-RU" sz="2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потерял собаку- Каштанку</a:t>
            </a:r>
          </a:p>
          <a:p>
            <a:pPr algn="ctr"/>
            <a:r>
              <a:rPr lang="ru-RU" sz="2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из одноименной повести </a:t>
            </a:r>
          </a:p>
          <a:p>
            <a:pPr algn="ctr"/>
            <a:r>
              <a:rPr lang="ru-RU" sz="20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А.П.Чехова</a:t>
            </a:r>
            <a:r>
              <a:rPr lang="ru-RU" sz="2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"Каштанка"?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196752"/>
            <a:ext cx="10081119" cy="51278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Назовите русского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царя - реформатора,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который легализовал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продажу табака.</a:t>
            </a:r>
          </a:p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981075"/>
            <a:ext cx="10081120" cy="4611688"/>
          </a:xfrm>
        </p:spPr>
        <p:txBody>
          <a:bodyPr>
            <a:normAutofit/>
          </a:bodyPr>
          <a:lstStyle/>
          <a:p>
            <a:pPr indent="20638" algn="ctr" eaLnBrk="1" hangingPunct="1">
              <a:buNone/>
            </a:pPr>
            <a:r>
              <a:rPr lang="ru-RU" altLang="ru-RU" sz="7200" b="1" dirty="0">
                <a:ln w="38100">
                  <a:solidFill>
                    <a:srgbClr val="0033CC"/>
                  </a:solidFill>
                </a:ln>
                <a:solidFill>
                  <a:srgbClr val="0033CC"/>
                </a:solidFill>
                <a:hlinkClick r:id="rId3" action="ppaction://hlinksldjump"/>
              </a:rPr>
              <a:t>Откуда и от кого</a:t>
            </a:r>
          </a:p>
          <a:p>
            <a:pPr indent="20638" algn="ctr" eaLnBrk="1" hangingPunct="1">
              <a:buNone/>
            </a:pPr>
            <a:r>
              <a:rPr lang="ru-RU" altLang="ru-RU" sz="7200" b="1" dirty="0">
                <a:ln w="38100">
                  <a:solidFill>
                    <a:srgbClr val="0033CC"/>
                  </a:solidFill>
                </a:ln>
                <a:solidFill>
                  <a:srgbClr val="0033CC"/>
                </a:solidFill>
                <a:hlinkClick r:id="rId3" action="ppaction://hlinksldjump"/>
              </a:rPr>
              <a:t>пришла вредная привычка курить </a:t>
            </a:r>
            <a:endParaRPr lang="ru-RU" altLang="ru-RU" sz="7200" b="1" dirty="0" smtClean="0">
              <a:ln w="38100">
                <a:solidFill>
                  <a:srgbClr val="0033CC"/>
                </a:solidFill>
              </a:ln>
              <a:solidFill>
                <a:srgbClr val="0033CC"/>
              </a:solidFill>
              <a:hlinkClick r:id="rId3" action="ppaction://hlinksldjump"/>
            </a:endParaRPr>
          </a:p>
          <a:p>
            <a:pPr indent="20638" algn="ctr" eaLnBrk="1" hangingPunct="1">
              <a:buNone/>
            </a:pPr>
            <a:r>
              <a:rPr lang="ru-RU" altLang="ru-RU" sz="7200" b="1" dirty="0" smtClean="0">
                <a:ln w="38100">
                  <a:solidFill>
                    <a:srgbClr val="0033CC"/>
                  </a:solidFill>
                </a:ln>
                <a:solidFill>
                  <a:srgbClr val="0033CC"/>
                </a:solidFill>
                <a:hlinkClick r:id="rId3" action="ppaction://hlinksldjump"/>
              </a:rPr>
              <a:t>табак</a:t>
            </a:r>
            <a:r>
              <a:rPr lang="ru-RU" altLang="ru-RU" sz="7200" b="1" dirty="0">
                <a:ln w="38100">
                  <a:solidFill>
                    <a:srgbClr val="0033CC"/>
                  </a:solidFill>
                </a:ln>
                <a:solidFill>
                  <a:srgbClr val="0033CC"/>
                </a:solidFill>
                <a:hlinkClick r:id="rId3" action="ppaction://hlinksldjump"/>
              </a:rPr>
              <a:t>? </a:t>
            </a:r>
            <a:endParaRPr lang="ru-RU" altLang="ru-RU" sz="5400" b="1" dirty="0">
              <a:ln w="38100">
                <a:solidFill>
                  <a:srgbClr val="0033CC"/>
                </a:solidFill>
              </a:ln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295400"/>
            <a:ext cx="10081120" cy="3581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3366FF"/>
                </a:solidFill>
                <a:effectLst>
                  <a:outerShdw dist="107763" dir="2700000" algn="ctr" rotWithShape="0">
                    <a:srgbClr val="CC0000"/>
                  </a:outerShdw>
                </a:effectLst>
                <a:latin typeface="Impact"/>
              </a:rPr>
              <a:t>Финальный</a:t>
            </a:r>
          </a:p>
          <a:p>
            <a:pPr algn="ctr"/>
            <a:r>
              <a:rPr lang="ru-RU" sz="3600" kern="10" dirty="0">
                <a:solidFill>
                  <a:srgbClr val="3366FF"/>
                </a:solidFill>
                <a:effectLst>
                  <a:outerShdw dist="107763" dir="2700000" algn="ctr" rotWithShape="0">
                    <a:srgbClr val="CC0000"/>
                  </a:outerShdw>
                </a:effectLst>
                <a:latin typeface="Impact"/>
              </a:rPr>
              <a:t> раунд</a:t>
            </a:r>
          </a:p>
        </p:txBody>
      </p:sp>
      <p:pic>
        <p:nvPicPr>
          <p:cNvPr id="11268" name="Picture 4" descr="j042826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0" y="2636912"/>
            <a:ext cx="4081845" cy="388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newsflash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640013" y="765175"/>
            <a:ext cx="6913562" cy="4679950"/>
          </a:xfrm>
          <a:prstGeom prst="rect">
            <a:avLst/>
          </a:prstGeom>
        </p:spPr>
        <p:txBody>
          <a:bodyPr spcFirstLastPara="1" wrap="none" fromWordArt="1">
            <a:prstTxWarp prst="textButton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Вам достается</a:t>
            </a:r>
          </a:p>
          <a:p>
            <a:pPr algn="ctr"/>
            <a:endParaRPr lang="ru-RU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"кот в мешке"</a:t>
            </a:r>
          </a:p>
        </p:txBody>
      </p:sp>
      <p:pic>
        <p:nvPicPr>
          <p:cNvPr id="67587" name="Picture 3" descr="j023217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6" y="1484314"/>
            <a:ext cx="309562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069975"/>
            <a:ext cx="10081119" cy="578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Норма потребления жидкости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 сутки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у здорового человека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</a:t>
            </a:r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оставляет….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381000"/>
            <a:ext cx="10081120" cy="609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/>
                <a:cs typeface="Times New Roman"/>
              </a:rPr>
              <a:t>Соотношение белков,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/>
                <a:cs typeface="Times New Roman"/>
              </a:rPr>
              <a:t> жиров,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/>
                <a:cs typeface="Times New Roman"/>
              </a:rPr>
              <a:t>углеводов в рационе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imes New Roman"/>
                <a:cs typeface="Times New Roman"/>
              </a:rPr>
              <a:t>должно быть?</a:t>
            </a: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548680"/>
            <a:ext cx="10081120" cy="5817195"/>
          </a:xfrm>
        </p:spPr>
        <p:txBody>
          <a:bodyPr>
            <a:noAutofit/>
          </a:bodyPr>
          <a:lstStyle/>
          <a:p>
            <a:pPr indent="-53975" algn="ctr" eaLnBrk="1" hangingPunct="1">
              <a:buNone/>
            </a:pPr>
            <a:r>
              <a:rPr lang="ru-RU" altLang="ru-RU" sz="7200" b="1" dirty="0" smtClean="0">
                <a:ln w="38100">
                  <a:solidFill>
                    <a:srgbClr val="0033CC"/>
                  </a:solidFill>
                </a:ln>
                <a:solidFill>
                  <a:srgbClr val="0033CC"/>
                </a:solidFill>
                <a:hlinkClick r:id="rId3" action="ppaction://hlinksldjump"/>
              </a:rPr>
              <a:t>Здоровым питанием предусмотрено ежедневное потребление фруктов и овощей в количестве…….</a:t>
            </a:r>
            <a:endParaRPr lang="ru-RU" altLang="ru-RU" sz="7200" b="1" dirty="0">
              <a:ln w="38100">
                <a:solidFill>
                  <a:srgbClr val="0033CC"/>
                </a:solidFill>
              </a:ln>
              <a:solidFill>
                <a:srgbClr val="0033CC"/>
              </a:solidFill>
              <a:hlinkClick r:id="rId3" action="ppaction://hlinksldjump"/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99456" y="980728"/>
            <a:ext cx="10153128" cy="563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Суточная потребность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белков в граммах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для взрослого человека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составляет…. 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</a:t>
            </a: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124744"/>
            <a:ext cx="10081119" cy="48966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Рекомендуемый режим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рационального питания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в процентном соотношении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……. 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/>
              <a:cs typeface="Arial"/>
            </a:endParaRPr>
          </a:p>
          <a:p>
            <a:pPr algn="ctr"/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/>
              <a:cs typeface="Arial"/>
            </a:endParaRPr>
          </a:p>
          <a:p>
            <a:pPr algn="ctr"/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1339416"/>
            <a:ext cx="10081120" cy="4179168"/>
          </a:xfrm>
        </p:spPr>
        <p:txBody>
          <a:bodyPr>
            <a:normAutofit/>
          </a:bodyPr>
          <a:lstStyle/>
          <a:p>
            <a:pPr indent="-53975" algn="ctr" eaLnBrk="1" hangingPunct="1">
              <a:buNone/>
            </a:pPr>
            <a:r>
              <a:rPr lang="ru-RU" altLang="ru-RU" sz="6000" b="1" dirty="0">
                <a:ln w="38100">
                  <a:solidFill>
                    <a:schemeClr val="accent6">
                      <a:lumMod val="75000"/>
                    </a:schemeClr>
                  </a:solidFill>
                </a:ln>
                <a:hlinkClick r:id="rId3" action="ppaction://hlinksldjump"/>
              </a:rPr>
              <a:t>Курение является важнейшим фактором риска для развития каких заболеваний легких?  </a:t>
            </a:r>
            <a:endParaRPr lang="ru-RU" altLang="ru-RU" sz="6000" b="1" dirty="0">
              <a:ln w="38100"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980728"/>
            <a:ext cx="10081119" cy="5543898"/>
          </a:xfrm>
        </p:spPr>
        <p:txBody>
          <a:bodyPr/>
          <a:lstStyle/>
          <a:p>
            <a:pPr indent="20638" algn="ctr" eaLnBrk="1" hangingPunct="1">
              <a:buNone/>
            </a:pPr>
            <a:r>
              <a:rPr lang="ru-RU" altLang="ru-RU" sz="5400" dirty="0">
                <a:ln w="38100">
                  <a:solidFill>
                    <a:schemeClr val="accent6">
                      <a:lumMod val="75000"/>
                    </a:schemeClr>
                  </a:solidFill>
                </a:ln>
                <a:hlinkClick r:id="rId3" action="ppaction://hlinksldjump"/>
              </a:rPr>
              <a:t>Повышенное артериальное давление, изменение липидного профиля являются факторами риска для заболеваний какой системы организма? </a:t>
            </a:r>
            <a:endParaRPr lang="ru-RU" altLang="ru-RU" sz="6000" dirty="0">
              <a:ln w="38100"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1268759"/>
            <a:ext cx="10081120" cy="5039965"/>
          </a:xfrm>
        </p:spPr>
        <p:txBody>
          <a:bodyPr/>
          <a:lstStyle/>
          <a:p>
            <a:pPr indent="20638" algn="ctr" eaLnBrk="1" hangingPunct="1">
              <a:buNone/>
            </a:pPr>
            <a:r>
              <a:rPr lang="ru-RU" altLang="ru-RU" sz="6000" dirty="0">
                <a:ln w="38100">
                  <a:solidFill>
                    <a:schemeClr val="accent6">
                      <a:lumMod val="75000"/>
                    </a:schemeClr>
                  </a:solidFill>
                </a:ln>
                <a:hlinkClick r:id="rId3" action="ppaction://hlinksldjump"/>
              </a:rPr>
              <a:t>Беспорядочная половая жизнь является важнейшим фактором риска для развития каких заболеваний?  </a:t>
            </a:r>
            <a:endParaRPr lang="ru-RU" altLang="ru-RU" sz="6000" dirty="0">
              <a:ln w="38100"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1628800"/>
            <a:ext cx="10081120" cy="4321151"/>
          </a:xfrm>
        </p:spPr>
        <p:txBody>
          <a:bodyPr/>
          <a:lstStyle/>
          <a:p>
            <a:pPr indent="20638" algn="ctr" eaLnBrk="1" hangingPunct="1">
              <a:buNone/>
            </a:pPr>
            <a:r>
              <a:rPr lang="ru-RU" altLang="ru-RU" sz="5600" b="1" dirty="0">
                <a:ln w="38100">
                  <a:solidFill>
                    <a:schemeClr val="accent6">
                      <a:lumMod val="75000"/>
                    </a:schemeClr>
                  </a:solidFill>
                </a:ln>
                <a:hlinkClick r:id="rId3" action="ppaction://hlinksldjump"/>
              </a:rPr>
              <a:t>Наследственность, возраст старше 40 лет и избыточный вес являются факторами риска для какого заболевания? </a:t>
            </a:r>
            <a:endParaRPr lang="ru-RU" altLang="ru-RU" sz="5600" b="1" dirty="0">
              <a:ln w="38100"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07368" y="1196752"/>
            <a:ext cx="11377264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u="sng" dirty="0" smtClean="0">
                <a:latin typeface="Constantia" panose="02030602050306030303" pitchFamily="18" charset="0"/>
              </a:rPr>
              <a:t>Авторы  преподаватели </a:t>
            </a:r>
            <a:r>
              <a:rPr lang="ru-RU" altLang="ru-RU" dirty="0" smtClean="0">
                <a:latin typeface="Constantia" panose="02030602050306030303" pitchFamily="18" charset="0"/>
              </a:rPr>
              <a:t>: </a:t>
            </a:r>
          </a:p>
          <a:p>
            <a:pPr marL="457200" lvl="1" indent="0" algn="ctr">
              <a:buNone/>
            </a:pPr>
            <a:r>
              <a:rPr lang="ru-RU" altLang="ru-RU" sz="3200" dirty="0" err="1">
                <a:latin typeface="Constantia" panose="02030602050306030303" pitchFamily="18" charset="0"/>
              </a:rPr>
              <a:t>Берко</a:t>
            </a:r>
            <a:r>
              <a:rPr lang="ru-RU" altLang="ru-RU" sz="3200" dirty="0">
                <a:latin typeface="Constantia" panose="02030602050306030303" pitchFamily="18" charset="0"/>
              </a:rPr>
              <a:t> Е.Е.</a:t>
            </a:r>
          </a:p>
          <a:p>
            <a:pPr marL="457200" lvl="1" indent="0" algn="ctr">
              <a:buNone/>
            </a:pPr>
            <a:r>
              <a:rPr lang="ru-RU" altLang="ru-RU" sz="3200" dirty="0" err="1">
                <a:latin typeface="Constantia" panose="02030602050306030303" pitchFamily="18" charset="0"/>
              </a:rPr>
              <a:t>Макурина</a:t>
            </a:r>
            <a:r>
              <a:rPr lang="ru-RU" altLang="ru-RU" sz="3200" dirty="0">
                <a:latin typeface="Constantia" panose="02030602050306030303" pitchFamily="18" charset="0"/>
              </a:rPr>
              <a:t> Т.Э. </a:t>
            </a:r>
          </a:p>
          <a:p>
            <a:pPr marL="0" indent="0" algn="ctr" eaLnBrk="1" hangingPunct="1">
              <a:buNone/>
            </a:pPr>
            <a:r>
              <a:rPr lang="ru-RU" altLang="ru-RU" dirty="0" smtClean="0">
                <a:latin typeface="Constantia" panose="02030602050306030303" pitchFamily="18" charset="0"/>
              </a:rPr>
              <a:t>Разработана для проведения дифференцированного зачета </a:t>
            </a:r>
            <a:r>
              <a:rPr lang="ru-RU" altLang="ru-RU" dirty="0" smtClean="0">
                <a:latin typeface="Constantia" panose="02030602050306030303" pitchFamily="18" charset="0"/>
                <a:ea typeface="Calibri" pitchFamily="34" charset="0"/>
                <a:cs typeface="Calibri" pitchFamily="34" charset="0"/>
              </a:rPr>
              <a:t>ПМ.01 </a:t>
            </a:r>
          </a:p>
          <a:p>
            <a:pPr marL="0" indent="0" algn="ctr" eaLnBrk="1" hangingPunct="1">
              <a:buNone/>
            </a:pPr>
            <a:r>
              <a:rPr lang="ru-RU" altLang="ru-RU" dirty="0" smtClean="0">
                <a:latin typeface="Constantia" panose="02030602050306030303" pitchFamily="18" charset="0"/>
                <a:ea typeface="Calibri" pitchFamily="34" charset="0"/>
                <a:cs typeface="Calibri" pitchFamily="34" charset="0"/>
              </a:rPr>
              <a:t>Проведение профилактических мероприятий в </a:t>
            </a:r>
            <a:r>
              <a:rPr lang="ru-RU" altLang="ru-RU" dirty="0">
                <a:latin typeface="Constantia" panose="02030602050306030303" pitchFamily="18" charset="0"/>
                <a:ea typeface="Calibri" pitchFamily="34" charset="0"/>
                <a:cs typeface="Calibri" pitchFamily="34" charset="0"/>
              </a:rPr>
              <a:t>системе первичной </a:t>
            </a:r>
            <a:r>
              <a:rPr lang="ru-RU" altLang="ru-RU" dirty="0" err="1">
                <a:latin typeface="Constantia" panose="02030602050306030303" pitchFamily="18" charset="0"/>
                <a:ea typeface="Calibri" pitchFamily="34" charset="0"/>
                <a:cs typeface="Calibri" pitchFamily="34" charset="0"/>
              </a:rPr>
              <a:t>медико</a:t>
            </a:r>
            <a:r>
              <a:rPr lang="ru-RU" altLang="ru-RU" dirty="0">
                <a:latin typeface="Constantia" panose="02030602050306030303" pitchFamily="18" charset="0"/>
                <a:ea typeface="Calibri" pitchFamily="34" charset="0"/>
                <a:cs typeface="Calibri" pitchFamily="34" charset="0"/>
              </a:rPr>
              <a:t>–санитарной помощи населению </a:t>
            </a:r>
            <a:endParaRPr lang="ru-RU" altLang="ru-RU" dirty="0" smtClean="0">
              <a:latin typeface="Constantia" panose="02030602050306030303" pitchFamily="18" charset="0"/>
              <a:ea typeface="Calibri" pitchFamily="34" charset="0"/>
              <a:cs typeface="Calibri" pitchFamily="34" charset="0"/>
            </a:endParaRPr>
          </a:p>
          <a:p>
            <a:pPr marL="0" indent="0" algn="ctr" eaLnBrk="1" hangingPunct="1">
              <a:buNone/>
            </a:pPr>
            <a:r>
              <a:rPr lang="ru-RU" altLang="ru-RU" dirty="0" smtClean="0">
                <a:latin typeface="Constantia" panose="02030602050306030303" pitchFamily="18" charset="0"/>
                <a:ea typeface="Calibri" pitchFamily="34" charset="0"/>
                <a:cs typeface="Calibri" pitchFamily="34" charset="0"/>
              </a:rPr>
              <a:t>34.02.01 Сестринское дело, базовая подготовка</a:t>
            </a:r>
          </a:p>
          <a:p>
            <a:pPr marL="0" indent="0" algn="ctr" eaLnBrk="1" hangingPunct="1">
              <a:buNone/>
            </a:pPr>
            <a:r>
              <a:rPr lang="ru-RU" altLang="ru-RU" dirty="0" smtClean="0">
                <a:latin typeface="Constantia" panose="02030602050306030303" pitchFamily="18" charset="0"/>
              </a:rPr>
              <a:t>г. Москва  Медицинский колледж № 2 2023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WordArt 2" descr="Частый вертикальный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424114" y="1"/>
            <a:ext cx="7272337" cy="58769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4087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Вам достается</a:t>
            </a:r>
          </a:p>
          <a:p>
            <a:pPr algn="ctr"/>
            <a:endParaRPr lang="ru-RU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"Кот в мешке"</a:t>
            </a:r>
          </a:p>
        </p:txBody>
      </p:sp>
      <p:pic>
        <p:nvPicPr>
          <p:cNvPr id="79875" name="Picture 3" descr="j043007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349500"/>
            <a:ext cx="3240088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981076"/>
            <a:ext cx="10081120" cy="5330825"/>
          </a:xfrm>
        </p:spPr>
        <p:txBody>
          <a:bodyPr>
            <a:normAutofit/>
          </a:bodyPr>
          <a:lstStyle/>
          <a:p>
            <a:pPr indent="20638" algn="ctr" eaLnBrk="1" hangingPunct="1">
              <a:buNone/>
            </a:pPr>
            <a:endParaRPr lang="ru-RU" altLang="ru-RU" sz="6600" b="1" dirty="0">
              <a:ln w="28575">
                <a:solidFill>
                  <a:schemeClr val="accent6">
                    <a:lumMod val="50000"/>
                  </a:schemeClr>
                </a:solidFill>
              </a:ln>
              <a:hlinkClick r:id="rId3" action="ppaction://hlinksldjump"/>
            </a:endParaRPr>
          </a:p>
          <a:p>
            <a:pPr indent="20638" algn="ctr" eaLnBrk="1" hangingPunct="1">
              <a:buNone/>
            </a:pPr>
            <a:r>
              <a:rPr lang="ru-RU" altLang="ru-RU" sz="66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Сколько этапов диспансеризации Вы знаете? </a:t>
            </a:r>
          </a:p>
          <a:p>
            <a:pPr indent="20638" algn="ctr" eaLnBrk="1" hangingPunct="1">
              <a:buNone/>
            </a:pPr>
            <a:endParaRPr lang="ru-RU" altLang="ru-RU" sz="7200" b="1" dirty="0">
              <a:ln w="28575"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/>
          <p:cNvSpPr>
            <a:spLocks noGrp="1" noChangeArrowheads="1"/>
          </p:cNvSpPr>
          <p:nvPr>
            <p:ph idx="1"/>
          </p:nvPr>
        </p:nvSpPr>
        <p:spPr>
          <a:xfrm>
            <a:off x="1055440" y="981076"/>
            <a:ext cx="10153128" cy="5114925"/>
          </a:xfrm>
        </p:spPr>
        <p:txBody>
          <a:bodyPr>
            <a:normAutofit/>
          </a:bodyPr>
          <a:lstStyle/>
          <a:p>
            <a:pPr indent="20638" algn="ctr" eaLnBrk="1" hangingPunct="1">
              <a:lnSpc>
                <a:spcPct val="90000"/>
              </a:lnSpc>
              <a:buNone/>
            </a:pPr>
            <a:endParaRPr lang="ru-RU" altLang="ru-RU" sz="6600" b="1" dirty="0">
              <a:ln w="28575">
                <a:solidFill>
                  <a:schemeClr val="accent6">
                    <a:lumMod val="50000"/>
                  </a:schemeClr>
                </a:solidFill>
              </a:ln>
              <a:hlinkClick r:id="rId3" action="ppaction://hlinksldjump"/>
            </a:endParaRPr>
          </a:p>
          <a:p>
            <a:pPr indent="20638" algn="ctr" eaLnBrk="1" hangingPunct="1">
              <a:lnSpc>
                <a:spcPct val="90000"/>
              </a:lnSpc>
              <a:buNone/>
            </a:pPr>
            <a:r>
              <a:rPr lang="ru-RU" altLang="ru-RU" sz="66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Как часто проводится диспансеризация населения? </a:t>
            </a:r>
            <a:endParaRPr lang="ru-RU" altLang="ru-RU" sz="6600" b="1" dirty="0">
              <a:ln w="28575"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836712"/>
            <a:ext cx="10081120" cy="4539209"/>
          </a:xfrm>
        </p:spPr>
        <p:txBody>
          <a:bodyPr>
            <a:noAutofit/>
          </a:bodyPr>
          <a:lstStyle/>
          <a:p>
            <a:pPr indent="20638" algn="ctr" eaLnBrk="1" hangingPunct="1">
              <a:buNone/>
            </a:pPr>
            <a:r>
              <a:rPr lang="ru-RU" altLang="ru-RU" sz="60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К какой диспансерной группе относятся пациенты, имеющие два и более факторов риска по заболеваниям сердечно-сосудистой системы? </a:t>
            </a:r>
            <a:endParaRPr lang="ru-RU" altLang="ru-RU" sz="6600" b="1" dirty="0">
              <a:ln w="28575"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1268760"/>
            <a:ext cx="10081120" cy="4995862"/>
          </a:xfrm>
        </p:spPr>
        <p:txBody>
          <a:bodyPr>
            <a:normAutofit/>
          </a:bodyPr>
          <a:lstStyle/>
          <a:p>
            <a:pPr indent="20638" algn="ctr" eaLnBrk="1" hangingPunct="1">
              <a:lnSpc>
                <a:spcPct val="90000"/>
              </a:lnSpc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К какой группе здоровья относятся граждане, имеющие доказанные заболевания, имеющие потребность в специализированной помощи? </a:t>
            </a:r>
            <a:endParaRPr lang="ru-RU" altLang="ru-RU" sz="5400" b="1" dirty="0">
              <a:ln w="28575">
                <a:solidFill>
                  <a:schemeClr val="accent6">
                    <a:lumMod val="50000"/>
                  </a:schemeClr>
                </a:solidFill>
              </a:ln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1196752"/>
            <a:ext cx="10081120" cy="4249143"/>
          </a:xfrm>
        </p:spPr>
        <p:txBody>
          <a:bodyPr>
            <a:normAutofit/>
          </a:bodyPr>
          <a:lstStyle/>
          <a:p>
            <a:pPr indent="20638" algn="ctr" eaLnBrk="1" hangingPunct="1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На 1 этапе диспансеризации УЗИ органов брюшной полости у граждан в возрасте 39 лет и старше проводится с периодичностью? </a:t>
            </a:r>
            <a:endParaRPr lang="ru-RU" altLang="ru-RU" sz="5400" b="1" dirty="0">
              <a:ln w="28575"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99456" y="1772816"/>
            <a:ext cx="10081120" cy="45360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Как звали самого </a:t>
            </a:r>
          </a:p>
          <a:p>
            <a:pPr algn="ctr"/>
            <a:r>
              <a:rPr lang="ru-RU" sz="4000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маленького доктора </a:t>
            </a:r>
          </a:p>
          <a:p>
            <a:pPr algn="ctr"/>
            <a:r>
              <a:rPr lang="ru-RU" sz="4000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из известной </a:t>
            </a:r>
          </a:p>
          <a:p>
            <a:pPr algn="ctr"/>
            <a:r>
              <a:rPr lang="ru-RU" sz="4000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детской сказки </a:t>
            </a:r>
            <a:endParaRPr lang="ru-RU" sz="4000" kern="10" dirty="0" smtClean="0">
              <a:ln w="28575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folHlink"/>
              </a:solidFill>
              <a:latin typeface="Arial"/>
              <a:cs typeface="Arial"/>
            </a:endParaRPr>
          </a:p>
          <a:p>
            <a:pPr algn="ctr"/>
            <a:r>
              <a:rPr lang="ru-RU" sz="4000" kern="10" dirty="0" smtClean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Н.Н</a:t>
            </a:r>
            <a:r>
              <a:rPr lang="ru-RU" sz="4000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. Носова? </a:t>
            </a:r>
          </a:p>
          <a:p>
            <a:pPr algn="ctr"/>
            <a:endParaRPr lang="ru-RU" sz="4000" kern="10" dirty="0">
              <a:ln w="28575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folHlink"/>
              </a:solidFill>
              <a:latin typeface="Arial"/>
              <a:cs typeface="Arial"/>
            </a:endParaRPr>
          </a:p>
          <a:p>
            <a:pPr algn="ctr"/>
            <a:endParaRPr lang="ru-RU" sz="4000" kern="10" dirty="0">
              <a:ln w="28575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folHlink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27448" y="1268760"/>
            <a:ext cx="10153128" cy="52568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Назовите </a:t>
            </a:r>
          </a:p>
          <a:p>
            <a:pPr algn="ctr"/>
            <a:r>
              <a:rPr lang="ru-RU" sz="3200" b="1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фамилию</a:t>
            </a:r>
          </a:p>
          <a:p>
            <a:pPr algn="ctr"/>
            <a:r>
              <a:rPr lang="ru-RU" sz="3200" b="1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 профессора</a:t>
            </a:r>
          </a:p>
          <a:p>
            <a:pPr algn="ctr"/>
            <a:r>
              <a:rPr lang="ru-RU" sz="3200" b="1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 из романа </a:t>
            </a:r>
          </a:p>
          <a:p>
            <a:pPr algn="ctr"/>
            <a:r>
              <a:rPr lang="ru-RU" sz="3200" b="1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М.А. Булгакова</a:t>
            </a:r>
          </a:p>
          <a:p>
            <a:pPr algn="ctr"/>
            <a:r>
              <a:rPr lang="ru-RU" sz="3200" b="1" kern="10" dirty="0">
                <a:ln w="2857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 «Собачье сердце».</a:t>
            </a:r>
          </a:p>
          <a:p>
            <a:pPr algn="ctr"/>
            <a:endParaRPr lang="ru-RU" sz="3200" b="1" kern="10" dirty="0">
              <a:ln w="28575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folHlink"/>
              </a:solidFill>
              <a:latin typeface="Arial"/>
              <a:cs typeface="Arial"/>
            </a:endParaRPr>
          </a:p>
          <a:p>
            <a:pPr algn="ctr"/>
            <a:endParaRPr lang="ru-RU" sz="3200" b="1" kern="10" dirty="0">
              <a:ln w="28575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folHlink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1628800"/>
            <a:ext cx="10081120" cy="4995863"/>
          </a:xfrm>
        </p:spPr>
        <p:txBody>
          <a:bodyPr/>
          <a:lstStyle/>
          <a:p>
            <a:pPr indent="20638" algn="ctr">
              <a:lnSpc>
                <a:spcPct val="90000"/>
              </a:lnSpc>
              <a:buNone/>
            </a:pPr>
            <a:r>
              <a:rPr lang="ru-RU" altLang="ru-RU" sz="50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hlinkClick r:id="rId3" action="ppaction://hlinksldjump"/>
              </a:rPr>
              <a:t>Назовите фамилию корабельного доктора-путешественника из произведения Джонатана  Свифта, которое Вы все читали в детстве.</a:t>
            </a:r>
            <a:endParaRPr lang="ru-RU" altLang="ru-RU" sz="5000" b="1" dirty="0">
              <a:ln w="28575">
                <a:solidFill>
                  <a:schemeClr val="accent6">
                    <a:lumMod val="50000"/>
                  </a:schemeClr>
                </a:solidFill>
              </a:ln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1772816"/>
            <a:ext cx="10081120" cy="4464472"/>
          </a:xfrm>
        </p:spPr>
        <p:txBody>
          <a:bodyPr>
            <a:normAutofit/>
          </a:bodyPr>
          <a:lstStyle/>
          <a:p>
            <a:pPr indent="20638" algn="ctr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Назовите фамилию отставного военного медика из известных произведений Артура </a:t>
            </a:r>
            <a:r>
              <a:rPr lang="ru-RU" altLang="ru-RU" sz="5400" b="1" dirty="0" err="1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Конан</a:t>
            </a: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 - </a:t>
            </a:r>
            <a:r>
              <a:rPr lang="ru-RU" altLang="ru-RU" sz="5400" b="1" dirty="0" err="1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Дойля</a:t>
            </a: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.</a:t>
            </a:r>
            <a:endParaRPr lang="ru-RU" altLang="ru-RU" sz="5400" b="1" dirty="0">
              <a:ln w="28575"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5700" y="366762"/>
            <a:ext cx="7340600" cy="73183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6000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33CC"/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hlinkClick r:id="rId4" action="ppaction://hlinksldjump"/>
              </a:rPr>
              <a:t>Темы </a:t>
            </a:r>
            <a:r>
              <a:rPr lang="en-US" altLang="ru-RU" sz="6000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33CC"/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hlinkClick r:id="rId4" action="ppaction://hlinksldjump"/>
              </a:rPr>
              <a:t>I</a:t>
            </a:r>
            <a:r>
              <a:rPr lang="ru-RU" altLang="ru-RU" sz="6000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33CC"/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hlinkClick r:id="rId4" action="ppaction://hlinksldjump"/>
              </a:rPr>
              <a:t> раунда</a:t>
            </a:r>
            <a:endParaRPr lang="ru-RU" altLang="ru-RU" sz="6000" dirty="0">
              <a:ln w="38100">
                <a:solidFill>
                  <a:schemeClr val="accent1">
                    <a:lumMod val="50000"/>
                  </a:schemeClr>
                </a:solidFill>
              </a:ln>
              <a:solidFill>
                <a:srgbClr val="0033CC"/>
              </a:solidFill>
              <a:effectLst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12293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7448" y="1340768"/>
            <a:ext cx="4249167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Медицинские термины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127448" y="4076029"/>
            <a:ext cx="4249167" cy="9820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О чем говорят </a:t>
            </a:r>
            <a:r>
              <a:rPr lang="ru-RU" alt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анализы?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53423" y="4077617"/>
            <a:ext cx="4321870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Объективные исследования</a:t>
            </a:r>
            <a:endParaRPr lang="ru-RU" altLang="ru-RU"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853423" y="1340768"/>
            <a:ext cx="4321870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Подготовка пациента к обследованиям</a:t>
            </a:r>
            <a:endParaRPr lang="ru-RU" altLang="ru-RU"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10247" name="Rectangle 1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43063" y="2768429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6" action="ppaction://hlinksldjump"/>
              </a:rPr>
              <a:t>1 балл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0248" name="Rectangle 13"/>
          <p:cNvSpPr>
            <a:spLocks noChangeArrowheads="1"/>
          </p:cNvSpPr>
          <p:nvPr/>
        </p:nvSpPr>
        <p:spPr bwMode="auto">
          <a:xfrm>
            <a:off x="4079913" y="3416129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7" action="ppaction://hlinksldjump"/>
              </a:rPr>
              <a:t>5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0249" name="Rectangle 14"/>
          <p:cNvSpPr>
            <a:spLocks noChangeArrowheads="1"/>
          </p:cNvSpPr>
          <p:nvPr/>
        </p:nvSpPr>
        <p:spPr bwMode="auto">
          <a:xfrm>
            <a:off x="1343063" y="3416129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8" action="ppaction://hlinksldjump"/>
              </a:rPr>
              <a:t>2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0250" name="Rectangle 15"/>
          <p:cNvSpPr>
            <a:spLocks noChangeArrowheads="1"/>
          </p:cNvSpPr>
          <p:nvPr/>
        </p:nvSpPr>
        <p:spPr bwMode="auto">
          <a:xfrm>
            <a:off x="2711488" y="3416129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9" action="ppaction://hlinksldjump"/>
              </a:rPr>
              <a:t>4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0251" name="Rectangle 16"/>
          <p:cNvSpPr>
            <a:spLocks noChangeArrowheads="1"/>
          </p:cNvSpPr>
          <p:nvPr/>
        </p:nvSpPr>
        <p:spPr bwMode="auto">
          <a:xfrm>
            <a:off x="2711488" y="2768429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0" action="ppaction://hlinksldjump"/>
              </a:rPr>
              <a:t>3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0252" name="Rectangle 17"/>
          <p:cNvSpPr>
            <a:spLocks noChangeArrowheads="1"/>
          </p:cNvSpPr>
          <p:nvPr/>
        </p:nvSpPr>
        <p:spPr bwMode="auto">
          <a:xfrm>
            <a:off x="7069174" y="2766841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1" action="ppaction://hlinksldjump"/>
              </a:rPr>
              <a:t>1 балл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3" name="Rectangle 18"/>
          <p:cNvSpPr>
            <a:spLocks noChangeArrowheads="1"/>
          </p:cNvSpPr>
          <p:nvPr/>
        </p:nvSpPr>
        <p:spPr bwMode="auto">
          <a:xfrm>
            <a:off x="9806024" y="341612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2" action="ppaction://hlinksldjump"/>
              </a:rPr>
              <a:t>5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4" name="Rectangle 19"/>
          <p:cNvSpPr>
            <a:spLocks noChangeArrowheads="1"/>
          </p:cNvSpPr>
          <p:nvPr/>
        </p:nvSpPr>
        <p:spPr bwMode="auto">
          <a:xfrm>
            <a:off x="7069174" y="341612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3" action="ppaction://hlinksldjump"/>
              </a:rPr>
              <a:t>2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5" name="Rectangle 20"/>
          <p:cNvSpPr>
            <a:spLocks noChangeArrowheads="1"/>
          </p:cNvSpPr>
          <p:nvPr/>
        </p:nvSpPr>
        <p:spPr bwMode="auto">
          <a:xfrm>
            <a:off x="8437599" y="341612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4" action="ppaction://hlinksldjump"/>
              </a:rPr>
              <a:t>4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437599" y="276842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5" action="ppaction://hlinksldjump"/>
              </a:rPr>
              <a:t>3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7" name="Rectangle 22"/>
          <p:cNvSpPr>
            <a:spLocks noChangeArrowheads="1"/>
          </p:cNvSpPr>
          <p:nvPr/>
        </p:nvSpPr>
        <p:spPr bwMode="auto">
          <a:xfrm>
            <a:off x="1328826" y="5359229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6" action="ppaction://hlinksldjump"/>
              </a:rPr>
              <a:t>1 балл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8" name="Rectangle 23"/>
          <p:cNvSpPr>
            <a:spLocks noChangeArrowheads="1"/>
          </p:cNvSpPr>
          <p:nvPr/>
        </p:nvSpPr>
        <p:spPr bwMode="auto">
          <a:xfrm>
            <a:off x="4065676" y="6006929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7" action="ppaction://hlinksldjump"/>
              </a:rPr>
              <a:t>5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59" name="Rectangle 24"/>
          <p:cNvSpPr>
            <a:spLocks noChangeArrowheads="1"/>
          </p:cNvSpPr>
          <p:nvPr/>
        </p:nvSpPr>
        <p:spPr bwMode="auto">
          <a:xfrm>
            <a:off x="1328826" y="6006929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8" action="ppaction://hlinksldjump"/>
              </a:rPr>
              <a:t>2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0" name="Rectangle 25"/>
          <p:cNvSpPr>
            <a:spLocks noChangeArrowheads="1"/>
          </p:cNvSpPr>
          <p:nvPr/>
        </p:nvSpPr>
        <p:spPr bwMode="auto">
          <a:xfrm>
            <a:off x="2697251" y="6006929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9" action="ppaction://hlinksldjump"/>
              </a:rPr>
              <a:t>4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1" name="Rectangle 26"/>
          <p:cNvSpPr>
            <a:spLocks noChangeArrowheads="1"/>
          </p:cNvSpPr>
          <p:nvPr/>
        </p:nvSpPr>
        <p:spPr bwMode="auto">
          <a:xfrm>
            <a:off x="2697251" y="5359229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0" action="ppaction://hlinksldjump"/>
              </a:rPr>
              <a:t>3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2" name="Rectangle 27"/>
          <p:cNvSpPr>
            <a:spLocks noChangeArrowheads="1"/>
          </p:cNvSpPr>
          <p:nvPr/>
        </p:nvSpPr>
        <p:spPr bwMode="auto">
          <a:xfrm>
            <a:off x="7069173" y="5359229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1" action="ppaction://hlinksldjump"/>
              </a:rPr>
              <a:t>1 балл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3" name="Rectangle 28"/>
          <p:cNvSpPr>
            <a:spLocks noChangeArrowheads="1"/>
          </p:cNvSpPr>
          <p:nvPr/>
        </p:nvSpPr>
        <p:spPr bwMode="auto">
          <a:xfrm>
            <a:off x="9806023" y="6006929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2" action="ppaction://hlinksldjump"/>
              </a:rPr>
              <a:t>5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4" name="Rectangle 29"/>
          <p:cNvSpPr>
            <a:spLocks noChangeArrowheads="1"/>
          </p:cNvSpPr>
          <p:nvPr/>
        </p:nvSpPr>
        <p:spPr bwMode="auto">
          <a:xfrm>
            <a:off x="7069173" y="6006929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3" action="ppaction://hlinksldjump"/>
              </a:rPr>
              <a:t>2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5" name="Rectangle 30"/>
          <p:cNvSpPr>
            <a:spLocks noChangeArrowheads="1"/>
          </p:cNvSpPr>
          <p:nvPr/>
        </p:nvSpPr>
        <p:spPr bwMode="auto">
          <a:xfrm>
            <a:off x="8437598" y="6006929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4" action="ppaction://hlinksldjump"/>
              </a:rPr>
              <a:t>4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0266" name="Rectangle 31"/>
          <p:cNvSpPr>
            <a:spLocks noChangeArrowheads="1"/>
          </p:cNvSpPr>
          <p:nvPr/>
        </p:nvSpPr>
        <p:spPr bwMode="auto">
          <a:xfrm>
            <a:off x="8437598" y="5359229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5" action="ppaction://hlinksldjump"/>
              </a:rPr>
              <a:t>3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 animBg="1"/>
      <p:bldP spid="12297" grpId="0" animBg="1"/>
      <p:bldP spid="12298" grpId="0" animBg="1"/>
      <p:bldP spid="1229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1700808"/>
            <a:ext cx="10081120" cy="4465043"/>
          </a:xfrm>
        </p:spPr>
        <p:txBody>
          <a:bodyPr>
            <a:normAutofit/>
          </a:bodyPr>
          <a:lstStyle/>
          <a:p>
            <a:pPr indent="20638" algn="ctr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От какого заболевания умерла молодая княжна </a:t>
            </a:r>
          </a:p>
          <a:p>
            <a:pPr indent="20638" algn="ctr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в произведении </a:t>
            </a:r>
            <a:r>
              <a:rPr lang="ru-RU" altLang="ru-RU" sz="5400" b="1" dirty="0" err="1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А.П.Чехова</a:t>
            </a: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 </a:t>
            </a:r>
          </a:p>
          <a:p>
            <a:pPr indent="20638" algn="ctr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«Цветы запоздалые»?</a:t>
            </a:r>
          </a:p>
        </p:txBody>
      </p:sp>
    </p:spTree>
  </p:cSld>
  <p:clrMapOvr>
    <a:masterClrMapping/>
  </p:clrMapOvr>
  <p:transition spd="med"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idx="1"/>
          </p:nvPr>
        </p:nvSpPr>
        <p:spPr>
          <a:xfrm>
            <a:off x="1055440" y="1340767"/>
            <a:ext cx="10081120" cy="4899695"/>
          </a:xfrm>
        </p:spPr>
        <p:txBody>
          <a:bodyPr/>
          <a:lstStyle/>
          <a:p>
            <a:pPr indent="20638" algn="ctr" eaLnBrk="1" hangingPunct="1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Какой документ является нормативным </a:t>
            </a:r>
          </a:p>
          <a:p>
            <a:pPr indent="20638" algn="ctr" eaLnBrk="1" hangingPunct="1">
              <a:buNone/>
            </a:pPr>
            <a:r>
              <a:rPr lang="ru-RU" alt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актом по вакцинопрофилактике населения в РФ? </a:t>
            </a:r>
            <a:endParaRPr lang="ru-RU" altLang="ru-RU" sz="5400" b="1" dirty="0">
              <a:ln w="28575"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med">
    <p:pull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-675456"/>
            <a:ext cx="10081120" cy="7152457"/>
          </a:xfrm>
        </p:spPr>
        <p:txBody>
          <a:bodyPr>
            <a:noAutofit/>
          </a:bodyPr>
          <a:lstStyle/>
          <a:p>
            <a:pPr indent="20638" algn="ctr" eaLnBrk="1" hangingPunct="1">
              <a:buNone/>
            </a:pPr>
            <a:endParaRPr lang="ru-RU" altLang="ru-RU" sz="4000" dirty="0">
              <a:ln w="28575">
                <a:solidFill>
                  <a:schemeClr val="accent6">
                    <a:lumMod val="50000"/>
                  </a:schemeClr>
                </a:solidFill>
              </a:ln>
              <a:hlinkClick r:id="rId3" action="ppaction://hlinksldjump"/>
            </a:endParaRPr>
          </a:p>
          <a:p>
            <a:pPr indent="20638" algn="ctr" eaLnBrk="1" hangingPunct="1">
              <a:buNone/>
            </a:pPr>
            <a:r>
              <a:rPr lang="ru-RU" altLang="ru-RU" sz="540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Назовите </a:t>
            </a: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номер </a:t>
            </a:r>
          </a:p>
          <a:p>
            <a:pPr indent="20638" algn="ctr" eaLnBrk="1" hangingPunct="1">
              <a:buNone/>
            </a:pP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и дату утверждения</a:t>
            </a:r>
          </a:p>
          <a:p>
            <a:pPr indent="20638" algn="ctr" eaLnBrk="1" hangingPunct="1">
              <a:buNone/>
            </a:pP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приказа министерства</a:t>
            </a:r>
          </a:p>
          <a:p>
            <a:pPr indent="20638" algn="ctr" eaLnBrk="1" hangingPunct="1">
              <a:buNone/>
            </a:pP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здравоохранения РФ</a:t>
            </a:r>
          </a:p>
          <a:p>
            <a:pPr indent="20638" algn="ctr" eaLnBrk="1" hangingPunct="1">
              <a:buNone/>
            </a:pP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«Об утверждении порядка </a:t>
            </a:r>
          </a:p>
          <a:p>
            <a:pPr indent="20638" algn="ctr" eaLnBrk="1" hangingPunct="1">
              <a:buNone/>
            </a:pP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проведения диспансеризации</a:t>
            </a:r>
          </a:p>
          <a:p>
            <a:pPr indent="20638" algn="ctr" eaLnBrk="1" hangingPunct="1">
              <a:buNone/>
            </a:pPr>
            <a:r>
              <a:rPr lang="ru-RU" altLang="ru-RU" sz="5400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определенных групп взрослого населения»</a:t>
            </a:r>
            <a:endParaRPr lang="ru-RU" altLang="ru-RU" sz="4000" dirty="0">
              <a:ln w="28575">
                <a:solidFill>
                  <a:schemeClr val="accent6">
                    <a:lumMod val="50000"/>
                  </a:schemeClr>
                </a:solidFill>
              </a:ln>
              <a:hlinkClick r:id="rId3" action="ppaction://hlinksldjump"/>
            </a:endParaRPr>
          </a:p>
          <a:p>
            <a:pPr indent="20638" algn="ctr" eaLnBrk="1" hangingPunct="1">
              <a:buNone/>
            </a:pPr>
            <a:r>
              <a:rPr lang="ru-RU" altLang="ru-RU" sz="4000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hlinkClick r:id="rId3" action="ppaction://hlinksldjump"/>
              </a:rPr>
              <a:t> </a:t>
            </a:r>
            <a:endParaRPr lang="ru-RU" altLang="ru-RU" sz="4000" dirty="0">
              <a:ln w="28575">
                <a:solidFill>
                  <a:schemeClr val="accent6">
                    <a:lumMod val="50000"/>
                  </a:schemeClr>
                </a:solidFill>
              </a:ln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med">
    <p:pull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idx="1"/>
          </p:nvPr>
        </p:nvSpPr>
        <p:spPr>
          <a:xfrm>
            <a:off x="1055440" y="548680"/>
            <a:ext cx="10153128" cy="6093420"/>
          </a:xfrm>
        </p:spPr>
        <p:txBody>
          <a:bodyPr/>
          <a:lstStyle/>
          <a:p>
            <a:pPr indent="20638" algn="ctr" eaLnBrk="1" hangingPunct="1">
              <a:buNone/>
              <a:defRPr/>
            </a:pPr>
            <a:r>
              <a:rPr lang="ru-RU" altLang="ru-RU" sz="4000" dirty="0">
                <a:ln w="28575">
                  <a:solidFill>
                    <a:srgbClr val="0070C0"/>
                  </a:solidFill>
                </a:ln>
                <a:hlinkClick r:id="rId3" action="ppaction://hlinksldjump"/>
              </a:rPr>
              <a:t>ПРОФЕССИОНАЛЬНАЯ ЗАДАЧА</a:t>
            </a:r>
          </a:p>
          <a:p>
            <a:pPr indent="0" eaLnBrk="1" hangingPunct="1">
              <a:buNone/>
              <a:defRPr/>
            </a:pPr>
            <a:r>
              <a:rPr lang="ru-RU" altLang="ru-RU" sz="4000" dirty="0">
                <a:ln w="28575">
                  <a:solidFill>
                    <a:srgbClr val="0070C0"/>
                  </a:solidFill>
                </a:ln>
                <a:hlinkClick r:id="rId3" action="ppaction://hlinksldjump"/>
              </a:rPr>
              <a:t>Вы медицинская сестра Центра здоровья. На приеме мужчина 52 года. Рост 180 см, вес 92 кг. </a:t>
            </a:r>
            <a:endParaRPr lang="ru-RU" altLang="ru-RU" sz="4000" dirty="0">
              <a:ln w="28575">
                <a:solidFill>
                  <a:srgbClr val="0070C0"/>
                </a:solidFill>
              </a:ln>
            </a:endParaRPr>
          </a:p>
          <a:p>
            <a:pPr indent="0" algn="ctr" eaLnBrk="1" hangingPunct="1">
              <a:buNone/>
              <a:defRPr/>
            </a:pPr>
            <a:r>
              <a:rPr lang="ru-RU" altLang="ru-RU" sz="4000" b="1" dirty="0">
                <a:ln w="28575">
                  <a:solidFill>
                    <a:srgbClr val="0070C0"/>
                  </a:solidFill>
                </a:ln>
                <a:hlinkClick r:id="rId3" action="ppaction://hlinksldjump"/>
              </a:rPr>
              <a:t>Задание:</a:t>
            </a:r>
          </a:p>
          <a:p>
            <a:pPr indent="0" eaLnBrk="1" hangingPunct="1">
              <a:buNone/>
              <a:defRPr/>
            </a:pPr>
            <a:r>
              <a:rPr lang="ru-RU" altLang="ru-RU" sz="4000" b="1" dirty="0">
                <a:ln w="28575">
                  <a:solidFill>
                    <a:srgbClr val="0070C0"/>
                  </a:solidFill>
                </a:ln>
                <a:hlinkClick r:id="rId3" action="ppaction://hlinksldjump"/>
              </a:rPr>
              <a:t>1. Определите ИМТ и оцените полученные результаты.</a:t>
            </a:r>
          </a:p>
          <a:p>
            <a:pPr indent="0" eaLnBrk="1" hangingPunct="1">
              <a:buNone/>
              <a:defRPr/>
            </a:pPr>
            <a:r>
              <a:rPr lang="ru-RU" altLang="ru-RU" sz="4000" b="1" dirty="0">
                <a:ln w="28575">
                  <a:solidFill>
                    <a:srgbClr val="0070C0"/>
                  </a:solidFill>
                </a:ln>
                <a:hlinkClick r:id="rId3" action="ppaction://hlinksldjump"/>
              </a:rPr>
              <a:t>2. Определите факторы риска, если они есть.</a:t>
            </a:r>
          </a:p>
          <a:p>
            <a:pPr indent="0" eaLnBrk="1" hangingPunct="1">
              <a:buNone/>
              <a:defRPr/>
            </a:pPr>
            <a:endParaRPr lang="ru-RU" altLang="ru-RU" sz="4000" dirty="0"/>
          </a:p>
        </p:txBody>
      </p:sp>
    </p:spTree>
  </p:cSld>
  <p:clrMapOvr>
    <a:masterClrMapping/>
  </p:clrMapOvr>
  <p:transition spd="med">
    <p:pull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idx="1"/>
          </p:nvPr>
        </p:nvSpPr>
        <p:spPr>
          <a:xfrm>
            <a:off x="2209801" y="620714"/>
            <a:ext cx="8062913" cy="5475287"/>
          </a:xfrm>
        </p:spPr>
        <p:txBody>
          <a:bodyPr/>
          <a:lstStyle/>
          <a:p>
            <a:pPr indent="20638" algn="ctr" eaLnBrk="1" hangingPunct="1">
              <a:buNone/>
            </a:pPr>
            <a:r>
              <a:rPr lang="ru-RU" altLang="ru-RU" sz="3600" b="1" dirty="0">
                <a:ln w="28575">
                  <a:solidFill>
                    <a:srgbClr val="002060"/>
                  </a:solidFill>
                </a:ln>
                <a:hlinkClick r:id="rId3" action="ppaction://hlinksldjump"/>
              </a:rPr>
              <a:t>ПРОФЕССИОНАЛЬНАЯ ЗАДАЧА</a:t>
            </a:r>
          </a:p>
          <a:p>
            <a:pPr indent="20638" eaLnBrk="1" hangingPunct="1">
              <a:buNone/>
            </a:pPr>
            <a:r>
              <a:rPr lang="ru-RU" altLang="ru-RU" sz="3600" b="1" dirty="0">
                <a:ln w="28575">
                  <a:solidFill>
                    <a:srgbClr val="002060"/>
                  </a:solidFill>
                </a:ln>
                <a:hlinkClick r:id="rId3" action="ppaction://hlinksldjump"/>
              </a:rPr>
              <a:t>Вы медицинская сестра Центра здоровья. На приеме мужчина 52 года. Рост 180 см, вес 92 кг. </a:t>
            </a:r>
          </a:p>
          <a:p>
            <a:pPr indent="20638" eaLnBrk="1" hangingPunct="1">
              <a:buNone/>
            </a:pPr>
            <a:r>
              <a:rPr lang="ru-RU" altLang="ru-RU" sz="3600" b="1" dirty="0">
                <a:ln w="28575">
                  <a:solidFill>
                    <a:srgbClr val="002060"/>
                  </a:solidFill>
                </a:ln>
                <a:hlinkClick r:id="rId3" action="ppaction://hlinksldjump"/>
              </a:rPr>
              <a:t>Задание:</a:t>
            </a:r>
          </a:p>
          <a:p>
            <a:pPr indent="20638" eaLnBrk="1" hangingPunct="1">
              <a:buNone/>
            </a:pPr>
            <a:r>
              <a:rPr lang="ru-RU" altLang="ru-RU" sz="3600" b="1" dirty="0">
                <a:ln w="28575">
                  <a:solidFill>
                    <a:srgbClr val="002060"/>
                  </a:solidFill>
                </a:ln>
                <a:hlinkClick r:id="rId3" action="ppaction://hlinksldjump"/>
              </a:rPr>
              <a:t>1. Определите ИМТ и оцените полученные результаты.</a:t>
            </a:r>
          </a:p>
          <a:p>
            <a:pPr indent="20638" eaLnBrk="1" hangingPunct="1">
              <a:buNone/>
            </a:pPr>
            <a:r>
              <a:rPr lang="ru-RU" altLang="ru-RU" sz="3600" b="1" dirty="0">
                <a:ln w="28575">
                  <a:solidFill>
                    <a:srgbClr val="002060"/>
                  </a:solidFill>
                </a:ln>
                <a:hlinkClick r:id="rId3" action="ppaction://hlinksldjump"/>
              </a:rPr>
              <a:t>2. Определите факторы риска, если они есть.</a:t>
            </a:r>
          </a:p>
        </p:txBody>
      </p:sp>
    </p:spTree>
  </p:cSld>
  <p:clrMapOvr>
    <a:masterClrMapping/>
  </p:clrMapOvr>
  <p:transition spd="med">
    <p:pull dir="ld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WordArt 4"/>
          <p:cNvSpPr>
            <a:spLocks noChangeArrowheads="1" noChangeShapeType="1" noTextEdit="1"/>
          </p:cNvSpPr>
          <p:nvPr/>
        </p:nvSpPr>
        <p:spPr bwMode="auto">
          <a:xfrm>
            <a:off x="3143251" y="2060576"/>
            <a:ext cx="6049963" cy="2232025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"Коты в мешке"</a:t>
            </a:r>
          </a:p>
        </p:txBody>
      </p:sp>
      <p:pic>
        <p:nvPicPr>
          <p:cNvPr id="102411" name="Picture 11" descr="j035405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1" y="333375"/>
            <a:ext cx="17113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13" name="Picture 13" descr="j035216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9" y="260350"/>
            <a:ext cx="20732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16" name="Picture 16" descr="j037921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9" y="4508500"/>
            <a:ext cx="2160587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1" name="Picture 21" descr="j034665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4437063"/>
            <a:ext cx="154463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9" name="Rectangle 27"/>
          <p:cNvSpPr>
            <a:spLocks noChangeArrowheads="1"/>
          </p:cNvSpPr>
          <p:nvPr/>
        </p:nvSpPr>
        <p:spPr bwMode="auto">
          <a:xfrm>
            <a:off x="1919288" y="1412875"/>
            <a:ext cx="6477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000">
                <a:solidFill>
                  <a:srgbClr val="CC0000"/>
                </a:solidFill>
                <a:hlinkClick r:id="rId10" action="ppaction://hlinksldjump"/>
              </a:rPr>
              <a:t>1</a:t>
            </a:r>
            <a:endParaRPr lang="ru-RU" altLang="ru-RU" sz="7000">
              <a:solidFill>
                <a:srgbClr val="CC0000"/>
              </a:solidFill>
            </a:endParaRPr>
          </a:p>
        </p:txBody>
      </p:sp>
      <p:sp>
        <p:nvSpPr>
          <p:cNvPr id="79880" name="Rectangle 28"/>
          <p:cNvSpPr>
            <a:spLocks noChangeArrowheads="1"/>
          </p:cNvSpPr>
          <p:nvPr/>
        </p:nvSpPr>
        <p:spPr bwMode="auto">
          <a:xfrm>
            <a:off x="1847850" y="5734050"/>
            <a:ext cx="6477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000" dirty="0">
                <a:solidFill>
                  <a:srgbClr val="CC0000"/>
                </a:solidFill>
                <a:hlinkClick r:id="rId11" action="ppaction://hlinksldjump"/>
              </a:rPr>
              <a:t>3</a:t>
            </a:r>
            <a:endParaRPr lang="ru-RU" altLang="ru-RU" sz="7000" dirty="0">
              <a:solidFill>
                <a:srgbClr val="CC0000"/>
              </a:solidFill>
            </a:endParaRPr>
          </a:p>
        </p:txBody>
      </p:sp>
      <p:sp>
        <p:nvSpPr>
          <p:cNvPr id="79881" name="Rectangle 29"/>
          <p:cNvSpPr>
            <a:spLocks noChangeArrowheads="1"/>
          </p:cNvSpPr>
          <p:nvPr/>
        </p:nvSpPr>
        <p:spPr bwMode="auto">
          <a:xfrm>
            <a:off x="8759825" y="5734050"/>
            <a:ext cx="6477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000" dirty="0">
                <a:solidFill>
                  <a:srgbClr val="CC0000"/>
                </a:solidFill>
                <a:hlinkClick r:id="rId12" action="ppaction://hlinksldjump"/>
              </a:rPr>
              <a:t>4</a:t>
            </a:r>
            <a:endParaRPr lang="ru-RU" altLang="ru-RU" sz="7000" dirty="0">
              <a:solidFill>
                <a:srgbClr val="CC0000"/>
              </a:solidFill>
            </a:endParaRPr>
          </a:p>
        </p:txBody>
      </p:sp>
      <p:sp>
        <p:nvSpPr>
          <p:cNvPr id="79882" name="Rectangle 30"/>
          <p:cNvSpPr>
            <a:spLocks noChangeArrowheads="1"/>
          </p:cNvSpPr>
          <p:nvPr/>
        </p:nvSpPr>
        <p:spPr bwMode="auto">
          <a:xfrm>
            <a:off x="7391400" y="1196975"/>
            <a:ext cx="6477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000">
                <a:solidFill>
                  <a:srgbClr val="CC0000"/>
                </a:solidFill>
                <a:hlinkClick r:id="rId13" action="ppaction://hlinksldjump"/>
              </a:rPr>
              <a:t>2</a:t>
            </a:r>
            <a:endParaRPr lang="ru-RU" altLang="ru-RU" sz="700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slow">
    <p:fade thruBlk="1"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24864">
            <a:off x="1055310" y="1035148"/>
            <a:ext cx="10081377" cy="478770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208"/>
              </a:avLst>
            </a:prstTxWarp>
          </a:bodyPr>
          <a:lstStyle/>
          <a:p>
            <a:pPr algn="ctr"/>
            <a:r>
              <a:rPr lang="ru-RU" sz="4000" b="1" kern="10" spc="800" dirty="0">
                <a:ln w="1905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"MENS  SANA </a:t>
            </a:r>
          </a:p>
          <a:p>
            <a:pPr algn="ctr"/>
            <a:r>
              <a:rPr lang="ru-RU" sz="4000" b="1" kern="10" spc="800" dirty="0">
                <a:ln w="1905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IN  CORPORE  SANO"</a:t>
            </a:r>
          </a:p>
          <a:p>
            <a:pPr algn="ctr"/>
            <a:endParaRPr lang="ru-RU" sz="4000" b="1" kern="10" spc="800" dirty="0">
              <a:ln w="19050">
                <a:solidFill>
                  <a:schemeClr val="accent6">
                    <a:lumMod val="50000"/>
                  </a:schemeClr>
                </a:solidFill>
              </a:ln>
              <a:solidFill>
                <a:schemeClr val="folHlink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4000" b="1" kern="10" spc="800" dirty="0">
                <a:ln w="1905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Переведите на</a:t>
            </a:r>
          </a:p>
          <a:p>
            <a:pPr algn="ctr"/>
            <a:r>
              <a:rPr lang="ru-RU" sz="4000" b="1" kern="10" spc="800" dirty="0">
                <a:ln w="1905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русский язык эту</a:t>
            </a:r>
          </a:p>
          <a:p>
            <a:pPr algn="ctr"/>
            <a:r>
              <a:rPr lang="ru-RU" sz="4000" b="1" kern="10" spc="800" dirty="0">
                <a:ln w="1905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латинскую пословицу</a:t>
            </a:r>
          </a:p>
        </p:txBody>
      </p:sp>
      <p:pic>
        <p:nvPicPr>
          <p:cNvPr id="103438" name="Picture 14" descr="j03464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06" y="242309"/>
            <a:ext cx="1373188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127448" y="836315"/>
            <a:ext cx="10153128" cy="51853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Объясните феномен,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почему на заводах Нобеля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по производству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динамита, многие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рабочие с ИБС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чувствовали себя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лучше?</a:t>
            </a:r>
          </a:p>
        </p:txBody>
      </p:sp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55440" y="1124744"/>
            <a:ext cx="10081120" cy="54107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Назовите заболевание, </a:t>
            </a:r>
          </a:p>
          <a:p>
            <a:pPr algn="ctr"/>
            <a:r>
              <a:rPr lang="ru-RU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которое</a:t>
            </a:r>
          </a:p>
          <a:p>
            <a:pPr algn="ctr"/>
            <a:r>
              <a:rPr lang="ru-RU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переводится</a:t>
            </a:r>
          </a:p>
          <a:p>
            <a:pPr algn="ctr"/>
            <a:r>
              <a:rPr lang="ru-RU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с греческого </a:t>
            </a:r>
          </a:p>
          <a:p>
            <a:pPr algn="ctr"/>
            <a:r>
              <a:rPr lang="ru-RU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как «сифон». </a:t>
            </a:r>
          </a:p>
          <a:p>
            <a:pPr algn="ctr"/>
            <a:r>
              <a:rPr lang="ru-RU" sz="4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</a:t>
            </a:r>
          </a:p>
        </p:txBody>
      </p:sp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19436" y="1340768"/>
            <a:ext cx="10153127" cy="3816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 какой  бытовой  емкостью</a:t>
            </a:r>
          </a:p>
          <a:p>
            <a:pPr algn="ctr"/>
            <a:r>
              <a:rPr lang="ru-RU" sz="3600" kern="10" dirty="0">
                <a:ln w="3810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сравнивают      грудную   клетку</a:t>
            </a:r>
          </a:p>
          <a:p>
            <a:pPr algn="ctr"/>
            <a:r>
              <a:rPr lang="ru-RU" sz="3600" kern="10" dirty="0">
                <a:ln w="3810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пациента  с   эмфиземой  легких?</a:t>
            </a:r>
          </a:p>
        </p:txBody>
      </p:sp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25700" y="290912"/>
            <a:ext cx="7340600" cy="73183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6000" b="1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4" action="ppaction://hlinksldjump"/>
              </a:rPr>
              <a:t>Темы </a:t>
            </a:r>
            <a:r>
              <a:rPr lang="en-US" altLang="ru-RU" sz="6000" b="1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4" action="ppaction://hlinksldjump"/>
              </a:rPr>
              <a:t>II</a:t>
            </a:r>
            <a:r>
              <a:rPr lang="ru-RU" altLang="ru-RU" sz="6000" b="1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4" action="ppaction://hlinksldjump"/>
              </a:rPr>
              <a:t> раунда</a:t>
            </a:r>
            <a:endParaRPr lang="ru-RU" altLang="ru-RU" sz="6000" b="1" dirty="0">
              <a:ln w="38100">
                <a:solidFill>
                  <a:schemeClr val="accent1">
                    <a:lumMod val="50000"/>
                  </a:schemeClr>
                </a:solidFill>
              </a:ln>
              <a:solidFill>
                <a:schemeClr val="folHlink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3011" name="Rectangle 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9496" y="1545264"/>
            <a:ext cx="3816350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ФОРМУЛЫ И ТАБЛИЦЫ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559495" y="4204235"/>
            <a:ext cx="3852131" cy="96404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Дополнительные методы исследования</a:t>
            </a:r>
            <a:endParaRPr lang="ru-RU" altLang="ru-RU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6852443" y="4204235"/>
            <a:ext cx="3817143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Вредные привычки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6865669" y="1545264"/>
            <a:ext cx="381714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3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Профилактика инфекционных заболеваний</a:t>
            </a:r>
            <a:endParaRPr lang="ru-RU" altLang="ru-RU" sz="23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1568559" y="2911674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6" action="ppaction://hlinksldjump"/>
              </a:rPr>
              <a:t>2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305410" y="3559374"/>
            <a:ext cx="1223963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7" action="ppaction://hlinksldjump"/>
              </a:rPr>
              <a:t>10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568559" y="3559374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8" action="ppaction://hlinksldjump"/>
              </a:rPr>
              <a:t>4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2936984" y="3559374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9" action="ppaction://hlinksldjump"/>
              </a:rPr>
              <a:t>8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936984" y="2911674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0" action="ppaction://hlinksldjump"/>
              </a:rPr>
              <a:t>6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6864875" y="291474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1" action="ppaction://hlinksldjump"/>
              </a:rPr>
              <a:t>2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9601725" y="356244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2" action="ppaction://hlinksldjump"/>
              </a:rPr>
              <a:t>10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6864875" y="356244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3" action="ppaction://hlinksldjump"/>
              </a:rPr>
              <a:t>4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8233300" y="356244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4" action="ppaction://hlinksldjump"/>
              </a:rPr>
              <a:t>8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80" name="Rectangle 16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233300" y="2914749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6" action="ppaction://hlinksldjump"/>
              </a:rPr>
              <a:t>6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1575329" y="5549902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7" action="ppaction://hlinksldjump"/>
              </a:rPr>
              <a:t>2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1282" name="Rectangle 1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312179" y="6197602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8" action="ppaction://hlinksldjump"/>
              </a:rPr>
              <a:t>10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1283" name="Rectangle 1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575329" y="6197602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9" action="ppaction://hlinksldjump"/>
              </a:rPr>
              <a:t>4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1284" name="Rectangle 2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2943754" y="6197602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0" action="ppaction://hlinksldjump"/>
              </a:rPr>
              <a:t>8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128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943754" y="5549902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1" action="ppaction://hlinksldjump"/>
              </a:rPr>
              <a:t>6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6852443" y="5549902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2" action="ppaction://hlinksldjump"/>
              </a:rPr>
              <a:t>2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9589293" y="6197602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3" action="ppaction://hlinksldjump"/>
              </a:rPr>
              <a:t>10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6852443" y="6197602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4" action="ppaction://hlinksldjump"/>
              </a:rPr>
              <a:t>4 балла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8220868" y="6197602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5" action="ppaction://hlinksldjump"/>
              </a:rPr>
              <a:t>8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8220868" y="5549902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6" action="ppaction://hlinksldjump"/>
              </a:rPr>
              <a:t>6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animBg="1"/>
      <p:bldP spid="43012" grpId="0" animBg="1"/>
      <p:bldP spid="43013" grpId="0" animBg="1"/>
      <p:bldP spid="4301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5440" y="1844824"/>
            <a:ext cx="1008112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28575" cmpd="sng">
                  <a:solidFill>
                    <a:srgbClr val="0033CC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СПАСИБО </a:t>
            </a:r>
          </a:p>
          <a:p>
            <a:pPr algn="ctr"/>
            <a:r>
              <a:rPr lang="ru-RU" sz="7200" b="1" dirty="0">
                <a:ln w="28575" cmpd="sng">
                  <a:solidFill>
                    <a:srgbClr val="0033CC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 </a:t>
            </a:r>
          </a:p>
          <a:p>
            <a:pPr algn="ctr"/>
            <a:r>
              <a:rPr lang="ru-RU" sz="7200" b="1" dirty="0">
                <a:ln w="28575" cmpd="sng">
                  <a:solidFill>
                    <a:srgbClr val="0033CC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20037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5700" y="303485"/>
            <a:ext cx="7340600" cy="73183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6000" b="1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4" action="ppaction://hlinksldjump"/>
              </a:rPr>
              <a:t>Темы </a:t>
            </a:r>
            <a:r>
              <a:rPr lang="en-US" altLang="ru-RU" sz="6000" b="1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4" action="ppaction://hlinksldjump"/>
              </a:rPr>
              <a:t>III </a:t>
            </a:r>
            <a:r>
              <a:rPr lang="ru-RU" altLang="ru-RU" sz="6000" b="1" dirty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folHlink"/>
                </a:solidFill>
                <a:latin typeface="Monotype Corsiva" panose="03010101010201010101" pitchFamily="66" charset="0"/>
                <a:hlinkClick r:id="rId4" action="ppaction://hlinksldjump"/>
              </a:rPr>
              <a:t>раунда</a:t>
            </a:r>
            <a:endParaRPr lang="ru-RU" altLang="ru-RU" sz="6000" b="1" dirty="0">
              <a:ln w="38100">
                <a:solidFill>
                  <a:schemeClr val="accent1">
                    <a:lumMod val="50000"/>
                  </a:schemeClr>
                </a:solidFill>
              </a:ln>
              <a:solidFill>
                <a:schemeClr val="folHlink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9635" name="Rectangle 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74824" y="1324247"/>
            <a:ext cx="3602485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Рациональное питание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774823" y="4149725"/>
            <a:ext cx="3607567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Факторы риска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6835676" y="4147346"/>
            <a:ext cx="3580804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Литературные герои</a:t>
            </a: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6835676" y="1321867"/>
            <a:ext cx="3580804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itchFamily="34" charset="-128"/>
              </a:rPr>
              <a:t>Диспансеризация</a:t>
            </a:r>
          </a:p>
        </p:txBody>
      </p:sp>
      <p:sp>
        <p:nvSpPr>
          <p:cNvPr id="12295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814566" y="2709862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3 балла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511674" y="3357562"/>
            <a:ext cx="1223963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7" action="ppaction://hlinksldjump"/>
              </a:rPr>
              <a:t>15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774823" y="3357562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8" action="ppaction://hlinksldjump"/>
              </a:rPr>
              <a:t>9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143248" y="3357562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9" action="ppaction://hlinksldjump"/>
              </a:rPr>
              <a:t>12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3143248" y="2709862"/>
            <a:ext cx="1081088" cy="358775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0" action="ppaction://hlinksldjump"/>
              </a:rPr>
              <a:t>6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0" name="Rectangle 1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99902" y="2709862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1" action="ppaction://hlinksldjump"/>
              </a:rPr>
              <a:t>3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9589294" y="3357562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2" action="ppaction://hlinksldjump"/>
              </a:rPr>
              <a:t>15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6852444" y="3357562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3" action="ppaction://hlinksldjump"/>
              </a:rPr>
              <a:t>9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8220869" y="3357562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4" action="ppaction://hlinksldjump"/>
              </a:rPr>
              <a:t>12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4" name="Rectangle 16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220869" y="2709862"/>
            <a:ext cx="1081087" cy="358775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6" action="ppaction://hlinksldjump"/>
              </a:rPr>
              <a:t>6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1846264" y="5518151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7" action="ppaction://hlinksldjump"/>
              </a:rPr>
              <a:t>3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4583114" y="6165851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18" action="ppaction://hlinksldjump"/>
              </a:rPr>
              <a:t>15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2307" name="Rectangle 1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846264" y="6165851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19" action="ppaction://hlinksldjump"/>
              </a:rPr>
              <a:t>9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3214689" y="6165851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chemeClr val="bg2"/>
                </a:solidFill>
                <a:hlinkClick r:id="rId20" action="ppaction://hlinksldjump"/>
              </a:rPr>
              <a:t>12 баллов</a:t>
            </a:r>
            <a:endParaRPr lang="ru-RU" altLang="ru-RU" sz="2000" b="1">
              <a:solidFill>
                <a:schemeClr val="bg2"/>
              </a:solidFill>
            </a:endParaRPr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3214689" y="5518151"/>
            <a:ext cx="1081087" cy="358775"/>
          </a:xfrm>
          <a:prstGeom prst="rect">
            <a:avLst/>
          </a:prstGeom>
          <a:solidFill>
            <a:srgbClr val="CC99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1" action="ppaction://hlinksldjump"/>
              </a:rPr>
              <a:t>6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6852443" y="5518151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2" action="ppaction://hlinksldjump"/>
              </a:rPr>
              <a:t>3 балла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11" name="Rectangle 2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9589294" y="6165851"/>
            <a:ext cx="1008063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3" action="ppaction://hlinksldjump"/>
              </a:rPr>
              <a:t>15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12" name="Rectangle 24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852443" y="6165851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4" action="ppaction://hlinksldjump"/>
              </a:rPr>
              <a:t>9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13" name="Rectangle 25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220868" y="6165851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5" action="ppaction://hlinksldjump"/>
              </a:rPr>
              <a:t>12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  <p:sp>
        <p:nvSpPr>
          <p:cNvPr id="12314" name="Rectangle 26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8220868" y="5518151"/>
            <a:ext cx="1081088" cy="35877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2"/>
                </a:solidFill>
                <a:hlinkClick r:id="rId26" action="ppaction://hlinksldjump"/>
              </a:rPr>
              <a:t>6 баллов</a:t>
            </a:r>
            <a:endParaRPr lang="ru-RU" altLang="ru-RU" sz="20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7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6000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5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animBg="1"/>
      <p:bldP spid="69636" grpId="0" animBg="1"/>
      <p:bldP spid="69637" grpId="0" animBg="1"/>
      <p:bldP spid="69638" grpId="0" animBg="1"/>
    </p:bldLst>
  </p:timing>
</p:sld>
</file>

<file path=ppt/theme/theme1.xml><?xml version="1.0" encoding="utf-8"?>
<a:theme xmlns:a="http://schemas.openxmlformats.org/drawingml/2006/main" name="Синий обелиск">
  <a:themeElements>
    <a:clrScheme name="Другая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A8D08D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5800</TotalTime>
  <Words>1104</Words>
  <Application>Microsoft Office PowerPoint</Application>
  <PresentationFormat>Широкоэкранный</PresentationFormat>
  <Paragraphs>360</Paragraphs>
  <Slides>80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90" baseType="lpstr">
      <vt:lpstr>Arial Unicode MS</vt:lpstr>
      <vt:lpstr>Arial</vt:lpstr>
      <vt:lpstr>Calibri</vt:lpstr>
      <vt:lpstr>Calibri Light</vt:lpstr>
      <vt:lpstr>Constantia</vt:lpstr>
      <vt:lpstr>Impact</vt:lpstr>
      <vt:lpstr>Monotype Corsiva</vt:lpstr>
      <vt:lpstr>Times New Roman</vt:lpstr>
      <vt:lpstr>Wingdings</vt:lpstr>
      <vt:lpstr>Синий обелиск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Темы I раунда</vt:lpstr>
      <vt:lpstr>Темы II раунда</vt:lpstr>
      <vt:lpstr>Темы III раунда</vt:lpstr>
      <vt:lpstr>Темы финального раунда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Гость</dc:creator>
  <cp:lastModifiedBy>психолог</cp:lastModifiedBy>
  <cp:revision>287</cp:revision>
  <dcterms:created xsi:type="dcterms:W3CDTF">1601-01-01T00:00:00Z</dcterms:created>
  <dcterms:modified xsi:type="dcterms:W3CDTF">2023-11-16T06:40:34Z</dcterms:modified>
</cp:coreProperties>
</file>