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172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CBD4E-87D8-4D0B-B7DA-BD55E019A211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7E63C-4955-44B2-82DE-7F8CAB1568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7E63C-4955-44B2-82DE-7F8CAB1568D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s://static-eu.insales.ru/images/products/1/743/139002599/Fingerlings-Animatronic-Monkeys-WowWee-4.jpg" TargetMode="Externa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Franklin Gothic Heavy" pitchFamily="34" charset="0"/>
              </a:rPr>
              <a:t>FAVOURITE TOYS OF BRITISH AND RUSSIAN CHILDREN</a:t>
            </a:r>
            <a:endParaRPr lang="ru-RU" dirty="0">
              <a:latin typeface="Franklin Gothic Heavy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891304"/>
          </a:xfrm>
        </p:spPr>
        <p:txBody>
          <a:bodyPr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E3EE8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 lvl="0" algn="r">
              <a:spcBef>
                <a:spcPct val="0"/>
              </a:spcBef>
              <a:defRPr/>
            </a:pPr>
            <a:r>
              <a:rPr lang="en-US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  <a:r>
              <a:rPr lang="en-US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      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Мусрединова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Д.М</a:t>
            </a:r>
            <a:endParaRPr lang="ru-RU" sz="2400" dirty="0"/>
          </a:p>
        </p:txBody>
      </p:sp>
      <p:pic>
        <p:nvPicPr>
          <p:cNvPr id="1027" name="Picture 3" descr="C:\Users\Administrator\Desktop\раб стол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7848872" cy="3744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Franklin Gothic Heavy" pitchFamily="34" charset="0"/>
              </a:rPr>
              <a:t>RUSSIAN TOYS</a:t>
            </a:r>
            <a:endParaRPr lang="ru-RU" dirty="0">
              <a:latin typeface="Franklin Gothic Heavy" pitchFamily="34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1187624" y="1124744"/>
            <a:ext cx="7746064" cy="5123656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>
                <a:solidFill>
                  <a:srgbClr val="C00000"/>
                </a:solidFill>
              </a:rPr>
              <a:t>THE MOST POPULAR TOYS IN RUSSIA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MATRYOSHKA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DOLLEY DOLL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GYROSCOPE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TOY SOLDIERS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ROCKING HORSE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SOFT TOYS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" name="Содержимое 3" descr="http://www.v3toys.ru/kiwi-public-data/Kiwi_Img/6C-0023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628800"/>
            <a:ext cx="2736304" cy="212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Administrator\Desktop\РАБ СТОЛ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556792"/>
            <a:ext cx="1728192" cy="2088232"/>
          </a:xfrm>
          <a:prstGeom prst="rect">
            <a:avLst/>
          </a:prstGeom>
          <a:noFill/>
        </p:spPr>
      </p:pic>
      <p:pic>
        <p:nvPicPr>
          <p:cNvPr id="16" name="Picture 3" descr="C:\Users\Administrator\Desktop\РАБ СТОЛ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861048"/>
            <a:ext cx="2699792" cy="2736304"/>
          </a:xfrm>
          <a:prstGeom prst="rect">
            <a:avLst/>
          </a:prstGeom>
          <a:noFill/>
        </p:spPr>
      </p:pic>
      <p:pic>
        <p:nvPicPr>
          <p:cNvPr id="17" name="Picture 4" descr="C:\Users\Administrator\Desktop\РАБ СТОЛ-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221088"/>
            <a:ext cx="2448272" cy="2143125"/>
          </a:xfrm>
          <a:prstGeom prst="rect">
            <a:avLst/>
          </a:prstGeom>
          <a:noFill/>
        </p:spPr>
      </p:pic>
      <p:pic>
        <p:nvPicPr>
          <p:cNvPr id="18" name="Picture 5" descr="C:\Users\Administrator\Desktop\РАБ СТОЛ -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725144"/>
            <a:ext cx="2808312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Similarities of toys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</p:spPr>
        <p:txBody>
          <a:bodyPr/>
          <a:lstStyle/>
          <a:p>
            <a:r>
              <a:rPr lang="en-US" sz="2800" b="1" dirty="0" smtClean="0"/>
              <a:t>EDUCATIONAL</a:t>
            </a:r>
          </a:p>
          <a:p>
            <a:r>
              <a:rPr lang="en-US" sz="2800" b="1" dirty="0" smtClean="0"/>
              <a:t>IMAGINATIVE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SPORT TOYS</a:t>
            </a:r>
          </a:p>
          <a:p>
            <a:r>
              <a:rPr lang="en-US" sz="2800" b="1" dirty="0" smtClean="0"/>
              <a:t>MUSICAL and </a:t>
            </a:r>
          </a:p>
          <a:p>
            <a:pPr>
              <a:buNone/>
            </a:pPr>
            <a:r>
              <a:rPr lang="en-US" sz="2800" b="1" dirty="0" smtClean="0"/>
              <a:t>THEATRICAL</a:t>
            </a: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RADIO CONTROL</a:t>
            </a:r>
            <a:endParaRPr lang="ru-RU" sz="2800" b="1" dirty="0" smtClean="0"/>
          </a:p>
          <a:p>
            <a:endParaRPr lang="ru-RU" dirty="0" smtClean="0"/>
          </a:p>
          <a:p>
            <a:endParaRPr lang="en-US" b="1" dirty="0" smtClean="0"/>
          </a:p>
          <a:p>
            <a:endParaRPr lang="ru-RU" dirty="0"/>
          </a:p>
        </p:txBody>
      </p:sp>
      <p:pic>
        <p:nvPicPr>
          <p:cNvPr id="13" name="Содержимое 3" descr="https://deti.mail.ru/pre_square800_resize/pic/wysiwyg/2017/05/29/lori-0005082882-bigwww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5606" y="1340768"/>
            <a:ext cx="3858394" cy="293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раб стол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21088"/>
            <a:ext cx="3948807" cy="2520280"/>
          </a:xfrm>
          <a:prstGeom prst="rect">
            <a:avLst/>
          </a:prstGeom>
          <a:noFill/>
        </p:spPr>
      </p:pic>
      <p:pic>
        <p:nvPicPr>
          <p:cNvPr id="15" name="Picture 5" descr="C:\Users\Administrator\Desktop\раб сто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221088"/>
            <a:ext cx="3923928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Differences of toys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HAS ITS ORIGION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PECULARITIES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WHAT THEY ARE MADE OF</a:t>
            </a:r>
          </a:p>
          <a:p>
            <a:endParaRPr lang="ru-RU" dirty="0"/>
          </a:p>
        </p:txBody>
      </p:sp>
      <p:pic>
        <p:nvPicPr>
          <p:cNvPr id="8" name="Содержимое 5" descr="http://images6.fanpop.com/image/photos/37800000/Paddington-paddington-movie-2014-37879289-1920-1080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56992"/>
            <a:ext cx="489654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Administrator\Desktop\раб стол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3022312" cy="3061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latin typeface="Franklin Gothic Heavy" pitchFamily="34" charset="0"/>
              </a:rPr>
              <a:t>Вывод:</a:t>
            </a:r>
            <a:endParaRPr lang="ru-RU" sz="6000" dirty="0"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19566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У каждой страны есть своя национальная игрушка, которая имеет свои сходства и различия</a:t>
            </a:r>
          </a:p>
          <a:p>
            <a:r>
              <a:rPr lang="ru-RU" b="1" dirty="0" smtClean="0"/>
              <a:t>Популярными игрушками в определённой стране являются игрушки-образы.</a:t>
            </a:r>
          </a:p>
          <a:p>
            <a:r>
              <a:rPr lang="ru-RU" b="1" dirty="0" smtClean="0"/>
              <a:t>Исследование моей темы:  «</a:t>
            </a:r>
            <a:r>
              <a:rPr lang="en-US" dirty="0" smtClean="0">
                <a:latin typeface="Franklin Gothic Heavy" pitchFamily="34" charset="0"/>
              </a:rPr>
              <a:t>FAVOURITE TOYS OF BRITISH AND RUSSIAN CHILDREN</a:t>
            </a:r>
            <a:r>
              <a:rPr lang="ru-RU" dirty="0" smtClean="0">
                <a:latin typeface="Franklin Gothic Heavy" pitchFamily="34" charset="0"/>
              </a:rPr>
              <a:t>»</a:t>
            </a:r>
            <a:r>
              <a:rPr lang="en-US" dirty="0" smtClean="0">
                <a:latin typeface="Franklin Gothic Heavy" pitchFamily="34" charset="0"/>
              </a:rPr>
              <a:t> </a:t>
            </a:r>
            <a:r>
              <a:rPr lang="ru-RU" b="1" dirty="0" smtClean="0"/>
              <a:t>подтвердилась в том, что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национальная игрушка отражает в себе историческое развитие страны.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Franklin Gothic Heavy" pitchFamily="34" charset="0"/>
              </a:rPr>
              <a:t>На уроке английского языка мы </a:t>
            </a:r>
            <a:r>
              <a:rPr lang="ru-RU" sz="2800" dirty="0" smtClean="0">
                <a:latin typeface="Franklin Gothic Heavy" pitchFamily="34" charset="0"/>
              </a:rPr>
              <a:t>проходим тему</a:t>
            </a:r>
            <a:r>
              <a:rPr lang="ru-RU" sz="2800" dirty="0" smtClean="0">
                <a:latin typeface="Franklin Gothic Heavy" pitchFamily="34" charset="0"/>
              </a:rPr>
              <a:t>: «Игрушки» и мне стало интересно, а в какие игрушки играют британские дети </a:t>
            </a:r>
            <a:endParaRPr lang="ru-RU" sz="2800" dirty="0">
              <a:latin typeface="Franklin Gothic Heavy" pitchFamily="34" charset="0"/>
            </a:endParaRPr>
          </a:p>
        </p:txBody>
      </p:sp>
      <p:pic>
        <p:nvPicPr>
          <p:cNvPr id="4" name="Picture 2" descr="C:\Users\Administrator\Desktop\раб сто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852936"/>
            <a:ext cx="3456384" cy="3600400"/>
          </a:xfrm>
          <a:prstGeom prst="rect">
            <a:avLst/>
          </a:prstGeom>
          <a:noFill/>
        </p:spPr>
      </p:pic>
      <p:pic>
        <p:nvPicPr>
          <p:cNvPr id="2050" name="Picture 2" descr="C:\Users\Administrator\Desktop\раб стол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12976"/>
            <a:ext cx="316835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Проблемный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игрушки популярны в России и Великобритании?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istrator\Desktop\раб стол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1836" y="2852936"/>
            <a:ext cx="668060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Сравнить и проанализировать сходства и различия игрушек в обеих странах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istrator\Desktop\раб стол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81536"/>
            <a:ext cx="2880320" cy="4176464"/>
          </a:xfrm>
          <a:prstGeom prst="rect">
            <a:avLst/>
          </a:prstGeom>
          <a:noFill/>
        </p:spPr>
      </p:pic>
      <p:pic>
        <p:nvPicPr>
          <p:cNvPr id="4099" name="Picture 3" descr="C:\Users\Administrator\Desktop\раб. стол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708920"/>
            <a:ext cx="6372200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3E3EE8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Изучить литературу 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теме;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Определить понятие «игрушка», виды игрушек;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Составить список британских и российских игрушек;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Определить основные сходства и различия игрушек;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Выявить отношение российских детей к британским игрушкам;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Сделать выводы по теме;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8000" dirty="0" smtClean="0">
                <a:latin typeface="Franklin Gothic Heavy" pitchFamily="34" charset="0"/>
              </a:rPr>
              <a:t>TOY</a:t>
            </a:r>
            <a:endParaRPr lang="ru-RU" sz="8000" dirty="0">
              <a:latin typeface="Franklin Gothic Heavy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is an object for a child to play with</a:t>
            </a:r>
          </a:p>
          <a:p>
            <a:pPr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Administrator\Desktop\раб. стол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5652120" cy="4608512"/>
          </a:xfrm>
          <a:prstGeom prst="rect">
            <a:avLst/>
          </a:prstGeom>
          <a:noFill/>
        </p:spPr>
      </p:pic>
      <p:pic>
        <p:nvPicPr>
          <p:cNvPr id="5124" name="Picture 4" descr="C:\Users\Administrator\Desktop\раб стол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132856"/>
            <a:ext cx="356388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latin typeface="Franklin Gothic Heavy" pitchFamily="34" charset="0"/>
              </a:rPr>
              <a:t>TYPES OF TOYS</a:t>
            </a:r>
            <a:endParaRPr lang="ru-RU" sz="4800" dirty="0">
              <a:latin typeface="Franklin Gothic Heavy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TOY-IMAGES</a:t>
            </a:r>
            <a:endParaRPr lang="en-US" b="1" dirty="0" smtClean="0"/>
          </a:p>
          <a:p>
            <a:endParaRPr lang="en-US" b="1" dirty="0" smtClean="0"/>
          </a:p>
          <a:p>
            <a:pPr>
              <a:buNone/>
            </a:pPr>
            <a:endParaRPr lang="ru-RU" b="1" dirty="0" smtClean="0"/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TOYS WITH RADIO CONTROL</a:t>
            </a:r>
          </a:p>
          <a:p>
            <a:pPr>
              <a:buNone/>
            </a:pPr>
            <a:endParaRPr lang="en-US" dirty="0" smtClean="0"/>
          </a:p>
          <a:p>
            <a:endParaRPr lang="ru-RU" dirty="0" smtClean="0"/>
          </a:p>
          <a:p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SPORT TOYS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C:\Users\Administrator\Desktop\раб сто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52736"/>
            <a:ext cx="2088232" cy="1656184"/>
          </a:xfrm>
          <a:prstGeom prst="rect">
            <a:avLst/>
          </a:prstGeom>
          <a:noFill/>
        </p:spPr>
      </p:pic>
      <p:pic>
        <p:nvPicPr>
          <p:cNvPr id="8" name="Picture 3" descr="C:\Users\Administrator\Desktop\раб стол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980728"/>
            <a:ext cx="2736304" cy="1800200"/>
          </a:xfrm>
          <a:prstGeom prst="rect">
            <a:avLst/>
          </a:prstGeom>
          <a:noFill/>
        </p:spPr>
      </p:pic>
      <p:pic>
        <p:nvPicPr>
          <p:cNvPr id="10" name="Picture 4" descr="C:\Users\Administrator\Desktop\раб.стол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284984"/>
            <a:ext cx="2619375" cy="1599059"/>
          </a:xfrm>
          <a:prstGeom prst="rect">
            <a:avLst/>
          </a:prstGeom>
          <a:noFill/>
        </p:spPr>
      </p:pic>
      <p:pic>
        <p:nvPicPr>
          <p:cNvPr id="11" name="Picture 5" descr="C:\Users\Administrator\Desktop\раб сто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284984"/>
            <a:ext cx="2292995" cy="1837184"/>
          </a:xfrm>
          <a:prstGeom prst="rect">
            <a:avLst/>
          </a:prstGeom>
          <a:noFill/>
        </p:spPr>
      </p:pic>
      <p:pic>
        <p:nvPicPr>
          <p:cNvPr id="13" name="Picture 7" descr="C:\Users\Administrator\Desktop\раб сто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5013176"/>
            <a:ext cx="1872209" cy="1693168"/>
          </a:xfrm>
          <a:prstGeom prst="rect">
            <a:avLst/>
          </a:prstGeom>
          <a:noFill/>
        </p:spPr>
      </p:pic>
      <p:pic>
        <p:nvPicPr>
          <p:cNvPr id="14" name="Picture 2" descr="C:\Users\Administrator\Desktop\раб стол-1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5013176"/>
            <a:ext cx="2286000" cy="1533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en-US" sz="4400" dirty="0" smtClean="0">
                <a:latin typeface="Franklin Gothic Heavy" pitchFamily="34" charset="0"/>
              </a:rPr>
              <a:t>TYPES OF TOYS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/>
          <a:lstStyle/>
          <a:p>
            <a:r>
              <a:rPr lang="en-US" b="1" dirty="0" smtClean="0"/>
              <a:t>EDUCATIONAL TOYS and CONSTRUCTORS</a:t>
            </a:r>
            <a:endParaRPr lang="ru-RU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MUSICAL and THEATRICAL TOYS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3" descr="C:\Users\Administrator\Desktop\раб стол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12776"/>
            <a:ext cx="3157091" cy="2232248"/>
          </a:xfrm>
          <a:prstGeom prst="rect">
            <a:avLst/>
          </a:prstGeom>
          <a:noFill/>
        </p:spPr>
      </p:pic>
      <p:pic>
        <p:nvPicPr>
          <p:cNvPr id="5" name="Picture 4" descr="C:\Users\Administrator\Desktop\раб стол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16832"/>
            <a:ext cx="3456384" cy="1656184"/>
          </a:xfrm>
          <a:prstGeom prst="rect">
            <a:avLst/>
          </a:prstGeom>
          <a:noFill/>
        </p:spPr>
      </p:pic>
      <p:pic>
        <p:nvPicPr>
          <p:cNvPr id="7" name="Picture 5" descr="C:\Users\Administrator\Desktop\раб. стол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293096"/>
            <a:ext cx="3312368" cy="2304256"/>
          </a:xfrm>
          <a:prstGeom prst="rect">
            <a:avLst/>
          </a:prstGeom>
          <a:noFill/>
        </p:spPr>
      </p:pic>
      <p:pic>
        <p:nvPicPr>
          <p:cNvPr id="8" name="Picture 6" descr="C:\Users\Administrator\Desktop\раб стол-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7" y="4365104"/>
            <a:ext cx="3096344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Franklin Gothic Heavy" pitchFamily="34" charset="0"/>
              </a:rPr>
              <a:t>BRITISH TOYS</a:t>
            </a:r>
            <a:endParaRPr lang="ru-RU" dirty="0">
              <a:latin typeface="Franklin Gothic Heavy" pitchFamily="34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115616" y="1124744"/>
            <a:ext cx="7818072" cy="5123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THE MOST POPULAR TOYS IN BRITAIN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Teddy Bear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Doll Betty </a:t>
            </a:r>
            <a:r>
              <a:rPr lang="en-US" sz="2800" b="1" dirty="0" err="1" smtClean="0">
                <a:solidFill>
                  <a:srgbClr val="C00000"/>
                </a:solidFill>
              </a:rPr>
              <a:t>Boop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Happy Baby Monkey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Doll Fairy Alex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The Unicorn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</a:rPr>
              <a:t>Soft toys</a:t>
            </a:r>
          </a:p>
          <a:p>
            <a:pPr>
              <a:buFontTx/>
              <a:buChar char="-"/>
            </a:pP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7" name="Picture 2" descr="C:\Users\Administrator\Desktop\раб стол 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784"/>
            <a:ext cx="1872208" cy="2160240"/>
          </a:xfrm>
          <a:prstGeom prst="rect">
            <a:avLst/>
          </a:prstGeom>
          <a:noFill/>
        </p:spPr>
      </p:pic>
      <p:pic>
        <p:nvPicPr>
          <p:cNvPr id="19" name="Picture 3" descr="C:\Users\Administrator\Desktop\раб стол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628800"/>
            <a:ext cx="1728192" cy="2376264"/>
          </a:xfrm>
          <a:prstGeom prst="rect">
            <a:avLst/>
          </a:prstGeom>
          <a:noFill/>
        </p:spPr>
      </p:pic>
      <p:pic>
        <p:nvPicPr>
          <p:cNvPr id="20" name="Содержимое 7" descr="https://static-eu.insales.ru/images/products/1/743/139002599/large_Fingerlings-Animatronic-Monkeys-WowWee-4.jpg">
            <a:hlinkClick r:id="rId5"/>
          </p:cNvPr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861048"/>
            <a:ext cx="3402831" cy="273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C:\Users\Administrator\Desktop\раб стол-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581128"/>
            <a:ext cx="2122276" cy="2276872"/>
          </a:xfrm>
          <a:prstGeom prst="rect">
            <a:avLst/>
          </a:prstGeom>
          <a:noFill/>
        </p:spPr>
      </p:pic>
      <p:pic>
        <p:nvPicPr>
          <p:cNvPr id="22" name="Picture 5" descr="C:\Users\Administrator\Desktop\раб стол-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4581128"/>
            <a:ext cx="252028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319</TotalTime>
  <Words>248</Words>
  <Application>Microsoft Office PowerPoint</Application>
  <PresentationFormat>Экран (4:3)</PresentationFormat>
  <Paragraphs>77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FAVOURITE TOYS OF BRITISH AND RUSSIAN CHILDREN</vt:lpstr>
      <vt:lpstr>Актуальность темы</vt:lpstr>
      <vt:lpstr>Проблемный вопрос</vt:lpstr>
      <vt:lpstr>Цель проекта:</vt:lpstr>
      <vt:lpstr>Задачи проекта</vt:lpstr>
      <vt:lpstr>TOY</vt:lpstr>
      <vt:lpstr>TYPES OF TOYS</vt:lpstr>
      <vt:lpstr>TYPES OF TOYS</vt:lpstr>
      <vt:lpstr>BRITISH TOYS</vt:lpstr>
      <vt:lpstr>RUSSIAN TOYS</vt:lpstr>
      <vt:lpstr>Similarities of toys</vt:lpstr>
      <vt:lpstr>Differences of toys</vt:lpstr>
      <vt:lpstr>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FAVOURITE TOYS OF BRITISH AND RISSIAN CHILDREN</dc:title>
  <dc:creator>Administrator</dc:creator>
  <cp:lastModifiedBy>user</cp:lastModifiedBy>
  <cp:revision>37</cp:revision>
  <dcterms:created xsi:type="dcterms:W3CDTF">2018-02-21T17:11:35Z</dcterms:created>
  <dcterms:modified xsi:type="dcterms:W3CDTF">2022-03-27T17:11:39Z</dcterms:modified>
</cp:coreProperties>
</file>