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2" r:id="rId19"/>
    <p:sldId id="283" r:id="rId20"/>
    <p:sldId id="284" r:id="rId21"/>
    <p:sldId id="281" r:id="rId22"/>
    <p:sldId id="280" r:id="rId23"/>
    <p:sldId id="285" r:id="rId24"/>
    <p:sldId id="286" r:id="rId25"/>
    <p:sldId id="287" r:id="rId26"/>
    <p:sldId id="288" r:id="rId27"/>
    <p:sldId id="289" r:id="rId28"/>
    <p:sldId id="296" r:id="rId29"/>
    <p:sldId id="297" r:id="rId30"/>
    <p:sldId id="298" r:id="rId31"/>
    <p:sldId id="290" r:id="rId32"/>
    <p:sldId id="294" r:id="rId33"/>
    <p:sldId id="300" r:id="rId34"/>
    <p:sldId id="302" r:id="rId35"/>
    <p:sldId id="30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6.jpeg"/><Relationship Id="rId7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https://bipbap.ru/wp-content/uploads/2020/08/raskraska_korabli4.jpg" TargetMode="External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200" i="1" dirty="0" smtClean="0">
                <a:solidFill>
                  <a:srgbClr val="002060"/>
                </a:solidFill>
                <a:latin typeface="Arial Black" pitchFamily="34" charset="0"/>
              </a:rPr>
              <a:t>Интеллектуальная игра </a:t>
            </a:r>
            <a:br>
              <a:rPr lang="ru-RU" sz="3200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200" i="1" dirty="0" smtClean="0">
                <a:solidFill>
                  <a:srgbClr val="C00000"/>
                </a:solidFill>
                <a:latin typeface="Arial Black" pitchFamily="34" charset="0"/>
              </a:rPr>
              <a:t>«Мужество, доблесть, честь»</a:t>
            </a:r>
            <a:br>
              <a:rPr lang="ru-RU" sz="3200" i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200" i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br>
              <a:rPr lang="ru-RU" sz="3200" i="1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3200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8194" name="Picture 2" descr="https://im0-tub-ru.yandex.net/i?id=7b7465db5e6aba528abfbc8bea99bee3-l&amp;ref=rim&amp;n=13&amp;w=1033&amp;h=6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500174"/>
            <a:ext cx="6643734" cy="4334828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97172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Arial Narrow" pitchFamily="34" charset="0"/>
              </a:rPr>
              <a:t>Ответ</a:t>
            </a:r>
            <a:r>
              <a:rPr lang="ru-RU" sz="2800" b="1" u="sng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800" b="1" u="sng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Легендарный танк Великой Отечественной войны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Танк Т – 34.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 Этот танк участвовал во всех крупных сражения Великой Отечественной войны и первым вошёл в Берлин.</a:t>
            </a:r>
            <a:endParaRPr lang="ru-RU" sz="28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4" name="Picture 8" descr="https://s1.1zoom.ru/big3/690/Tanks_T-34-85_4732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571744"/>
            <a:ext cx="6212247" cy="408700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5857884" cy="6297634"/>
          </a:xfrm>
        </p:spPr>
        <p:txBody>
          <a:bodyPr>
            <a:normAutofit fontScale="90000"/>
          </a:bodyPr>
          <a:lstStyle/>
          <a:p>
            <a:r>
              <a:rPr lang="ru-RU" sz="3100" b="1" u="sng" dirty="0" smtClean="0">
                <a:solidFill>
                  <a:srgbClr val="C00000"/>
                </a:solidFill>
                <a:latin typeface="Arial Narrow" pitchFamily="34" charset="0"/>
              </a:rPr>
              <a:t>Вопрос №5.</a:t>
            </a:r>
            <a:r>
              <a:rPr lang="ru-RU" sz="3100" b="1" u="sng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3100" b="1" u="sng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  <a:t>Единственной связью у солдат с родными во время войны были письма. Для того, чтобы отправить письмо, нужен был конверт. </a:t>
            </a:r>
            <a:b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  <a:t>Конвертов в военное время не было. Солдаты, написав письмо на листе бумаги, складывали его в виде:</a:t>
            </a:r>
            <a:b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>1. Квадрата</a:t>
            </a:r>
            <a:b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>2.Треугольника</a:t>
            </a:r>
            <a:b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>3. Сворачивали в трубочку</a:t>
            </a:r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  <a:t>   </a:t>
            </a:r>
            <a:endParaRPr lang="ru-RU" sz="32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28674" name="Picture 2" descr="https://avatars.mds.yandex.net/get-zen_doc/168601/pub_5bb864a0e27ae900aab16e86_5bb89cd5378b9500aabe1787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214422"/>
            <a:ext cx="2965311" cy="3929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511420"/>
          </a:xfrm>
        </p:spPr>
        <p:txBody>
          <a:bodyPr>
            <a:normAutofit fontScale="90000"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2800" b="1" u="sng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800" b="1" u="sng" dirty="0" smtClean="0">
                <a:solidFill>
                  <a:srgbClr val="C00000"/>
                </a:solidFill>
                <a:latin typeface="Arial Narrow" pitchFamily="34" charset="0"/>
              </a:rPr>
              <a:t>Ответ</a:t>
            </a:r>
            <a:br>
              <a:rPr lang="ru-RU" sz="2800" b="1" u="sng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На фронте солдаты складывали письмо 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в виде треугольника, а сверху писали адрес.  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Военные почтальоны доставляли  письма по указанному адресу. 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Фронтовые письма  - треугольники очень ждали 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и бережно хранили в семьях.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30722" name="Picture 2" descr="https://i1.wp.com/sensaciy.net/wp-content/uploads/2020/04/b3983a937487eec5e23e093d948bbfeb.jpeg?fit=1000%2C625&amp;ssl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000372"/>
            <a:ext cx="5600669" cy="3500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1746" name="Picture 2" descr="https://ds05.infourok.ru/uploads/ex/0819/001159b0-c04c35eb/hello_html_323464f2.jpg"/>
          <p:cNvPicPr>
            <a:picLocks noChangeAspect="1" noChangeArrowheads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940048"/>
          </a:xfrm>
        </p:spPr>
        <p:txBody>
          <a:bodyPr>
            <a:normAutofit/>
          </a:bodyPr>
          <a:lstStyle/>
          <a:p>
            <a:r>
              <a:rPr lang="ru-RU" sz="3100" b="1" u="sng" dirty="0" smtClean="0">
                <a:solidFill>
                  <a:srgbClr val="C00000"/>
                </a:solidFill>
                <a:latin typeface="Arial Narrow" pitchFamily="34" charset="0"/>
              </a:rPr>
              <a:t>Вопрос №6.</a:t>
            </a:r>
            <a:r>
              <a:rPr lang="ru-RU" sz="2800" b="1" u="sng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800" b="1" u="sng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  <a:t>Какой город во время Великой Отечественной войны  </a:t>
            </a:r>
            <a:b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  <a:t>почти 900 дней был окружён фашистами </a:t>
            </a:r>
            <a:b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  <a:t>и находился в блокаде?</a:t>
            </a:r>
            <a:b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>1.Ленинград         2. Курск          3.Сталинград  </a:t>
            </a:r>
            <a:endParaRPr lang="ru-RU" sz="31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32770" name="Picture 2" descr="https://illustrators.ru/uploads/illustration/image/1163253/main_66._%D0%91%D0%BB%D0%BE%D0%BA%D0%B0%D0%B4%D0%B0_%D0%9B%D0%B5%D0%BD%D0%B8%D0%BD%D0%B3%D1%80%D0%B0%D0%B4%D0%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857496"/>
            <a:ext cx="6796052" cy="3776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654296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Arial Narrow" pitchFamily="34" charset="0"/>
              </a:rPr>
              <a:t>Ответ</a:t>
            </a:r>
            <a:br>
              <a:rPr lang="ru-RU" sz="2800" b="1" u="sng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 В сентябре 1941 года Ленинград был окружен фашистскими войсками. Враги хотели овладеть городом и уничтожить его жителей.  Героизм и стойкость ленинградцев в условиях блокады стали символом непобедимости 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и мужества советского народа.  </a:t>
            </a:r>
            <a:endParaRPr lang="ru-RU" sz="27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33794" name="Picture 2" descr="https://ds02.infourok.ru/uploads/ex/0748/0007e2ff-e66ba653/img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57496"/>
            <a:ext cx="3643338" cy="2734226"/>
          </a:xfrm>
          <a:prstGeom prst="rect">
            <a:avLst/>
          </a:prstGeom>
          <a:noFill/>
        </p:spPr>
      </p:pic>
      <p:pic>
        <p:nvPicPr>
          <p:cNvPr id="33796" name="Picture 4" descr="https://mir-znaniy.com/wp-content/uploads/2020/03/23610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857496"/>
            <a:ext cx="3857652" cy="2749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94004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Вопрос №7.</a:t>
            </a: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Зимой 1941 года по «Дороге жизни» в Ленинград 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начали доставлять продукты питания и эвакуировать жителей. По льду какого озера проходила «Дорога жизни»?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1. Онежское озеро    2. Бельское озеро    3. Ладожское озеро</a:t>
            </a:r>
            <a:endParaRPr lang="ru-RU" sz="2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34818" name="Picture 2" descr="https://sputnik.kz/images/903/89/90389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786058"/>
            <a:ext cx="4818004" cy="3643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Arial Narrow" pitchFamily="34" charset="0"/>
              </a:rPr>
              <a:t>Ответ</a:t>
            </a:r>
            <a:r>
              <a:rPr lang="ru-RU" sz="2800" b="1" dirty="0" smtClean="0">
                <a:latin typeface="Arial Narrow" pitchFamily="34" charset="0"/>
              </a:rPr>
              <a:t/>
            </a:r>
            <a:br>
              <a:rPr lang="ru-RU" sz="2800" b="1" dirty="0" smtClean="0"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«Дорога жизни» проходила по льду Ладожского озера.</a:t>
            </a:r>
            <a:endParaRPr lang="ru-RU" sz="28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35842" name="Picture 2" descr="https://imgtest.mir24.tv/uploaded/images/crops/2020/January/870x489_0x132_detail_crop_62fc4711f63ea34eda29a5357f3aa4da031d31e91d7cf3f5391aeed720102f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28736"/>
            <a:ext cx="7651259" cy="4300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643314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  <a:latin typeface="Arial Narrow" pitchFamily="34" charset="0"/>
              </a:rPr>
              <a:t>Вопрос №8.</a:t>
            </a: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Во время Великой Отечественной войны жители многих городов отважно боролись с фашистами, защищая каждую улицу, каждый дом. За героизм и мужество в защите Родины двенадцати городам </a:t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нашей страны  было присвоено высокое звание</a:t>
            </a:r>
            <a:r>
              <a:rPr lang="ru-RU" sz="2400" b="1" dirty="0" smtClean="0">
                <a:latin typeface="Arial Narrow" pitchFamily="34" charset="0"/>
              </a:rPr>
              <a:t/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1.  «Город мужества» 2. «Город  - герой» 3. «Город  славы»  </a:t>
            </a:r>
            <a:r>
              <a:rPr lang="ru-RU" sz="2400" b="1" dirty="0" smtClean="0">
                <a:latin typeface="Arial Narrow" pitchFamily="34" charset="0"/>
              </a:rPr>
              <a:t/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/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   </a:t>
            </a:r>
            <a:endParaRPr lang="ru-RU" sz="2400" b="1" dirty="0">
              <a:latin typeface="Arial Narrow" pitchFamily="34" charset="0"/>
            </a:endParaRPr>
          </a:p>
        </p:txBody>
      </p:sp>
      <p:pic>
        <p:nvPicPr>
          <p:cNvPr id="32770" name="Picture 2" descr="https://uploads.knightlab.com/storymapjs/a562aa39a589d1c77ed8ed749e9ff98c/goroda-geroi-rossii/_images/ggeroi.png"/>
          <p:cNvPicPr>
            <a:picLocks noChangeAspect="1" noChangeArrowheads="1"/>
          </p:cNvPicPr>
          <p:nvPr/>
        </p:nvPicPr>
        <p:blipFill>
          <a:blip r:embed="rId3"/>
          <a:srcRect t="12586"/>
          <a:stretch>
            <a:fillRect/>
          </a:stretch>
        </p:blipFill>
        <p:spPr bwMode="auto">
          <a:xfrm>
            <a:off x="1428728" y="2643182"/>
            <a:ext cx="6497248" cy="4000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Arial Narrow" pitchFamily="34" charset="0"/>
              </a:rPr>
              <a:t>Ответ</a:t>
            </a:r>
            <a:br>
              <a:rPr lang="ru-RU" b="1" u="sng" dirty="0" smtClean="0">
                <a:solidFill>
                  <a:srgbClr val="C00000"/>
                </a:solidFill>
                <a:latin typeface="Arial Narrow" pitchFamily="34" charset="0"/>
              </a:rPr>
            </a:br>
            <a:endParaRPr lang="ru-RU" b="1" u="sng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3794" name="AutoShape 2" descr="https://elchik.com/media/cache/65/7e/657e28d877a450c412952d942e8521f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6" name="Picture 4" descr="https://cdn1.ozone.ru/multimedia/1028324485.jpg"/>
          <p:cNvPicPr>
            <a:picLocks noChangeAspect="1" noChangeArrowheads="1"/>
          </p:cNvPicPr>
          <p:nvPr/>
        </p:nvPicPr>
        <p:blipFill>
          <a:blip r:embed="rId3"/>
          <a:srcRect l="3529" t="3755" r="3823" b="4881"/>
          <a:stretch>
            <a:fillRect/>
          </a:stretch>
        </p:blipFill>
        <p:spPr bwMode="auto">
          <a:xfrm>
            <a:off x="357158" y="785794"/>
            <a:ext cx="8425735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000132"/>
          </a:xfrm>
        </p:spPr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1 тур </a:t>
            </a: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«Грозно грянула война!»</a:t>
            </a:r>
            <a:b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</a:br>
            <a:endParaRPr lang="ru-RU" dirty="0">
              <a:latin typeface="Arial Narrow" pitchFamily="34" charset="0"/>
            </a:endParaRPr>
          </a:p>
        </p:txBody>
      </p:sp>
      <p:pic>
        <p:nvPicPr>
          <p:cNvPr id="7170" name="Picture 2" descr="https://rk.gov.ru/uploads/minfo/attachments/3e/b7/1f/6293a2a31f3569e10af6552658/5efadc79284221.69287731_5ec3c5ecc90791.62566571_5eb2586f4cc893.37885963_5e7388d2afc3b9.03321723_433c28c1e560afabc42058eb6d4bc768.jpg?1.5.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00174"/>
            <a:ext cx="8641313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2 тур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34818" name="Picture 2" descr="https://uchebnik.mos.ru/system_2/attachments/files/000/106/040/original/p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214422"/>
            <a:ext cx="6929454" cy="5197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Задание: расскажите о пионерах, награждённых высоким званием «Герой Советского Союза»</a:t>
            </a:r>
            <a:endParaRPr lang="ru-RU" sz="32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2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Когда началась Великая Отечественная война,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на защиту Родины вместе со взрослыми поднялись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тысячи мальчишек и девчонок.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Многие из них совершили героические поступки.  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Имена пионеров – героев навечно остались в памяти народа.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s://pp.userapi.com/c848524/v848524777/ff2a6/xlWdWS5MKv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357430"/>
            <a:ext cx="1548744" cy="21431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https://avatars.mds.yandex.net/get-zen_doc/2808638/pub_5f4dd6f5da2b0c475cfd425c_5f4e4d66e3cb9a6a85d61fa4/scale_1200"/>
          <p:cNvPicPr>
            <a:picLocks noChangeAspect="1" noChangeArrowheads="1"/>
          </p:cNvPicPr>
          <p:nvPr/>
        </p:nvPicPr>
        <p:blipFill>
          <a:blip r:embed="rId4" cstate="print"/>
          <a:srcRect b="7042"/>
          <a:stretch>
            <a:fillRect/>
          </a:stretch>
        </p:blipFill>
        <p:spPr bwMode="auto">
          <a:xfrm>
            <a:off x="2428860" y="2357430"/>
            <a:ext cx="1777153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https://lrb.stv.muzkult.ru/media/2020/04/13/1252861223/valya_kotik.png"/>
          <p:cNvPicPr>
            <a:picLocks noChangeAspect="1" noChangeArrowheads="1"/>
          </p:cNvPicPr>
          <p:nvPr/>
        </p:nvPicPr>
        <p:blipFill>
          <a:blip r:embed="rId5"/>
          <a:srcRect r="48061" b="16666"/>
          <a:stretch>
            <a:fillRect/>
          </a:stretch>
        </p:blipFill>
        <p:spPr bwMode="auto">
          <a:xfrm>
            <a:off x="6858016" y="2357430"/>
            <a:ext cx="1857389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4" name="Picture 10" descr="https://ds05.infourok.ru/uploads/ex/01a9/000fcca0-a9595c2d/2/img2.jpg"/>
          <p:cNvPicPr>
            <a:picLocks noChangeAspect="1" noChangeArrowheads="1"/>
          </p:cNvPicPr>
          <p:nvPr/>
        </p:nvPicPr>
        <p:blipFill>
          <a:blip r:embed="rId6" cstate="print"/>
          <a:srcRect l="8027" t="12685" r="49160" b="3216"/>
          <a:stretch>
            <a:fillRect/>
          </a:stretch>
        </p:blipFill>
        <p:spPr bwMode="auto">
          <a:xfrm>
            <a:off x="4643438" y="2357430"/>
            <a:ext cx="1785950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357158" y="4643446"/>
            <a:ext cx="1714512" cy="7143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Зина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Портнова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4643446"/>
            <a:ext cx="1857388" cy="7143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Лёня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 Голиков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4643446"/>
            <a:ext cx="1785950" cy="7143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Марат </a:t>
            </a:r>
          </a:p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Arial Narrow" pitchFamily="34" charset="0"/>
              </a:rPr>
              <a:t>Казей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58016" y="4643446"/>
            <a:ext cx="1857388" cy="7143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Валя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Котик</a:t>
            </a:r>
            <a:endParaRPr lang="ru-RU" sz="2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1040" name="Picture 16" descr="https://i.ebayimg.com/images/g/xeUAAOSwymxVOQTy/s-l4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25" r="24999"/>
          <a:stretch>
            <a:fillRect/>
          </a:stretch>
        </p:blipFill>
        <p:spPr bwMode="auto">
          <a:xfrm>
            <a:off x="1714480" y="4643446"/>
            <a:ext cx="357190" cy="761992"/>
          </a:xfrm>
          <a:prstGeom prst="rect">
            <a:avLst/>
          </a:prstGeom>
          <a:noFill/>
        </p:spPr>
      </p:pic>
      <p:pic>
        <p:nvPicPr>
          <p:cNvPr id="23" name="Picture 16" descr="https://i.ebayimg.com/images/g/xeUAAOSwymxVOQTy/s-l4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25" r="24999"/>
          <a:stretch>
            <a:fillRect/>
          </a:stretch>
        </p:blipFill>
        <p:spPr bwMode="auto">
          <a:xfrm>
            <a:off x="3857620" y="4643446"/>
            <a:ext cx="357190" cy="761992"/>
          </a:xfrm>
          <a:prstGeom prst="rect">
            <a:avLst/>
          </a:prstGeom>
          <a:noFill/>
        </p:spPr>
      </p:pic>
      <p:pic>
        <p:nvPicPr>
          <p:cNvPr id="24" name="Picture 16" descr="https://i.ebayimg.com/images/g/xeUAAOSwymxVOQTy/s-l4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25" r="24999"/>
          <a:stretch>
            <a:fillRect/>
          </a:stretch>
        </p:blipFill>
        <p:spPr bwMode="auto">
          <a:xfrm>
            <a:off x="6000760" y="4643446"/>
            <a:ext cx="357190" cy="761992"/>
          </a:xfrm>
          <a:prstGeom prst="rect">
            <a:avLst/>
          </a:prstGeom>
          <a:noFill/>
        </p:spPr>
      </p:pic>
      <p:pic>
        <p:nvPicPr>
          <p:cNvPr id="25" name="Picture 16" descr="https://i.ebayimg.com/images/g/xeUAAOSwymxVOQTy/s-l4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25" r="24999"/>
          <a:stretch>
            <a:fillRect/>
          </a:stretch>
        </p:blipFill>
        <p:spPr bwMode="auto">
          <a:xfrm>
            <a:off x="8358214" y="4643446"/>
            <a:ext cx="357190" cy="761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3 тур «Память, запечатлённая в камне»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2050" name="Picture 2" descr="https://avatars.mds.yandex.net/get-zen_doc/1054867/pub_5b83ba62fb19de00a9df532b_5b83c6526a028a00aa573f42/scale_1200"/>
          <p:cNvPicPr>
            <a:picLocks noChangeAspect="1" noChangeArrowheads="1"/>
          </p:cNvPicPr>
          <p:nvPr/>
        </p:nvPicPr>
        <p:blipFill>
          <a:blip r:embed="rId3"/>
          <a:srcRect l="6076"/>
          <a:stretch>
            <a:fillRect/>
          </a:stretch>
        </p:blipFill>
        <p:spPr bwMode="auto">
          <a:xfrm>
            <a:off x="1357290" y="1142984"/>
            <a:ext cx="6626207" cy="5291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36838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Задание: определите, как называются памятники, посвящённые событиям Великой Отечественной войны </a:t>
            </a:r>
            <a:b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и в каких городах они находятся</a:t>
            </a:r>
            <a:endParaRPr lang="ru-RU" sz="2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4" name="Picture 2" descr="C:\Users\User\Downloads\318px-Rodina_mat_zov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1865829" cy="4071966"/>
          </a:xfrm>
          <a:prstGeom prst="rect">
            <a:avLst/>
          </a:prstGeom>
          <a:noFill/>
        </p:spPr>
      </p:pic>
      <p:pic>
        <p:nvPicPr>
          <p:cNvPr id="5" name="Picture 2" descr="C:\Users\User\Downloads\1280px-Tomb_of_the_Unknown_Soldier,_Alexander_Gard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1285860"/>
            <a:ext cx="3774184" cy="1978498"/>
          </a:xfrm>
          <a:prstGeom prst="rect">
            <a:avLst/>
          </a:prstGeom>
          <a:noFill/>
        </p:spPr>
      </p:pic>
      <p:pic>
        <p:nvPicPr>
          <p:cNvPr id="35844" name="Picture 4" descr="http://bestspb.ru/imgs/leningrad/dnevnik-tani-savichevo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3429000"/>
            <a:ext cx="3327819" cy="2214578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857224" y="5786454"/>
            <a:ext cx="571504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928926" y="1500174"/>
            <a:ext cx="571504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500430" y="5786454"/>
            <a:ext cx="571504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3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2" name="Picture 2" descr="https://edu-chita.ru/directory/ChGDOO_Rodnichok/Pamyatnik_Geroyam_Pobedy_photos/1/1.jpg"/>
          <p:cNvPicPr>
            <a:picLocks noChangeAspect="1" noChangeArrowheads="1"/>
          </p:cNvPicPr>
          <p:nvPr/>
        </p:nvPicPr>
        <p:blipFill>
          <a:blip r:embed="rId6"/>
          <a:srcRect r="8012"/>
          <a:stretch>
            <a:fillRect/>
          </a:stretch>
        </p:blipFill>
        <p:spPr bwMode="auto">
          <a:xfrm>
            <a:off x="5715008" y="3429000"/>
            <a:ext cx="3280547" cy="2190881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7215206" y="5715016"/>
            <a:ext cx="571504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1142984"/>
            <a:ext cx="5643570" cy="45116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Монумент </a:t>
            </a:r>
            <a:b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«Родина – мать зовёт!»</a:t>
            </a:r>
            <a:b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г. Волгоград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4" name="Picture 2" descr="C:\Users\User\Downloads\318px-Rodina_mat_zov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357298"/>
            <a:ext cx="2446803" cy="5339877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1285852" y="285728"/>
            <a:ext cx="100013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Военный мемориал </a:t>
            </a:r>
            <a:b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«Могила неизвестного солдата»</a:t>
            </a:r>
            <a:b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г. Москва</a:t>
            </a:r>
            <a:endParaRPr lang="ru-RU" sz="32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4" name="Picture 2" descr="C:\Users\User\Downloads\1280px-Tomb_of_the_Unknown_Soldier,_Alexander_Gard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07428"/>
            <a:ext cx="8215370" cy="430665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285720" y="285728"/>
            <a:ext cx="92869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Памятник «Дневник Тани Савичевой»</a:t>
            </a:r>
            <a:b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Ленинградская область</a:t>
            </a:r>
            <a:endParaRPr lang="ru-RU" sz="2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36866" name="Picture 2" descr="https://img-fotki.yandex.ru/get/1017530/15397073.9a3/0_24e979_58bad480_XL"/>
          <p:cNvPicPr>
            <a:picLocks noChangeAspect="1" noChangeArrowheads="1"/>
          </p:cNvPicPr>
          <p:nvPr/>
        </p:nvPicPr>
        <p:blipFill>
          <a:blip r:embed="rId3"/>
          <a:srcRect b="14865"/>
          <a:stretch>
            <a:fillRect/>
          </a:stretch>
        </p:blipFill>
        <p:spPr bwMode="auto">
          <a:xfrm>
            <a:off x="500034" y="1428736"/>
            <a:ext cx="8206918" cy="4620135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285720" y="214290"/>
            <a:ext cx="92869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3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543824" cy="136841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Мемориал </a:t>
            </a:r>
            <a:b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«Боевая и трудовая слава забайкальцев» </a:t>
            </a:r>
            <a:b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г. Чита</a:t>
            </a:r>
            <a:endParaRPr lang="ru-RU" sz="32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14282" y="214290"/>
            <a:ext cx="857256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9938" name="Picture 2" descr="https://edu-chita.ru/directory/ChGDOO_Rodnichok/Pamyatnik_Geroyam_Pobedy_photos/1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857364"/>
            <a:ext cx="7519962" cy="4619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4 тур «Военные профессии»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2050" name="Picture 2" descr="http://static.kremlin.ru/media/events/photos/medium2x/Dbq62UTNIHp7sL5Oi07w4EhMPXmJFv2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357298"/>
            <a:ext cx="6786610" cy="4191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Задание: определите названия военных профессий 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1026" name="Picture 2" descr="https://ds05.infourok.ru/uploads/ex/0833/001132ba-c2114a0b/img1.jpg"/>
          <p:cNvPicPr>
            <a:picLocks noChangeAspect="1" noChangeArrowheads="1"/>
          </p:cNvPicPr>
          <p:nvPr/>
        </p:nvPicPr>
        <p:blipFill>
          <a:blip r:embed="rId3"/>
          <a:srcRect t="14035"/>
          <a:stretch>
            <a:fillRect/>
          </a:stretch>
        </p:blipFill>
        <p:spPr bwMode="auto">
          <a:xfrm>
            <a:off x="785786" y="1571612"/>
            <a:ext cx="7562191" cy="487562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500034" y="3357562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71736" y="3357562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500562" y="3286124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3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429388" y="3429000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42910" y="6072206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5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714612" y="6143644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6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143644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7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500826" y="6072206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8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6143668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Arial Narrow" pitchFamily="34" charset="0"/>
              </a:rPr>
              <a:t>Вопрос №1.</a:t>
            </a: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Как называлась песня, написанная в первые дни 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Великой Отечественной войны, 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призывающая  весь советский народ встать на защиту Родины от </a:t>
            </a:r>
            <a:r>
              <a:rPr lang="ru-RU" sz="2800" b="1" dirty="0" err="1" smtClean="0">
                <a:solidFill>
                  <a:srgbClr val="002060"/>
                </a:solidFill>
                <a:latin typeface="Arial Narrow" pitchFamily="34" charset="0"/>
              </a:rPr>
              <a:t>немецко</a:t>
            </a: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 – фашистских захватчиков?</a:t>
            </a: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1. Песня «Катюша»</a:t>
            </a:r>
            <a:b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2. Песня «Священная война»</a:t>
            </a:r>
            <a:b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3. Песня «Синий платочек»</a:t>
            </a: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endParaRPr lang="ru-RU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6094" name="Picture 14" descr="https://ds02.infourok.ru/uploads/ex/115d/0007163c-1d29648b/img14.jpg"/>
          <p:cNvPicPr>
            <a:picLocks noChangeAspect="1" noChangeArrowheads="1"/>
          </p:cNvPicPr>
          <p:nvPr/>
        </p:nvPicPr>
        <p:blipFill>
          <a:blip r:embed="rId3" cstate="print"/>
          <a:srcRect l="25781" t="3125" r="29687" b="3124"/>
          <a:stretch>
            <a:fillRect/>
          </a:stretch>
        </p:blipFill>
        <p:spPr bwMode="auto">
          <a:xfrm>
            <a:off x="428596" y="3786190"/>
            <a:ext cx="1631168" cy="257552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46098" name="Picture 18" descr="https://ds05.infourok.ru/uploads/ex/0701/0005d360-b1e94e1a/img10.jpg"/>
          <p:cNvPicPr>
            <a:picLocks noChangeAspect="1" noChangeArrowheads="1"/>
          </p:cNvPicPr>
          <p:nvPr/>
        </p:nvPicPr>
        <p:blipFill>
          <a:blip r:embed="rId4"/>
          <a:srcRect l="28125" t="9375" r="31250" b="8333"/>
          <a:stretch>
            <a:fillRect/>
          </a:stretch>
        </p:blipFill>
        <p:spPr bwMode="auto">
          <a:xfrm>
            <a:off x="4929190" y="3714752"/>
            <a:ext cx="1739832" cy="264320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46102" name="Picture 22" descr="https://fs.znanio.ru/d5aff2/74/b2/25e2674d55e2808396e244f22f402d540a.jpg"/>
          <p:cNvPicPr>
            <a:picLocks noChangeAspect="1" noChangeArrowheads="1"/>
          </p:cNvPicPr>
          <p:nvPr/>
        </p:nvPicPr>
        <p:blipFill>
          <a:blip r:embed="rId5"/>
          <a:srcRect l="26655" t="3670" r="28308" b="3344"/>
          <a:stretch>
            <a:fillRect/>
          </a:stretch>
        </p:blipFill>
        <p:spPr bwMode="auto">
          <a:xfrm>
            <a:off x="4929190" y="285728"/>
            <a:ext cx="1714512" cy="265924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14" name="Picture 2" descr="C:\Users\Анна\Desktop\7 группа 23 февраля\img18.jpg"/>
          <p:cNvPicPr>
            <a:picLocks noChangeAspect="1" noChangeArrowheads="1"/>
          </p:cNvPicPr>
          <p:nvPr/>
        </p:nvPicPr>
        <p:blipFill>
          <a:blip r:embed="rId6"/>
          <a:srcRect l="25442" t="3976" r="28940" b="4187"/>
          <a:stretch>
            <a:fillRect/>
          </a:stretch>
        </p:blipFill>
        <p:spPr bwMode="auto">
          <a:xfrm>
            <a:off x="7072330" y="285728"/>
            <a:ext cx="1703379" cy="264320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" name="Picture 2" descr="C:\Users\Анна\Desktop\7 группа 23 февраля\img19.jpg"/>
          <p:cNvPicPr>
            <a:picLocks noChangeAspect="1" noChangeArrowheads="1"/>
          </p:cNvPicPr>
          <p:nvPr/>
        </p:nvPicPr>
        <p:blipFill>
          <a:blip r:embed="rId7"/>
          <a:srcRect l="25402" t="3834" r="28873" b="2990"/>
          <a:stretch>
            <a:fillRect/>
          </a:stretch>
        </p:blipFill>
        <p:spPr bwMode="auto">
          <a:xfrm>
            <a:off x="357157" y="285728"/>
            <a:ext cx="1729505" cy="264320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" name="Picture 2" descr="C:\Users\Анна\Desktop\7 группа 23 февраля\img20.jpg"/>
          <p:cNvPicPr>
            <a:picLocks noChangeAspect="1" noChangeArrowheads="1"/>
          </p:cNvPicPr>
          <p:nvPr/>
        </p:nvPicPr>
        <p:blipFill>
          <a:blip r:embed="rId8"/>
          <a:srcRect l="24975" t="3121" r="29366" b="3225"/>
          <a:stretch>
            <a:fillRect/>
          </a:stretch>
        </p:blipFill>
        <p:spPr bwMode="auto">
          <a:xfrm>
            <a:off x="2643174" y="285728"/>
            <a:ext cx="1718084" cy="264320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6106" name="Picture 26" descr="https://ds04.infourok.ru/uploads/ex/10b7/00130ffe-216868d9/img17.jpg"/>
          <p:cNvPicPr>
            <a:picLocks noChangeAspect="1" noChangeArrowheads="1"/>
          </p:cNvPicPr>
          <p:nvPr/>
        </p:nvPicPr>
        <p:blipFill>
          <a:blip r:embed="rId9"/>
          <a:srcRect l="51563" t="8333" r="7812" b="7291"/>
          <a:stretch>
            <a:fillRect/>
          </a:stretch>
        </p:blipFill>
        <p:spPr bwMode="auto">
          <a:xfrm>
            <a:off x="2643173" y="3786190"/>
            <a:ext cx="1651011" cy="264320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19" name="Picture 2" descr="C:\Users\Анна\Desktop\7 группа 23 февраля\img16.jpg"/>
          <p:cNvPicPr>
            <a:picLocks noChangeAspect="1" noChangeArrowheads="1"/>
          </p:cNvPicPr>
          <p:nvPr/>
        </p:nvPicPr>
        <p:blipFill>
          <a:blip r:embed="rId10"/>
          <a:srcRect l="24540" t="3834" r="29735" b="2990"/>
          <a:stretch>
            <a:fillRect/>
          </a:stretch>
        </p:blipFill>
        <p:spPr bwMode="auto">
          <a:xfrm>
            <a:off x="7143768" y="3714752"/>
            <a:ext cx="1682762" cy="257176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" name="Овал 20"/>
          <p:cNvSpPr/>
          <p:nvPr/>
        </p:nvSpPr>
        <p:spPr>
          <a:xfrm>
            <a:off x="214282" y="2500306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357422" y="2571744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572000" y="2571744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3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6858016" y="2714620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14282" y="6000768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5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428860" y="6072206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6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572000" y="6072206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7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6929454" y="6000768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8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5 тур «Военный кроссворд»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5" name="Picture 2" descr="https://heaclub.ru/tim/affc23160af8570928ec983f6d5ca67b.png"/>
          <p:cNvPicPr>
            <a:picLocks noChangeAspect="1" noChangeArrowheads="1"/>
          </p:cNvPicPr>
          <p:nvPr/>
        </p:nvPicPr>
        <p:blipFill>
          <a:blip r:embed="rId3"/>
          <a:srcRect l="10262" t="23990" r="12422" b="7828"/>
          <a:stretch>
            <a:fillRect/>
          </a:stretch>
        </p:blipFill>
        <p:spPr bwMode="auto">
          <a:xfrm>
            <a:off x="785786" y="1214422"/>
            <a:ext cx="7643866" cy="421484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Ответы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45058" name="Picture 2" descr="http://900igr.net/up/datas/224297/011.jpg"/>
          <p:cNvPicPr>
            <a:picLocks noChangeAspect="1" noChangeArrowheads="1"/>
          </p:cNvPicPr>
          <p:nvPr/>
        </p:nvPicPr>
        <p:blipFill>
          <a:blip r:embed="rId3"/>
          <a:srcRect l="25000" t="34375" r="25781" b="12499"/>
          <a:stretch>
            <a:fillRect/>
          </a:stretch>
        </p:blipFill>
        <p:spPr bwMode="auto">
          <a:xfrm>
            <a:off x="1357290" y="1285860"/>
            <a:ext cx="6500858" cy="5262599"/>
          </a:xfrm>
          <a:prstGeom prst="rect">
            <a:avLst/>
          </a:prstGeom>
          <a:noFill/>
        </p:spPr>
      </p:pic>
      <p:pic>
        <p:nvPicPr>
          <p:cNvPr id="45059" name="Picture 3" descr="https://bipbap.ru/wp-content/uploads/2020/08/raskraska_korabli4.jpg"/>
          <p:cNvPicPr>
            <a:picLocks noChangeAspect="1" noChangeArrowheads="1"/>
          </p:cNvPicPr>
          <p:nvPr/>
        </p:nvPicPr>
        <p:blipFill>
          <a:blip r:embed="rId4" r:link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0177"/>
          <a:stretch>
            <a:fillRect/>
          </a:stretch>
        </p:blipFill>
        <p:spPr bwMode="auto">
          <a:xfrm>
            <a:off x="7206022" y="2643182"/>
            <a:ext cx="1937978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7" descr="https://ds05.infourok.ru/uploads/ex/0715/000d7494-7289946f/img1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5002"/>
          <a:stretch>
            <a:fillRect/>
          </a:stretch>
        </p:blipFill>
        <p:spPr bwMode="auto">
          <a:xfrm>
            <a:off x="-500098" y="4357694"/>
            <a:ext cx="2285984" cy="2286060"/>
          </a:xfrm>
          <a:prstGeom prst="rect">
            <a:avLst/>
          </a:prstGeom>
          <a:noFill/>
        </p:spPr>
      </p:pic>
      <p:pic>
        <p:nvPicPr>
          <p:cNvPr id="45067" name="Picture 11" descr="https://i0.wp.com/hurrytolove.ru/wp-content/uploads/2019/02/1234292765_yak3-768x555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5261"/>
          <a:stretch>
            <a:fillRect/>
          </a:stretch>
        </p:blipFill>
        <p:spPr bwMode="auto">
          <a:xfrm>
            <a:off x="0" y="714356"/>
            <a:ext cx="3734725" cy="2556943"/>
          </a:xfrm>
          <a:prstGeom prst="rect">
            <a:avLst/>
          </a:prstGeom>
          <a:noFill/>
        </p:spPr>
      </p:pic>
      <p:pic>
        <p:nvPicPr>
          <p:cNvPr id="45065" name="Picture 9" descr="https://pickimage.ru/wp-content/uploads/images/detskie/helicopter/vertolet19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14357">
            <a:off x="6030031" y="246812"/>
            <a:ext cx="3024162" cy="1317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72560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6 тур: Забайкальцы – Герои России.</a:t>
            </a:r>
            <a:b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Перед вами портрет забайкальца - Героя России. 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Как звали этого человека и какой подвиг он совершил?</a:t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</a:br>
            <a:endParaRPr lang="ru-RU" sz="2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49154" name="Picture 2" descr="https://avatars.mds.yandex.net/get-zen_doc/51182/pub_5a353d01482677a836d5cc01_5a353d03830905d1b76038c3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643050"/>
            <a:ext cx="6715172" cy="4111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4043362" cy="2143140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  <a:latin typeface="Arial Narrow" pitchFamily="34" charset="0"/>
              </a:rPr>
              <a:t>Алдар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Arial Narrow" pitchFamily="34" charset="0"/>
              </a:rPr>
              <a:t>Цыденжапов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(1991 г. – 2010 г.)</a:t>
            </a:r>
            <a:b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Матрос – Герой России, спасший боевой корабль и своих товарищей</a:t>
            </a:r>
            <a:endParaRPr lang="ru-RU" sz="2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6314" y="142852"/>
            <a:ext cx="435768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Arial Narrow" pitchFamily="34" charset="0"/>
              </a:rPr>
              <a:t>Алдар</a:t>
            </a:r>
            <a:r>
              <a:rPr lang="ru-RU" sz="2400" b="1" dirty="0" smtClean="0">
                <a:latin typeface="Arial Narrow" pitchFamily="34" charset="0"/>
              </a:rPr>
              <a:t> </a:t>
            </a:r>
            <a:r>
              <a:rPr lang="ru-RU" sz="2400" b="1" dirty="0" err="1" smtClean="0">
                <a:latin typeface="Arial Narrow" pitchFamily="34" charset="0"/>
              </a:rPr>
              <a:t>Цыденжапов</a:t>
            </a:r>
            <a:r>
              <a:rPr lang="ru-RU" sz="2400" b="1" dirty="0" smtClean="0">
                <a:latin typeface="Arial Narrow" pitchFamily="34" charset="0"/>
              </a:rPr>
              <a:t> – матрос Тихоокеанского флота, погибший во время несения службы на эсминце «Быстрый». Ценой своей жизни он предотвратил  крупную аварию на военном корабле, спас от гибели сам корабль и экипаж в составе 348 человек.  </a:t>
            </a:r>
          </a:p>
          <a:p>
            <a:r>
              <a:rPr lang="ru-RU" sz="2400" b="1" dirty="0" smtClean="0">
                <a:latin typeface="Arial Narrow" pitchFamily="34" charset="0"/>
              </a:rPr>
              <a:t>Указом Президента от 16 ноября 2010 года за мужество и героизм, проявленные при исполнении воинского долга, </a:t>
            </a:r>
            <a:r>
              <a:rPr lang="ru-RU" sz="2400" b="1" dirty="0" err="1" smtClean="0">
                <a:latin typeface="Arial Narrow" pitchFamily="34" charset="0"/>
              </a:rPr>
              <a:t>Алдару</a:t>
            </a:r>
            <a:r>
              <a:rPr lang="ru-RU" sz="2400" b="1" dirty="0" smtClean="0">
                <a:latin typeface="Arial Narrow" pitchFamily="34" charset="0"/>
              </a:rPr>
              <a:t> </a:t>
            </a:r>
            <a:r>
              <a:rPr lang="ru-RU" sz="2400" b="1" dirty="0" err="1" smtClean="0">
                <a:latin typeface="Arial Narrow" pitchFamily="34" charset="0"/>
              </a:rPr>
              <a:t>Цыденжапову</a:t>
            </a:r>
            <a:r>
              <a:rPr lang="ru-RU" sz="2400" b="1" dirty="0" smtClean="0">
                <a:latin typeface="Arial Narrow" pitchFamily="34" charset="0"/>
              </a:rPr>
              <a:t> присвоено звание Героя Российской Федерации (посмертно). </a:t>
            </a:r>
            <a:endParaRPr lang="ru-RU" sz="2400" b="1" dirty="0">
              <a:latin typeface="Arial Narrow" pitchFamily="34" charset="0"/>
            </a:endParaRPr>
          </a:p>
        </p:txBody>
      </p:sp>
      <p:pic>
        <p:nvPicPr>
          <p:cNvPr id="50178" name="Picture 2" descr="https://i.ytimg.com/vi/0Qw4fuEHwGg/hq720.jpg"/>
          <p:cNvPicPr>
            <a:picLocks noChangeAspect="1" noChangeArrowheads="1"/>
          </p:cNvPicPr>
          <p:nvPr/>
        </p:nvPicPr>
        <p:blipFill>
          <a:blip r:embed="rId3"/>
          <a:srcRect l="16505" r="18447"/>
          <a:stretch>
            <a:fillRect/>
          </a:stretch>
        </p:blipFill>
        <p:spPr bwMode="auto">
          <a:xfrm>
            <a:off x="285720" y="2643182"/>
            <a:ext cx="3960224" cy="3424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Спасибо за участие!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0"/>
            <a:ext cx="5072066" cy="6583362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Arial Narrow" pitchFamily="34" charset="0"/>
              </a:rPr>
              <a:t/>
            </a:r>
            <a:br>
              <a:rPr lang="ru-RU" sz="2700" b="1" dirty="0" smtClean="0">
                <a:latin typeface="Arial Narrow" pitchFamily="34" charset="0"/>
              </a:rPr>
            </a:br>
            <a:r>
              <a:rPr lang="ru-RU" sz="2700" b="1" dirty="0" smtClean="0">
                <a:latin typeface="Arial Narrow" pitchFamily="34" charset="0"/>
              </a:rPr>
              <a:t/>
            </a:r>
            <a:br>
              <a:rPr lang="ru-RU" sz="2700" b="1" dirty="0" smtClean="0">
                <a:latin typeface="Arial Narrow" pitchFamily="34" charset="0"/>
              </a:rPr>
            </a:br>
            <a:r>
              <a:rPr lang="ru-RU" sz="2700" b="1" dirty="0" smtClean="0">
                <a:latin typeface="Arial Narrow" pitchFamily="34" charset="0"/>
              </a:rPr>
              <a:t/>
            </a:r>
            <a:br>
              <a:rPr lang="ru-RU" sz="2700" b="1" dirty="0" smtClean="0">
                <a:latin typeface="Arial Narrow" pitchFamily="34" charset="0"/>
              </a:rPr>
            </a:br>
            <a:r>
              <a:rPr lang="ru-RU" sz="2700" b="1" dirty="0" smtClean="0">
                <a:latin typeface="Arial Narrow" pitchFamily="34" charset="0"/>
              </a:rPr>
              <a:t/>
            </a:r>
            <a:br>
              <a:rPr lang="ru-RU" sz="2700" b="1" dirty="0" smtClean="0">
                <a:latin typeface="Arial Narrow" pitchFamily="34" charset="0"/>
              </a:rPr>
            </a:br>
            <a:r>
              <a:rPr lang="ru-RU" sz="2700" b="1" dirty="0" smtClean="0">
                <a:latin typeface="Arial Narrow" pitchFamily="34" charset="0"/>
              </a:rPr>
              <a:t/>
            </a:r>
            <a:br>
              <a:rPr lang="ru-RU" sz="2700" b="1" dirty="0" smtClean="0">
                <a:latin typeface="Arial Narrow" pitchFamily="34" charset="0"/>
              </a:rPr>
            </a:br>
            <a:r>
              <a:rPr lang="ru-RU" sz="2700" b="1" u="sng" dirty="0" smtClean="0">
                <a:solidFill>
                  <a:srgbClr val="C00000"/>
                </a:solidFill>
                <a:latin typeface="Arial Narrow" pitchFamily="34" charset="0"/>
              </a:rPr>
              <a:t>Ответ</a:t>
            </a:r>
            <a:r>
              <a:rPr lang="ru-RU" sz="2700" b="1" dirty="0" smtClean="0">
                <a:latin typeface="Arial Narrow" pitchFamily="34" charset="0"/>
              </a:rPr>
              <a:t/>
            </a:r>
            <a:br>
              <a:rPr lang="ru-RU" sz="2700" b="1" dirty="0" smtClean="0"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В первые дни 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Великой Отечественной войны 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была написана песня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 «Священная война». 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Композитор  - А. Александров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Автор текста  - В. Лебедев – Кумач.</a:t>
            </a:r>
            <a:r>
              <a:rPr lang="ru-RU" sz="2700" b="1" dirty="0" smtClean="0">
                <a:latin typeface="Arial Narrow" pitchFamily="34" charset="0"/>
              </a:rPr>
              <a:t/>
            </a:r>
            <a:br>
              <a:rPr lang="ru-RU" sz="2700" b="1" dirty="0" smtClean="0">
                <a:latin typeface="Arial Narrow" pitchFamily="34" charset="0"/>
              </a:rPr>
            </a:br>
            <a:r>
              <a:rPr lang="ru-RU" sz="2700" b="1" dirty="0" smtClean="0">
                <a:latin typeface="Arial Narrow" pitchFamily="34" charset="0"/>
              </a:rPr>
              <a:t> </a:t>
            </a:r>
            <a:br>
              <a:rPr lang="ru-RU" sz="2700" b="1" dirty="0" smtClean="0">
                <a:latin typeface="Arial Narrow" pitchFamily="34" charset="0"/>
              </a:rPr>
            </a:br>
            <a:r>
              <a:rPr lang="ru-RU" sz="2700" dirty="0" smtClean="0"/>
              <a:t> </a:t>
            </a:r>
            <a: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  <a:t>Вставай, страна огромная,</a:t>
            </a:r>
            <a:b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  <a:t>Вставай на смертный бой</a:t>
            </a:r>
            <a:b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  <a:t>С фашистской силой темною,</a:t>
            </a:r>
            <a:b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  <a:t>С проклятою ордой!</a:t>
            </a:r>
            <a:b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  <a:t>Пусть ярость благородная</a:t>
            </a:r>
            <a:b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  <a:t>Вскипает, как волна, —</a:t>
            </a:r>
            <a:b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  <a:t>Идёт война народная,</a:t>
            </a:r>
            <a:b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Arial Narrow" pitchFamily="34" charset="0"/>
              </a:rPr>
              <a:t>Священная война!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latin typeface="Arial Narrow" pitchFamily="34" charset="0"/>
              </a:rPr>
              <a:t/>
            </a:r>
            <a:br>
              <a:rPr lang="ru-RU" sz="2800" b="1" dirty="0" smtClean="0">
                <a:latin typeface="Arial Narrow" pitchFamily="34" charset="0"/>
              </a:rPr>
            </a:br>
            <a:r>
              <a:rPr lang="ru-RU" sz="2800" b="1" dirty="0" smtClean="0">
                <a:latin typeface="Arial Narrow" pitchFamily="34" charset="0"/>
              </a:rPr>
              <a:t/>
            </a:r>
            <a:br>
              <a:rPr lang="ru-RU" sz="2800" b="1" dirty="0" smtClean="0">
                <a:latin typeface="Arial Narrow" pitchFamily="34" charset="0"/>
              </a:rPr>
            </a:br>
            <a:r>
              <a:rPr lang="ru-RU" sz="2800" b="1" dirty="0" smtClean="0">
                <a:latin typeface="Arial Narrow" pitchFamily="34" charset="0"/>
              </a:rPr>
              <a:t/>
            </a:r>
            <a:br>
              <a:rPr lang="ru-RU" sz="2800" b="1" dirty="0" smtClean="0">
                <a:latin typeface="Arial Narrow" pitchFamily="34" charset="0"/>
              </a:rPr>
            </a:br>
            <a:r>
              <a:rPr lang="ru-RU" sz="2800" b="1" dirty="0" smtClean="0">
                <a:latin typeface="Arial Narrow" pitchFamily="34" charset="0"/>
              </a:rPr>
              <a:t/>
            </a:r>
            <a:br>
              <a:rPr lang="ru-RU" sz="2800" b="1" dirty="0" smtClean="0">
                <a:latin typeface="Arial Narrow" pitchFamily="34" charset="0"/>
              </a:rPr>
            </a:br>
            <a:r>
              <a:rPr lang="ru-RU" sz="2800" b="1" dirty="0" smtClean="0">
                <a:latin typeface="Arial Narrow" pitchFamily="34" charset="0"/>
              </a:rPr>
              <a:t> </a:t>
            </a:r>
            <a:endParaRPr lang="ru-RU" sz="2800" b="1" dirty="0">
              <a:latin typeface="Arial Narrow" pitchFamily="34" charset="0"/>
            </a:endParaRPr>
          </a:p>
        </p:txBody>
      </p:sp>
      <p:pic>
        <p:nvPicPr>
          <p:cNvPr id="22530" name="Picture 2" descr="https://fs3.fotoload.ru/f/1218/1545478969/1024x768/c1f916d2cb.jpg"/>
          <p:cNvPicPr>
            <a:picLocks noChangeAspect="1" noChangeArrowheads="1"/>
          </p:cNvPicPr>
          <p:nvPr/>
        </p:nvPicPr>
        <p:blipFill>
          <a:blip r:embed="rId3"/>
          <a:srcRect l="49952"/>
          <a:stretch>
            <a:fillRect/>
          </a:stretch>
        </p:blipFill>
        <p:spPr bwMode="auto">
          <a:xfrm>
            <a:off x="237914" y="1142984"/>
            <a:ext cx="3737350" cy="4200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5011750"/>
          </a:xfrm>
        </p:spPr>
        <p:txBody>
          <a:bodyPr>
            <a:normAutofit fontScale="90000"/>
          </a:bodyPr>
          <a:lstStyle/>
          <a:p>
            <a:r>
              <a:rPr lang="ru-RU" sz="3100" b="1" u="sng" dirty="0" smtClean="0">
                <a:solidFill>
                  <a:srgbClr val="C00000"/>
                </a:solidFill>
                <a:latin typeface="Arial Narrow" pitchFamily="34" charset="0"/>
              </a:rPr>
              <a:t>Вопрос №2.</a:t>
            </a:r>
            <a: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  <a:t>Как называлась пограничная застава - крепость,</a:t>
            </a:r>
            <a:b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  <a:t> которая одной из первых приняла на себя удар </a:t>
            </a:r>
            <a:b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3100" b="1" dirty="0" err="1" smtClean="0">
                <a:solidFill>
                  <a:srgbClr val="002060"/>
                </a:solidFill>
                <a:latin typeface="Arial Narrow" pitchFamily="34" charset="0"/>
              </a:rPr>
              <a:t>немецко</a:t>
            </a:r>
            <a:r>
              <a:rPr lang="ru-RU" sz="3100" b="1" dirty="0" smtClean="0">
                <a:solidFill>
                  <a:srgbClr val="002060"/>
                </a:solidFill>
                <a:latin typeface="Arial Narrow" pitchFamily="34" charset="0"/>
              </a:rPr>
              <a:t> – фашистских захватчиков?</a:t>
            </a: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  <a:t>1. Брестская крепость</a:t>
            </a:r>
            <a:b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  <a:t>2. Петропавловская крепость</a:t>
            </a:r>
            <a:b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 Narrow" pitchFamily="34" charset="0"/>
              </a:rPr>
              <a:t>3. Псковская крепость</a:t>
            </a: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/>
            </a:r>
            <a:br>
              <a:rPr lang="ru-RU" sz="2400" b="1" dirty="0" smtClean="0">
                <a:latin typeface="Arial Narrow" pitchFamily="34" charset="0"/>
              </a:rPr>
            </a:br>
            <a:endParaRPr lang="ru-RU" sz="24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2714644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  <a:latin typeface="Arial Narrow" pitchFamily="34" charset="0"/>
              </a:rPr>
              <a:t>Ответ</a:t>
            </a:r>
            <a:r>
              <a:rPr lang="ru-RU" sz="2400" b="1" dirty="0" smtClean="0">
                <a:latin typeface="Arial Narrow" pitchFamily="34" charset="0"/>
              </a:rPr>
              <a:t/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Брестская крепость приняла на себя </a:t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первый удар противников 22 июня 1941 года. </a:t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Защитники  крепости  мужественно сражались с врагом. </a:t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Брестская крепость получила звание «Крепость – герой».  </a:t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Её оборона стала одним из символов подвига советских войск. 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23554" name="Picture 2" descr="https://potokmedia.ru/wp-content/uploads/2019/06/14666204271721892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714620"/>
            <a:ext cx="5907869" cy="39287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940444"/>
          </a:xfrm>
        </p:spPr>
        <p:txBody>
          <a:bodyPr>
            <a:normAutofit fontScale="90000"/>
          </a:bodyPr>
          <a:lstStyle/>
          <a:p>
            <a:r>
              <a:rPr lang="ru-RU" sz="2700" b="1" u="sng" dirty="0" smtClean="0">
                <a:solidFill>
                  <a:srgbClr val="C00000"/>
                </a:solidFill>
                <a:latin typeface="Arial Narrow" pitchFamily="34" charset="0"/>
              </a:rPr>
              <a:t>Вопрос №3.</a:t>
            </a:r>
            <a:r>
              <a:rPr lang="ru-RU" sz="2700" b="1" u="sng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700" b="1" u="sng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7 ноября 1941 года в Москве состоялся военный парад, 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участники которого сразу уходили на фронт, защищать столицу.  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На какой площади проходил знаменитый парад?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                                                   </a:t>
            </a: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>1. Площадь революции</a:t>
            </a:r>
            <a:b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>                                                  2. Триумфальная площадь</a:t>
            </a:r>
            <a:b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>                                       3. Красная площадь</a:t>
            </a: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u="sng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Arial Narrow" pitchFamily="34" charset="0"/>
              </a:rPr>
            </a:br>
            <a:endParaRPr lang="ru-RU" sz="2400" dirty="0"/>
          </a:p>
        </p:txBody>
      </p:sp>
      <p:pic>
        <p:nvPicPr>
          <p:cNvPr id="25602" name="Picture 2" descr="https://www.mchs.gov.ru/uploads/book/files/assets/common/page-substrates/page0134.jpg"/>
          <p:cNvPicPr>
            <a:picLocks noChangeAspect="1" noChangeArrowheads="1"/>
          </p:cNvPicPr>
          <p:nvPr/>
        </p:nvPicPr>
        <p:blipFill>
          <a:blip r:embed="rId3"/>
          <a:srcRect l="7225" t="18419" r="16623" b="8875"/>
          <a:stretch>
            <a:fillRect/>
          </a:stretch>
        </p:blipFill>
        <p:spPr bwMode="auto">
          <a:xfrm>
            <a:off x="214282" y="2643182"/>
            <a:ext cx="424664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654428"/>
          </a:xfrm>
        </p:spPr>
        <p:txBody>
          <a:bodyPr>
            <a:normAutofit fontScale="90000"/>
          </a:bodyPr>
          <a:lstStyle/>
          <a:p>
            <a:r>
              <a:rPr lang="ru-RU" sz="3100" b="1" u="sng" dirty="0" smtClean="0">
                <a:solidFill>
                  <a:srgbClr val="C00000"/>
                </a:solidFill>
                <a:latin typeface="Arial Narrow" pitchFamily="34" charset="0"/>
              </a:rPr>
              <a:t>Ответ</a:t>
            </a:r>
            <a:r>
              <a:rPr lang="ru-RU" sz="2700" b="1" u="sng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700" b="1" u="sng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7 ноября 1941 года в Москве на Красной площади 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состоялся военный парад. 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Войска уходили с парада прямиком на фронт, на защиту Москвы.  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>                                                   </a:t>
            </a: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u="sng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Arial Narrow" pitchFamily="34" charset="0"/>
              </a:rPr>
            </a:br>
            <a:endParaRPr lang="ru-RU" sz="2400" dirty="0"/>
          </a:p>
        </p:txBody>
      </p:sp>
      <p:pic>
        <p:nvPicPr>
          <p:cNvPr id="26626" name="Picture 2" descr="http://aze.rs.gov.ru/uploads/image/file/315661/compressed_file.jpeg"/>
          <p:cNvPicPr>
            <a:picLocks noChangeAspect="1" noChangeArrowheads="1"/>
          </p:cNvPicPr>
          <p:nvPr/>
        </p:nvPicPr>
        <p:blipFill>
          <a:blip r:embed="rId3" cstate="print"/>
          <a:srcRect l="3174" t="4749" r="1597" b="3431"/>
          <a:stretch>
            <a:fillRect/>
          </a:stretch>
        </p:blipFill>
        <p:spPr bwMode="auto">
          <a:xfrm>
            <a:off x="1285852" y="2214554"/>
            <a:ext cx="6429420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7b/000ba33a-ed65c3a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643998" cy="4786346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Arial Narrow" pitchFamily="34" charset="0"/>
              </a:rPr>
              <a:t>Вопрос №4.</a:t>
            </a:r>
            <a:r>
              <a:rPr lang="ru-RU" sz="2800" b="1" u="sng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800" b="1" u="sng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  <a:t>Назовите самый легендарный танк </a:t>
            </a:r>
            <a:b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  <a:t>Великой Отечественной войны.</a:t>
            </a:r>
            <a:br>
              <a:rPr lang="ru-RU" sz="32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</a:br>
            <a:endParaRPr lang="ru-RU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571744"/>
            <a:ext cx="2571768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1.Танк КВ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2571744"/>
            <a:ext cx="2643206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2. Танк Т - 28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2571744"/>
            <a:ext cx="2714644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3. Танк Т - 34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27652" name="Picture 4" descr="http://opoccuu.com/reid-t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500438"/>
            <a:ext cx="2643207" cy="178595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27654" name="Picture 6" descr="https://tanki-smela.at.ua/_ld/0/963602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00438"/>
            <a:ext cx="2536017" cy="178595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27656" name="Picture 8" descr="https://s1.1zoom.ru/big3/690/Tanks_T-34-85_4732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3500438"/>
            <a:ext cx="2714643" cy="178595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278</Words>
  <PresentationFormat>Экран (4:3)</PresentationFormat>
  <Paragraphs>75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Интеллектуальная игра   «Мужество, доблесть, честь»   </vt:lpstr>
      <vt:lpstr>1 тур «Грозно грянула война!» </vt:lpstr>
      <vt:lpstr>Вопрос №1. Как называлась песня, написанная в первые дни  Великой Отечественной войны,  призывающая  весь советский народ встать на защиту Родины от немецко – фашистских захватчиков?  1. Песня «Катюша»  2. Песня «Священная война»  3. Песня «Синий платочек» </vt:lpstr>
      <vt:lpstr>     Ответ В первые дни  Великой Отечественной войны  была написана песня  «Священная война».  Композитор  - А. Александров Автор текста  - В. Лебедев – Кумач.    Вставай, страна огромная, Вставай на смертный бой С фашистской силой темною, С проклятою ордой!  Пусть ярость благородная Вскипает, как волна, — Идёт война народная, Священная война!      </vt:lpstr>
      <vt:lpstr>Вопрос №2. Как называлась пограничная застава - крепость,  которая одной из первых приняла на себя удар   немецко – фашистских захватчиков?  1. Брестская крепость  2. Петропавловская крепость  3. Псковская крепость  </vt:lpstr>
      <vt:lpstr>Ответ Брестская крепость приняла на себя  первый удар противников 22 июня 1941 года.  Защитники  крепости  мужественно сражались с врагом.  Брестская крепость получила звание «Крепость – герой».   Её оборона стала одним из символов подвига советских войск.   </vt:lpstr>
      <vt:lpstr>Вопрос №3. 7 ноября 1941 года в Москве состоялся военный парад,  участники которого сразу уходили на фронт, защищать столицу.   На какой площади проходил знаменитый парад?                                                     1. Площадь революции                                                    2. Триумфальная площадь                                         3. Красная площадь   </vt:lpstr>
      <vt:lpstr>Ответ 7 ноября 1941 года в Москве на Красной площади  состоялся военный парад.  Войска уходили с парада прямиком на фронт, на защиту Москвы.                                                             </vt:lpstr>
      <vt:lpstr>Вопрос №4. Назовите самый легендарный танк  Великой Отечественной войны.             </vt:lpstr>
      <vt:lpstr>Ответ Легендарный танк Великой Отечественной войны Танк Т – 34.  Этот танк участвовал во всех крупных сражения Великой Отечественной войны и первым вошёл в Берлин.</vt:lpstr>
      <vt:lpstr>Вопрос №5. Единственной связью у солдат с родными во время войны были письма. Для того, чтобы отправить письмо, нужен был конверт.  Конвертов в военное время не было. Солдаты, написав письмо на листе бумаги, складывали его в виде: 1. Квадрата 2.Треугольника 3. Сворачивали в трубочку     </vt:lpstr>
      <vt:lpstr> Ответ На фронте солдаты складывали письмо  в виде треугольника, а сверху писали адрес.   Военные почтальоны доставляли  письма по указанному адресу.  Фронтовые письма  - треугольники очень ждали  и бережно хранили в семьях.   </vt:lpstr>
      <vt:lpstr>Слайд 13</vt:lpstr>
      <vt:lpstr>Вопрос №6. Какой город во время Великой Отечественной войны   почти 900 дней был окружён фашистами  и находился в блокаде? 1.Ленинград         2. Курск          3.Сталинград  </vt:lpstr>
      <vt:lpstr>Ответ  В сентябре 1941 года Ленинград был окружен фашистскими войсками. Враги хотели овладеть городом и уничтожить его жителей.  Героизм и стойкость ленинградцев в условиях блокады стали символом непобедимости  и мужества советского народа.  </vt:lpstr>
      <vt:lpstr>Вопрос №7. Зимой 1941 года по «Дороге жизни» в Ленинград  начали доставлять продукты питания и эвакуировать жителей. По льду какого озера проходила «Дорога жизни»? 1. Онежское озеро    2. Бельское озеро    3. Ладожское озеро</vt:lpstr>
      <vt:lpstr>Ответ «Дорога жизни» проходила по льду Ладожского озера.</vt:lpstr>
      <vt:lpstr>Вопрос №8. Во время Великой Отечественной войны жители многих городов отважно боролись с фашистами, защищая каждую улицу, каждый дом. За героизм и мужество в защите Родины двенадцати городам  нашей страны  было присвоено высокое звание 1.  «Город мужества» 2. «Город  - герой» 3. «Город  славы»       </vt:lpstr>
      <vt:lpstr>Ответ </vt:lpstr>
      <vt:lpstr>2 тур</vt:lpstr>
      <vt:lpstr>Задание: расскажите о пионерах, награждённых высоким званием «Герой Советского Союза»</vt:lpstr>
      <vt:lpstr>3 тур «Память, запечатлённая в камне»</vt:lpstr>
      <vt:lpstr>Задание: определите, как называются памятники, посвящённые событиям Великой Отечественной войны  и в каких городах они находятся</vt:lpstr>
      <vt:lpstr>Монумент  «Родина – мать зовёт!» г. Волгоград</vt:lpstr>
      <vt:lpstr>Военный мемориал  «Могила неизвестного солдата» г. Москва</vt:lpstr>
      <vt:lpstr>Памятник «Дневник Тани Савичевой» Ленинградская область</vt:lpstr>
      <vt:lpstr>Мемориал  «Боевая и трудовая слава забайкальцев»  г. Чита</vt:lpstr>
      <vt:lpstr>4 тур «Военные профессии»</vt:lpstr>
      <vt:lpstr>Задание: определите названия военных профессий </vt:lpstr>
      <vt:lpstr>Слайд 30</vt:lpstr>
      <vt:lpstr>5 тур «Военный кроссворд»</vt:lpstr>
      <vt:lpstr>Ответы</vt:lpstr>
      <vt:lpstr>6 тур: Забайкальцы – Герои России. Перед вами портрет забайкальца - Героя России.  Как звали этого человека и какой подвиг он совершил?  </vt:lpstr>
      <vt:lpstr>Алдар Цыденжапов (1991 г. – 2010 г.) Матрос – Герой России, спасший боевой корабль и своих товарищей</vt:lpstr>
      <vt:lpstr>Спасибо за участие!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 «О подвигах, о доблестях, о славе!», посвященная 70-летию Победы  в Великой Отечественной войне  </dc:title>
  <dc:creator>User</dc:creator>
  <cp:lastModifiedBy>Пользователь Windows</cp:lastModifiedBy>
  <cp:revision>71</cp:revision>
  <dcterms:created xsi:type="dcterms:W3CDTF">2015-02-11T16:55:05Z</dcterms:created>
  <dcterms:modified xsi:type="dcterms:W3CDTF">2021-02-07T13:41:06Z</dcterms:modified>
</cp:coreProperties>
</file>