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0" r:id="rId5"/>
    <p:sldId id="261" r:id="rId6"/>
    <p:sldId id="263" r:id="rId7"/>
    <p:sldId id="262" r:id="rId8"/>
    <p:sldId id="265" r:id="rId9"/>
    <p:sldId id="264" r:id="rId10"/>
    <p:sldId id="267" r:id="rId11"/>
    <p:sldId id="266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10.03.2023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Олег\Desktop\1024х76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675338"/>
            <a:ext cx="7884368" cy="5216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31640" y="2204864"/>
            <a:ext cx="367240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 smtClean="0">
                <a:solidFill>
                  <a:schemeClr val="accent2"/>
                </a:solidFill>
                <a:latin typeface="Bookman Old Style" pitchFamily="18" charset="0"/>
                <a:ea typeface="Verdana" pitchFamily="34" charset="0"/>
                <a:cs typeface="Verdana" pitchFamily="34" charset="0"/>
              </a:rPr>
              <a:t>«Как мотивировать педагога участвовать в профессиональном конкурсе»</a:t>
            </a:r>
          </a:p>
          <a:p>
            <a:endParaRPr lang="ru-RU" sz="2800" i="1" dirty="0" smtClean="0">
              <a:solidFill>
                <a:schemeClr val="accent2"/>
              </a:solidFill>
              <a:latin typeface="Bookman Old Style" pitchFamily="18" charset="0"/>
              <a:ea typeface="Verdana" pitchFamily="34" charset="0"/>
              <a:cs typeface="Verdana" pitchFamily="34" charset="0"/>
            </a:endParaRPr>
          </a:p>
          <a:p>
            <a:endParaRPr lang="ru-RU" sz="2800" i="1" dirty="0" smtClean="0">
              <a:solidFill>
                <a:schemeClr val="accent2"/>
              </a:solidFill>
              <a:latin typeface="Bookman Old Style" pitchFamily="18" charset="0"/>
              <a:ea typeface="Verdana" pitchFamily="34" charset="0"/>
              <a:cs typeface="Verdana" pitchFamily="34" charset="0"/>
            </a:endParaRPr>
          </a:p>
          <a:p>
            <a:endParaRPr lang="ru-RU" sz="2800" i="1" dirty="0">
              <a:solidFill>
                <a:schemeClr val="accent2"/>
              </a:solidFill>
              <a:latin typeface="Bookman Old Style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76056" y="4149080"/>
            <a:ext cx="30243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i="1" dirty="0" smtClean="0">
                <a:solidFill>
                  <a:schemeClr val="accent2"/>
                </a:solidFill>
                <a:latin typeface="Bookman Old Style" pitchFamily="18" charset="0"/>
                <a:ea typeface="Verdana" pitchFamily="34" charset="0"/>
                <a:cs typeface="Verdana" pitchFamily="34" charset="0"/>
              </a:rPr>
              <a:t>Старший воспитатель МАДОУ №19 </a:t>
            </a:r>
          </a:p>
          <a:p>
            <a:pPr algn="r"/>
            <a:r>
              <a:rPr lang="ru-RU" sz="1400" i="1" dirty="0" smtClean="0">
                <a:solidFill>
                  <a:schemeClr val="accent2"/>
                </a:solidFill>
                <a:latin typeface="Bookman Old Style" pitchFamily="18" charset="0"/>
                <a:ea typeface="Verdana" pitchFamily="34" charset="0"/>
                <a:cs typeface="Verdana" pitchFamily="34" charset="0"/>
              </a:rPr>
              <a:t>Долгова Наталья Михайловна</a:t>
            </a:r>
            <a:endParaRPr lang="ru-RU" sz="1400" i="1" dirty="0">
              <a:solidFill>
                <a:schemeClr val="accent2"/>
              </a:solidFill>
              <a:latin typeface="Bookman Old Style" pitchFamily="18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6916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699792" y="6021288"/>
            <a:ext cx="5688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i="1" dirty="0" smtClean="0">
                <a:ln w="18000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noFill/>
                <a:latin typeface="Bookman Old Style" pitchFamily="18" charset="0"/>
                <a:ea typeface="Verdana" pitchFamily="34" charset="0"/>
                <a:cs typeface="Verdana" pitchFamily="34" charset="0"/>
              </a:rPr>
              <a:t>Ф.И.О</a:t>
            </a:r>
            <a:endParaRPr lang="ru-RU" sz="2000" b="1" i="1" dirty="0">
              <a:ln w="1800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</a:ln>
              <a:noFill/>
              <a:latin typeface="Bookman Old Style" pitchFamily="18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" name="Рисунок 3" descr="H:\результаты\Screenshot_20230309_220120_Samsung Internet.jpg"/>
          <p:cNvPicPr/>
          <p:nvPr/>
        </p:nvPicPr>
        <p:blipFill>
          <a:blip r:embed="rId2" cstate="print"/>
          <a:srcRect t="25250" b="29167"/>
          <a:stretch>
            <a:fillRect/>
          </a:stretch>
        </p:blipFill>
        <p:spPr bwMode="auto">
          <a:xfrm>
            <a:off x="971600" y="188640"/>
            <a:ext cx="3620196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Сергей\Downloads\09-03-2023_20-03-53\Screenshot_20230309_220141_Samsung Internet.jpg"/>
          <p:cNvPicPr/>
          <p:nvPr/>
        </p:nvPicPr>
        <p:blipFill>
          <a:blip r:embed="rId3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cx="http://schemas.microsoft.com/office/drawing/2014/chartex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t="24917" b="38014"/>
          <a:stretch>
            <a:fillRect/>
          </a:stretch>
        </p:blipFill>
        <p:spPr bwMode="auto">
          <a:xfrm>
            <a:off x="971600" y="3717032"/>
            <a:ext cx="3583925" cy="2952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Сергей\Downloads\09-03-2023_20-03-53\Screenshot_20230309_220149_Samsung Internet.jpg"/>
          <p:cNvPicPr/>
          <p:nvPr/>
        </p:nvPicPr>
        <p:blipFill>
          <a:blip r:embed="rId4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cx="http://schemas.microsoft.com/office/drawing/2014/chartex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t="26083" b="31581"/>
          <a:stretch>
            <a:fillRect/>
          </a:stretch>
        </p:blipFill>
        <p:spPr bwMode="auto">
          <a:xfrm>
            <a:off x="4932040" y="260648"/>
            <a:ext cx="3673928" cy="3456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Сергей\Downloads\09-03-2023_20-03-53\Screenshot_20230309_220156_Samsung Internet.jpg"/>
          <p:cNvPicPr/>
          <p:nvPr/>
        </p:nvPicPr>
        <p:blipFill>
          <a:blip r:embed="rId5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cx="http://schemas.microsoft.com/office/drawing/2014/chartex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t="25083" b="39333"/>
          <a:stretch>
            <a:fillRect/>
          </a:stretch>
        </p:blipFill>
        <p:spPr bwMode="auto">
          <a:xfrm>
            <a:off x="4932040" y="3645024"/>
            <a:ext cx="3672408" cy="28803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736706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699792" y="6021288"/>
            <a:ext cx="5688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i="1" dirty="0" smtClean="0">
                <a:ln w="18000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noFill/>
                <a:latin typeface="Bookman Old Style" pitchFamily="18" charset="0"/>
                <a:ea typeface="Verdana" pitchFamily="34" charset="0"/>
                <a:cs typeface="Verdana" pitchFamily="34" charset="0"/>
              </a:rPr>
              <a:t>Ф.И.О</a:t>
            </a:r>
            <a:endParaRPr lang="ru-RU" sz="2000" b="1" i="1" dirty="0">
              <a:ln w="1800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</a:ln>
              <a:noFill/>
              <a:latin typeface="Bookman Old Style" pitchFamily="18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" name="Рисунок 3" descr="C:\Users\Сергей\Downloads\09-03-2023_20-03-53\Screenshot_20230309_220203_Samsung Internet.jpg"/>
          <p:cNvPicPr/>
          <p:nvPr/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cx="http://schemas.microsoft.com/office/drawing/2014/chartex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t="24917" b="30861"/>
          <a:stretch>
            <a:fillRect/>
          </a:stretch>
        </p:blipFill>
        <p:spPr bwMode="auto">
          <a:xfrm>
            <a:off x="611560" y="260648"/>
            <a:ext cx="3590401" cy="352839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Сергей\Downloads\09-03-2023_20-03-53\Screenshot_20230309_220211_Samsung Internet.jpg"/>
          <p:cNvPicPr/>
          <p:nvPr/>
        </p:nvPicPr>
        <p:blipFill>
          <a:blip r:embed="rId3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cx="http://schemas.microsoft.com/office/drawing/2014/chartex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t="25667" b="37335"/>
          <a:stretch>
            <a:fillRect/>
          </a:stretch>
        </p:blipFill>
        <p:spPr bwMode="auto">
          <a:xfrm>
            <a:off x="683568" y="3717032"/>
            <a:ext cx="3590925" cy="2952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Сергей\Downloads\09-03-2023_20-03-53\Screenshot_20230309_220218_Samsung Internet.jpg"/>
          <p:cNvPicPr/>
          <p:nvPr/>
        </p:nvPicPr>
        <p:blipFill>
          <a:blip r:embed="rId4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cx="http://schemas.microsoft.com/office/drawing/2014/chartex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t="25667" b="32958"/>
          <a:stretch>
            <a:fillRect/>
          </a:stretch>
        </p:blipFill>
        <p:spPr bwMode="auto">
          <a:xfrm>
            <a:off x="4932040" y="260648"/>
            <a:ext cx="3524250" cy="324036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Сергей\Downloads\09-03-2023_20-03-53\Screenshot_20230309_220229_Samsung Internet.jpg"/>
          <p:cNvPicPr/>
          <p:nvPr/>
        </p:nvPicPr>
        <p:blipFill>
          <a:blip r:embed="rId5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cx="http://schemas.microsoft.com/office/drawing/2014/chartex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t="25083" b="37114"/>
          <a:stretch>
            <a:fillRect/>
          </a:stretch>
        </p:blipFill>
        <p:spPr bwMode="auto">
          <a:xfrm>
            <a:off x="4932040" y="3501008"/>
            <a:ext cx="3524250" cy="296059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736706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1187624" y="476672"/>
            <a:ext cx="6984776" cy="4752528"/>
          </a:xfrm>
          <a:prstGeom prst="round2DiagRect">
            <a:avLst>
              <a:gd name="adj1" fmla="val 5886"/>
              <a:gd name="adj2" fmla="val 0"/>
            </a:avLst>
          </a:prstGeom>
          <a:solidFill>
            <a:schemeClr val="lt1">
              <a:alpha val="65000"/>
            </a:schemeClr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" name="Рисунок 3" descr="C:\Users\Сергей\Downloads\09-03-2023_20-03-53\Screenshot_20230309_220242_Samsung Internet.jpg"/>
          <p:cNvPicPr/>
          <p:nvPr/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cx="http://schemas.microsoft.com/office/drawing/2014/chartex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t="60084"/>
          <a:stretch>
            <a:fillRect/>
          </a:stretch>
        </p:blipFill>
        <p:spPr bwMode="auto">
          <a:xfrm>
            <a:off x="2987824" y="692696"/>
            <a:ext cx="3744416" cy="3429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63688" y="3933056"/>
            <a:ext cx="6120680" cy="113877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У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 каждого педагога своя мотивация к участию в конкурсах профессионального мастерства! </a:t>
            </a:r>
            <a:r>
              <a:rPr lang="ru-RU" sz="20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6706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1619672" y="1340768"/>
            <a:ext cx="6768752" cy="4392488"/>
          </a:xfrm>
          <a:prstGeom prst="round2DiagRect">
            <a:avLst>
              <a:gd name="adj1" fmla="val 5886"/>
              <a:gd name="adj2" fmla="val 0"/>
            </a:avLst>
          </a:prstGeom>
          <a:solidFill>
            <a:schemeClr val="lt1">
              <a:alpha val="65000"/>
            </a:schemeClr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600" dirty="0" smtClean="0">
              <a:latin typeface="Monotype Corsiva" pitchFamily="66" charset="0"/>
            </a:endParaRPr>
          </a:p>
          <a:p>
            <a:pPr algn="ctr"/>
            <a:endParaRPr lang="ru-RU" sz="3600" dirty="0" smtClean="0">
              <a:latin typeface="Monotype Corsiva" pitchFamily="66" charset="0"/>
            </a:endParaRPr>
          </a:p>
          <a:p>
            <a:pPr algn="ctr"/>
            <a:endParaRPr lang="ru-RU" sz="3600" dirty="0" smtClean="0">
              <a:latin typeface="Monotype Corsiva" pitchFamily="66" charset="0"/>
            </a:endParaRPr>
          </a:p>
          <a:p>
            <a:pPr algn="ctr"/>
            <a:r>
              <a:rPr lang="ru-RU" sz="3600" dirty="0" smtClean="0">
                <a:latin typeface="Monotype Corsiva" pitchFamily="66" charset="0"/>
              </a:rPr>
              <a:t>«Плох тот солдат, который не мечтает стать генералом»</a:t>
            </a:r>
          </a:p>
          <a:p>
            <a:pPr algn="ctr"/>
            <a:endParaRPr lang="ru-RU" sz="3600" dirty="0" smtClean="0">
              <a:latin typeface="Monotype Corsiva" pitchFamily="66" charset="0"/>
            </a:endParaRPr>
          </a:p>
          <a:p>
            <a:pPr algn="ctr"/>
            <a:endParaRPr lang="ru-RU" sz="3600" dirty="0" smtClean="0">
              <a:latin typeface="Monotype Corsiva" pitchFamily="66" charset="0"/>
            </a:endParaRPr>
          </a:p>
          <a:p>
            <a:pPr algn="ctr"/>
            <a:r>
              <a:rPr lang="ru-RU" sz="3600" dirty="0" smtClean="0">
                <a:latin typeface="Monotype Corsiva" pitchFamily="66" charset="0"/>
              </a:rPr>
              <a:t>А.В.Суворов</a:t>
            </a:r>
          </a:p>
          <a:p>
            <a:pPr algn="ctr"/>
            <a:endParaRPr lang="ru-RU" sz="3600" dirty="0" smtClean="0">
              <a:latin typeface="Monotype Corsiva" pitchFamily="66" charset="0"/>
            </a:endParaRPr>
          </a:p>
          <a:p>
            <a:pPr algn="ctr"/>
            <a:endParaRPr lang="ru-RU" sz="3600" dirty="0" smtClean="0">
              <a:latin typeface="Monotype Corsiva" pitchFamily="66" charset="0"/>
            </a:endParaRPr>
          </a:p>
          <a:p>
            <a:pPr algn="ctr"/>
            <a:endParaRPr lang="ru-RU" sz="3600" dirty="0">
              <a:solidFill>
                <a:schemeClr val="tx1">
                  <a:lumMod val="85000"/>
                  <a:lumOff val="1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99792" y="6021288"/>
            <a:ext cx="5688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i="1" dirty="0" smtClean="0">
                <a:ln w="18000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noFill/>
                <a:latin typeface="Bookman Old Style" pitchFamily="18" charset="0"/>
                <a:ea typeface="Verdana" pitchFamily="34" charset="0"/>
                <a:cs typeface="Verdana" pitchFamily="34" charset="0"/>
              </a:rPr>
              <a:t>Ф.И.О</a:t>
            </a:r>
            <a:endParaRPr lang="ru-RU" sz="2000" b="1" i="1" dirty="0">
              <a:ln w="1800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</a:ln>
              <a:noFill/>
              <a:latin typeface="Bookman Old Style" pitchFamily="18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667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1187624" y="548680"/>
            <a:ext cx="6768752" cy="4392488"/>
          </a:xfrm>
          <a:prstGeom prst="round2DiagRect">
            <a:avLst>
              <a:gd name="adj1" fmla="val 5886"/>
              <a:gd name="adj2" fmla="val 0"/>
            </a:avLst>
          </a:prstGeom>
          <a:solidFill>
            <a:schemeClr val="lt1">
              <a:alpha val="65000"/>
            </a:schemeClr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Monotype Corsiva" pitchFamily="66" charset="0"/>
              </a:rPr>
              <a:t>Вопрос</a:t>
            </a:r>
            <a:r>
              <a:rPr lang="ru-RU" sz="3600" dirty="0" smtClean="0">
                <a:latin typeface="Monotype Corsiva" pitchFamily="66" charset="0"/>
              </a:rPr>
              <a:t>, который стоит задать самому себе</a:t>
            </a:r>
            <a:r>
              <a:rPr lang="ru-RU" sz="3600" dirty="0" smtClean="0">
                <a:latin typeface="Monotype Corsiva" pitchFamily="66" charset="0"/>
              </a:rPr>
              <a:t>,</a:t>
            </a:r>
          </a:p>
          <a:p>
            <a:pPr algn="ctr"/>
            <a:r>
              <a:rPr lang="ru-RU" sz="3600" dirty="0" smtClean="0">
                <a:latin typeface="Monotype Corsiva" pitchFamily="66" charset="0"/>
              </a:rPr>
              <a:t> </a:t>
            </a:r>
            <a:r>
              <a:rPr lang="ru-RU" sz="3600" dirty="0" smtClean="0">
                <a:latin typeface="Monotype Corsiva" pitchFamily="66" charset="0"/>
              </a:rPr>
              <a:t>- о мотивации такого поступка: зачем мне это надо? </a:t>
            </a:r>
            <a:endParaRPr lang="ru-RU" sz="3600" dirty="0">
              <a:solidFill>
                <a:schemeClr val="tx1">
                  <a:lumMod val="85000"/>
                  <a:lumOff val="1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99792" y="6021288"/>
            <a:ext cx="5688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i="1" dirty="0" smtClean="0">
                <a:ln w="18000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noFill/>
                <a:latin typeface="Bookman Old Style" pitchFamily="18" charset="0"/>
                <a:ea typeface="Verdana" pitchFamily="34" charset="0"/>
                <a:cs typeface="Verdana" pitchFamily="34" charset="0"/>
              </a:rPr>
              <a:t>Ф.И.О</a:t>
            </a:r>
            <a:endParaRPr lang="ru-RU" sz="2000" b="1" i="1" dirty="0">
              <a:ln w="1800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</a:ln>
              <a:noFill/>
              <a:latin typeface="Bookman Old Style" pitchFamily="18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0242" name="Picture 2" descr="https://catherineasquithgallery.com/uploads/posts/2021-02/1614523124_200-p-litso-na-belom-fone-254.jpg"/>
          <p:cNvPicPr>
            <a:picLocks noChangeAspect="1" noChangeArrowheads="1"/>
          </p:cNvPicPr>
          <p:nvPr/>
        </p:nvPicPr>
        <p:blipFill>
          <a:blip r:embed="rId2" cstate="print"/>
          <a:srcRect l="16046" r="11585"/>
          <a:stretch>
            <a:fillRect/>
          </a:stretch>
        </p:blipFill>
        <p:spPr bwMode="auto">
          <a:xfrm>
            <a:off x="5652120" y="3933056"/>
            <a:ext cx="2952328" cy="272067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801638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1115616" y="404664"/>
            <a:ext cx="6768752" cy="4392488"/>
          </a:xfrm>
          <a:prstGeom prst="round2DiagRect">
            <a:avLst>
              <a:gd name="adj1" fmla="val 5886"/>
              <a:gd name="adj2" fmla="val 0"/>
            </a:avLst>
          </a:prstGeom>
          <a:solidFill>
            <a:schemeClr val="lt1">
              <a:alpha val="65000"/>
            </a:schemeClr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Monotype Corsiva" pitchFamily="66" charset="0"/>
              </a:rPr>
              <a:t>Признание </a:t>
            </a:r>
            <a:r>
              <a:rPr lang="ru-RU" sz="3600" dirty="0" smtClean="0">
                <a:latin typeface="Monotype Corsiva" pitchFamily="66" charset="0"/>
              </a:rPr>
              <a:t>– важнейший стимул для работы и в то же время один из источников достижения внутренней </a:t>
            </a:r>
            <a:r>
              <a:rPr lang="ru-RU" sz="3600" dirty="0" smtClean="0">
                <a:latin typeface="Monotype Corsiva" pitchFamily="66" charset="0"/>
              </a:rPr>
              <a:t>гармонии</a:t>
            </a:r>
            <a:endParaRPr lang="ru-RU" sz="3600" dirty="0">
              <a:solidFill>
                <a:schemeClr val="tx1">
                  <a:lumMod val="85000"/>
                  <a:lumOff val="1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9217" name="Picture 1" descr="C:\Users\User\Рабочий стол\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3861048"/>
            <a:ext cx="4943870" cy="27809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736706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1403648" y="1052736"/>
            <a:ext cx="6768752" cy="4392488"/>
          </a:xfrm>
          <a:prstGeom prst="round2DiagRect">
            <a:avLst>
              <a:gd name="adj1" fmla="val 5886"/>
              <a:gd name="adj2" fmla="val 0"/>
            </a:avLst>
          </a:prstGeom>
          <a:solidFill>
            <a:schemeClr val="lt1">
              <a:alpha val="65000"/>
            </a:schemeClr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dirty="0" smtClean="0">
                <a:latin typeface="Monotype Corsiva" pitchFamily="66" charset="0"/>
              </a:rPr>
              <a:t>1. Обнаружение скрытых возможностей программы, усиление её наиболее творческих, активных элементов</a:t>
            </a:r>
          </a:p>
          <a:p>
            <a:r>
              <a:rPr lang="ru-RU" sz="2800" dirty="0" smtClean="0">
                <a:latin typeface="Monotype Corsiva" pitchFamily="66" charset="0"/>
              </a:rPr>
              <a:t>2. Демонстрация и </a:t>
            </a:r>
            <a:r>
              <a:rPr lang="ru-RU" sz="2800" dirty="0" smtClean="0">
                <a:latin typeface="Monotype Corsiva" pitchFamily="66" charset="0"/>
              </a:rPr>
              <a:t>самому себе, и окружающим </a:t>
            </a:r>
            <a:r>
              <a:rPr lang="ru-RU" sz="2800" dirty="0" smtClean="0">
                <a:latin typeface="Monotype Corsiva" pitchFamily="66" charset="0"/>
              </a:rPr>
              <a:t>собственной профессиональной состоятельности</a:t>
            </a:r>
          </a:p>
          <a:p>
            <a:r>
              <a:rPr lang="ru-RU" sz="2800" dirty="0" smtClean="0">
                <a:latin typeface="Monotype Corsiva" pitchFamily="66" charset="0"/>
              </a:rPr>
              <a:t>3. Победа или участие? </a:t>
            </a:r>
          </a:p>
          <a:p>
            <a:pPr algn="ctr"/>
            <a:endParaRPr lang="ru-RU" sz="3600" dirty="0">
              <a:solidFill>
                <a:schemeClr val="tx1">
                  <a:lumMod val="85000"/>
                  <a:lumOff val="15000"/>
                </a:schemeClr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6706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699792" y="6021288"/>
            <a:ext cx="5688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i="1" dirty="0" smtClean="0">
                <a:ln w="18000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noFill/>
                <a:latin typeface="Bookman Old Style" pitchFamily="18" charset="0"/>
                <a:ea typeface="Verdana" pitchFamily="34" charset="0"/>
                <a:cs typeface="Verdana" pitchFamily="34" charset="0"/>
              </a:rPr>
              <a:t>Ф.И.О</a:t>
            </a:r>
            <a:endParaRPr lang="ru-RU" sz="2000" b="1" i="1" dirty="0">
              <a:ln w="1800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</a:ln>
              <a:noFill/>
              <a:latin typeface="Bookman Old Style" pitchFamily="18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" name="Рисунок 3" descr="C:\Users\Сергей\Downloads\09-03-2023_20-03-53\Screenshot_20230309_215905_Samsung Internet.jpg"/>
          <p:cNvPicPr/>
          <p:nvPr/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cx="http://schemas.microsoft.com/office/drawing/2014/chartex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t="17583" b="11917"/>
          <a:stretch>
            <a:fillRect/>
          </a:stretch>
        </p:blipFill>
        <p:spPr bwMode="auto">
          <a:xfrm>
            <a:off x="467544" y="188640"/>
            <a:ext cx="3312368" cy="520789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Сергей\Downloads\09-03-2023_20-03-53\Screenshot_20230309_215922_Samsung Internet.jpg"/>
          <p:cNvPicPr/>
          <p:nvPr/>
        </p:nvPicPr>
        <p:blipFill>
          <a:blip r:embed="rId3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cx="http://schemas.microsoft.com/office/drawing/2014/chartex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t="66333" b="12000"/>
          <a:stretch>
            <a:fillRect/>
          </a:stretch>
        </p:blipFill>
        <p:spPr bwMode="auto">
          <a:xfrm>
            <a:off x="467544" y="5369049"/>
            <a:ext cx="3312368" cy="1488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Сергей\Downloads\09-03-2023_20-03-53\Screenshot_20230309_215931_Samsung Internet.jpg"/>
          <p:cNvPicPr/>
          <p:nvPr/>
        </p:nvPicPr>
        <p:blipFill>
          <a:blip r:embed="rId4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cx="http://schemas.microsoft.com/office/drawing/2014/chartex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t="33000" b="28000"/>
          <a:stretch>
            <a:fillRect/>
          </a:stretch>
        </p:blipFill>
        <p:spPr bwMode="auto">
          <a:xfrm>
            <a:off x="5076056" y="188640"/>
            <a:ext cx="3384376" cy="2946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Сергей\Downloads\09-03-2023_20-03-53\Screenshot_20230309_215942_Samsung Internet.jpg"/>
          <p:cNvPicPr/>
          <p:nvPr/>
        </p:nvPicPr>
        <p:blipFill>
          <a:blip r:embed="rId5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cx="http://schemas.microsoft.com/office/drawing/2014/chartex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t="25167" b="28417"/>
          <a:stretch>
            <a:fillRect/>
          </a:stretch>
        </p:blipFill>
        <p:spPr bwMode="auto">
          <a:xfrm>
            <a:off x="5076056" y="3208356"/>
            <a:ext cx="3384376" cy="36496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736706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Сергей\Downloads\09-03-2023_20-03-53\Screenshot_20230309_215949_Samsung Internet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cx="http://schemas.microsoft.com/office/drawing/2014/chartex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t="25084" b="12250"/>
          <a:stretch/>
        </p:blipFill>
        <p:spPr bwMode="auto">
          <a:xfrm>
            <a:off x="539552" y="476672"/>
            <a:ext cx="3700311" cy="51530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cx="http://schemas.microsoft.com/office/drawing/2014/chartex" xmlns:wpc="http://schemas.microsoft.com/office/word/2010/wordprocessingCanvas" xmlns="" xmlns:pic="http://schemas.openxmlformats.org/drawingml/2006/picture" xmlns:lc="http://schemas.openxmlformats.org/drawingml/2006/lockedCanvas"/>
            </a:ext>
          </a:extLst>
        </p:spPr>
      </p:pic>
      <p:pic>
        <p:nvPicPr>
          <p:cNvPr id="8" name="Рисунок 7" descr="C:\Users\Сергей\Downloads\09-03-2023_20-03-53\Screenshot_20230309_215959_Samsung Internet.jpg"/>
          <p:cNvPicPr/>
          <p:nvPr/>
        </p:nvPicPr>
        <p:blipFill>
          <a:blip r:embed="rId3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cx="http://schemas.microsoft.com/office/drawing/2014/chartex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t="25083" b="18333"/>
          <a:stretch>
            <a:fillRect/>
          </a:stretch>
        </p:blipFill>
        <p:spPr bwMode="auto">
          <a:xfrm>
            <a:off x="4788024" y="476672"/>
            <a:ext cx="3960490" cy="51125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736706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Сергей\Downloads\09-03-2023_20-03-53\Screenshot_20230309_220006_Samsung Internet.jpg"/>
          <p:cNvPicPr/>
          <p:nvPr/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cx="http://schemas.microsoft.com/office/drawing/2014/chartex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t="24583" b="11583"/>
          <a:stretch>
            <a:fillRect/>
          </a:stretch>
        </p:blipFill>
        <p:spPr bwMode="auto">
          <a:xfrm>
            <a:off x="611560" y="404664"/>
            <a:ext cx="3629025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Сергей\Downloads\09-03-2023_20-03-53\Screenshot_20230309_220014_Samsung Internet.jpg"/>
          <p:cNvPicPr/>
          <p:nvPr/>
        </p:nvPicPr>
        <p:blipFill>
          <a:blip r:embed="rId3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cx="http://schemas.microsoft.com/office/drawing/2014/chartex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t="27080" b="48464"/>
          <a:stretch>
            <a:fillRect/>
          </a:stretch>
        </p:blipFill>
        <p:spPr bwMode="auto">
          <a:xfrm>
            <a:off x="4716016" y="260648"/>
            <a:ext cx="3710305" cy="2016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Сергей\Downloads\09-03-2023_20-03-53\Screenshot_20230309_220014_Samsung Internet.jpg"/>
          <p:cNvPicPr/>
          <p:nvPr/>
        </p:nvPicPr>
        <p:blipFill>
          <a:blip r:embed="rId3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cx="http://schemas.microsoft.com/office/drawing/2014/chartex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t="57697" b="17848"/>
          <a:stretch>
            <a:fillRect/>
          </a:stretch>
        </p:blipFill>
        <p:spPr bwMode="auto">
          <a:xfrm>
            <a:off x="4716016" y="2276872"/>
            <a:ext cx="3710305" cy="2016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Сергей\Downloads\09-03-2023_20-03-53\Screenshot_20230309_220025_Samsung Internet.jpg"/>
          <p:cNvPicPr/>
          <p:nvPr/>
        </p:nvPicPr>
        <p:blipFill>
          <a:blip r:embed="rId4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cx="http://schemas.microsoft.com/office/drawing/2014/chartex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t="47138" b="23240"/>
          <a:stretch>
            <a:fillRect/>
          </a:stretch>
        </p:blipFill>
        <p:spPr bwMode="auto">
          <a:xfrm>
            <a:off x="4716016" y="4293096"/>
            <a:ext cx="3609975" cy="23762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736706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699792" y="6021288"/>
            <a:ext cx="5688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i="1" dirty="0" smtClean="0">
                <a:ln w="18000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noFill/>
                <a:latin typeface="Bookman Old Style" pitchFamily="18" charset="0"/>
                <a:ea typeface="Verdana" pitchFamily="34" charset="0"/>
                <a:cs typeface="Verdana" pitchFamily="34" charset="0"/>
              </a:rPr>
              <a:t>Ф.И.О</a:t>
            </a:r>
            <a:endParaRPr lang="ru-RU" sz="2000" b="1" i="1" dirty="0">
              <a:ln w="1800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</a:ln>
              <a:noFill/>
              <a:latin typeface="Bookman Old Style" pitchFamily="18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" name="Рисунок 3" descr="H:\результаты\Screenshot_20230309_220051_Samsung Internet.jpg"/>
          <p:cNvPicPr/>
          <p:nvPr/>
        </p:nvPicPr>
        <p:blipFill>
          <a:blip r:embed="rId2" cstate="print"/>
          <a:srcRect t="26833" b="6417"/>
          <a:stretch>
            <a:fillRect/>
          </a:stretch>
        </p:blipFill>
        <p:spPr bwMode="auto">
          <a:xfrm>
            <a:off x="467544" y="260648"/>
            <a:ext cx="3608798" cy="535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:\результаты\Screenshot_20230309_220113_Samsung Internet.jpg"/>
          <p:cNvPicPr/>
          <p:nvPr/>
        </p:nvPicPr>
        <p:blipFill>
          <a:blip r:embed="rId3" cstate="print"/>
          <a:srcRect t="25250" b="31250"/>
          <a:stretch>
            <a:fillRect/>
          </a:stretch>
        </p:blipFill>
        <p:spPr bwMode="auto">
          <a:xfrm>
            <a:off x="4427984" y="260648"/>
            <a:ext cx="3645779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736706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117</Words>
  <Application>Microsoft Office PowerPoint</Application>
  <PresentationFormat>Экран (4:3)</PresentationFormat>
  <Paragraphs>26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Олег</dc:creator>
  <cp:lastModifiedBy>User</cp:lastModifiedBy>
  <cp:revision>7</cp:revision>
  <dcterms:created xsi:type="dcterms:W3CDTF">2012-08-01T10:59:38Z</dcterms:created>
  <dcterms:modified xsi:type="dcterms:W3CDTF">2023-03-10T07:04:18Z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601040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D5.0.3</vt:lpwstr>
  </property>
</Properties>
</file>