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2" r:id="rId2"/>
    <p:sldId id="258" r:id="rId3"/>
    <p:sldId id="259" r:id="rId4"/>
    <p:sldId id="262" r:id="rId5"/>
    <p:sldId id="273" r:id="rId6"/>
    <p:sldId id="264" r:id="rId7"/>
    <p:sldId id="274" r:id="rId8"/>
    <p:sldId id="277" r:id="rId9"/>
    <p:sldId id="276" r:id="rId10"/>
    <p:sldId id="279" r:id="rId11"/>
    <p:sldId id="280" r:id="rId12"/>
    <p:sldId id="278" r:id="rId13"/>
    <p:sldId id="281" r:id="rId14"/>
    <p:sldId id="267" r:id="rId15"/>
    <p:sldId id="266" r:id="rId16"/>
    <p:sldId id="268" r:id="rId17"/>
    <p:sldId id="270" r:id="rId18"/>
    <p:sldId id="271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5B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914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2227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77512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20249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65597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4959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8750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0312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68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99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848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01152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978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8370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722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1322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5631B-3186-413A-BA09-43F8746A66FC}" type="datetimeFigureOut">
              <a:rPr lang="ru-RU" smtClean="0"/>
              <a:t>чт 29.10.20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1B240B-8BA3-4791-B3FE-D8FEB591F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09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Математика 5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5137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араллелограмм 3"/>
          <p:cNvSpPr/>
          <p:nvPr/>
        </p:nvSpPr>
        <p:spPr>
          <a:xfrm>
            <a:off x="5374105" y="2020943"/>
            <a:ext cx="3866148" cy="1876926"/>
          </a:xfrm>
          <a:prstGeom prst="parallelogram">
            <a:avLst/>
          </a:prstGeom>
          <a:solidFill>
            <a:schemeClr val="accent3">
              <a:lumMod val="20000"/>
              <a:lumOff val="80000"/>
            </a:schemeClr>
          </a:solidFill>
          <a:ln w="698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34844" y="3803030"/>
            <a:ext cx="335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5481551" y="1571583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9240253" y="1522332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8726906" y="3891154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D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1590581" y="1771638"/>
            <a:ext cx="287153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Сколько вершин</a:t>
            </a:r>
            <a:r>
              <a:rPr lang="en-US" sz="2400" dirty="0" smtClean="0"/>
              <a:t>?</a:t>
            </a:r>
          </a:p>
          <a:p>
            <a:endParaRPr lang="en-US" sz="2400" dirty="0" smtClean="0"/>
          </a:p>
          <a:p>
            <a:r>
              <a:rPr lang="en-US" sz="2400" dirty="0" smtClean="0"/>
              <a:t>C</a:t>
            </a:r>
            <a:r>
              <a:rPr lang="ru-RU" sz="2400" dirty="0" err="1" smtClean="0"/>
              <a:t>колько</a:t>
            </a:r>
            <a:r>
              <a:rPr lang="ru-RU" sz="2400" dirty="0" smtClean="0"/>
              <a:t> сторон</a:t>
            </a:r>
            <a:r>
              <a:rPr lang="en-US" sz="2400" dirty="0" smtClean="0"/>
              <a:t>?</a:t>
            </a:r>
          </a:p>
          <a:p>
            <a:endParaRPr lang="en-US" sz="2400" dirty="0" smtClean="0"/>
          </a:p>
          <a:p>
            <a:r>
              <a:rPr lang="en-US" sz="2400" dirty="0" smtClean="0"/>
              <a:t>C</a:t>
            </a:r>
            <a:r>
              <a:rPr lang="ru-RU" sz="2400" dirty="0" err="1" smtClean="0"/>
              <a:t>колько</a:t>
            </a:r>
            <a:r>
              <a:rPr lang="ru-RU" sz="2400" dirty="0" smtClean="0"/>
              <a:t> углов</a:t>
            </a:r>
            <a:r>
              <a:rPr lang="en-US" sz="2400" dirty="0" smtClean="0"/>
              <a:t>?</a:t>
            </a:r>
          </a:p>
          <a:p>
            <a:endParaRPr lang="en-US" sz="2400" dirty="0"/>
          </a:p>
          <a:p>
            <a:r>
              <a:rPr lang="ru-RU" sz="2400" dirty="0" smtClean="0"/>
              <a:t>Дайте название многоугольнику</a:t>
            </a:r>
            <a:r>
              <a:rPr lang="en-US" sz="2400" dirty="0" smtClean="0"/>
              <a:t>?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04317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786063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                   Лист учета</a:t>
            </a:r>
            <a:endParaRPr lang="ru-RU" sz="40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074605"/>
              </p:ext>
            </p:extLst>
          </p:nvPr>
        </p:nvGraphicFramePr>
        <p:xfrm>
          <a:off x="911668" y="2275750"/>
          <a:ext cx="8128000" cy="2667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5069">
                  <a:extLst>
                    <a:ext uri="{9D8B030D-6E8A-4147-A177-3AD203B41FA5}">
                      <a16:colId xmlns:a16="http://schemas.microsoft.com/office/drawing/2014/main" val="3497678344"/>
                    </a:ext>
                  </a:extLst>
                </a:gridCol>
                <a:gridCol w="1596131">
                  <a:extLst>
                    <a:ext uri="{9D8B030D-6E8A-4147-A177-3AD203B41FA5}">
                      <a16:colId xmlns:a16="http://schemas.microsoft.com/office/drawing/2014/main" val="407407281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16361018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15048986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805854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Фамилия/</a:t>
                      </a:r>
                    </a:p>
                    <a:p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цвет</a:t>
                      </a:r>
                      <a:r>
                        <a:rPr lang="ru-RU" baseline="0" dirty="0" smtClean="0">
                          <a:solidFill>
                            <a:schemeClr val="tx1"/>
                          </a:solidFill>
                        </a:rPr>
                        <a:t> карточки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1675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sz="3600" dirty="0" smtClean="0"/>
                        <a:t>   </a:t>
                      </a:r>
                      <a:endParaRPr lang="ru-RU" sz="3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12700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284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1761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13394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1866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3376" y="1085768"/>
            <a:ext cx="8596668" cy="3085179"/>
          </a:xfrm>
        </p:spPr>
        <p:txBody>
          <a:bodyPr>
            <a:noAutofit/>
          </a:bodyPr>
          <a:lstStyle/>
          <a:p>
            <a:r>
              <a:rPr lang="ru-RU" sz="2800" dirty="0" smtClean="0"/>
              <a:t>Если выполнил задание </a:t>
            </a:r>
            <a:r>
              <a:rPr lang="ru-RU" sz="2800" i="1" dirty="0" smtClean="0">
                <a:solidFill>
                  <a:schemeClr val="accent2"/>
                </a:solidFill>
              </a:rPr>
              <a:t>без помощи консультанта</a:t>
            </a:r>
            <a:r>
              <a:rPr lang="ru-RU" sz="2800" dirty="0" smtClean="0"/>
              <a:t>, поставьте </a:t>
            </a:r>
            <a:r>
              <a:rPr lang="ru-RU" sz="2800" b="1" dirty="0" smtClean="0">
                <a:solidFill>
                  <a:srgbClr val="92D050"/>
                </a:solidFill>
              </a:rPr>
              <a:t>+</a:t>
            </a:r>
            <a:r>
              <a:rPr lang="ru-RU" sz="2800" dirty="0" smtClean="0"/>
              <a:t> и прикрепите на листок полоску </a:t>
            </a:r>
          </a:p>
          <a:p>
            <a:r>
              <a:rPr lang="ru-RU" sz="2800" dirty="0" smtClean="0"/>
              <a:t>Если выполнил задание </a:t>
            </a:r>
            <a:r>
              <a:rPr lang="ru-RU" sz="2800" i="1" dirty="0" smtClean="0">
                <a:solidFill>
                  <a:srgbClr val="FFC000"/>
                </a:solidFill>
              </a:rPr>
              <a:t>с помощью консультанта</a:t>
            </a:r>
            <a:r>
              <a:rPr lang="ru-RU" sz="2800" dirty="0" smtClean="0"/>
              <a:t>, поставьте себе </a:t>
            </a:r>
            <a:r>
              <a:rPr lang="ru-RU" sz="2800" dirty="0" smtClean="0">
                <a:solidFill>
                  <a:srgbClr val="FFC000"/>
                </a:solidFill>
              </a:rPr>
              <a:t>+/- </a:t>
            </a:r>
            <a:r>
              <a:rPr lang="ru-RU" sz="2800" dirty="0" smtClean="0"/>
              <a:t>и прикрепите на листок  полоску </a:t>
            </a:r>
          </a:p>
          <a:p>
            <a:r>
              <a:rPr lang="ru-RU" sz="2800" dirty="0" smtClean="0"/>
              <a:t>Если </a:t>
            </a:r>
            <a:r>
              <a:rPr lang="ru-RU" sz="2800" i="1" dirty="0" smtClean="0">
                <a:solidFill>
                  <a:srgbClr val="0070C0"/>
                </a:solidFill>
              </a:rPr>
              <a:t>не получилось совсем выполнить задание</a:t>
            </a:r>
            <a:r>
              <a:rPr lang="ru-RU" sz="2800" dirty="0" smtClean="0"/>
              <a:t>, можете поставить себе </a:t>
            </a:r>
            <a:r>
              <a:rPr lang="ru-RU" sz="2800" b="1" dirty="0" smtClean="0">
                <a:solidFill>
                  <a:srgbClr val="0070C0"/>
                </a:solidFill>
              </a:rPr>
              <a:t>- </a:t>
            </a:r>
            <a:r>
              <a:rPr lang="ru-RU" sz="2800" dirty="0" smtClean="0"/>
              <a:t>и прикрепить полоску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90701" y="4963886"/>
            <a:ext cx="1540667" cy="426261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641431" y="3465094"/>
            <a:ext cx="1684421" cy="43313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34063" y="2069432"/>
            <a:ext cx="1507958" cy="40105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6374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735" y="818147"/>
            <a:ext cx="8596668" cy="994611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             </a:t>
            </a:r>
            <a:r>
              <a:rPr lang="ru-RU" sz="4400" b="1" dirty="0" smtClean="0">
                <a:solidFill>
                  <a:srgbClr val="FF0000"/>
                </a:solidFill>
              </a:rPr>
              <a:t>Маршрут для красного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02124" y="1828800"/>
            <a:ext cx="1800907" cy="54015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020790" y="1828800"/>
            <a:ext cx="1819475" cy="54015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02124" y="3597948"/>
            <a:ext cx="1739874" cy="52279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007534" y="3595468"/>
            <a:ext cx="1832729" cy="52527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402124" y="5294370"/>
            <a:ext cx="1814886" cy="52314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020789" y="5336602"/>
            <a:ext cx="1819475" cy="480909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4698813" y="2022780"/>
            <a:ext cx="866274" cy="256674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660237" y="3700435"/>
            <a:ext cx="890093" cy="31092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416" y="5400480"/>
            <a:ext cx="890093" cy="31092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124" y="2605871"/>
            <a:ext cx="1814887" cy="5387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7535" y="2634379"/>
            <a:ext cx="1804970" cy="5102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660234" y="2655386"/>
            <a:ext cx="890093" cy="31092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671590" y="1907285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1)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656362" y="3747609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2)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124" y="4291186"/>
            <a:ext cx="1830115" cy="54323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5950" y="4273098"/>
            <a:ext cx="1828140" cy="50079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0800000">
            <a:off x="4709573" y="4325010"/>
            <a:ext cx="890093" cy="310923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671590" y="5438272"/>
            <a:ext cx="7917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3)</a:t>
            </a:r>
            <a:endParaRPr lang="ru-RU" sz="24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81955" y="6006166"/>
            <a:ext cx="1835055" cy="54259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95950" y="6000409"/>
            <a:ext cx="1835055" cy="49991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4599203" y="6079805"/>
            <a:ext cx="890093" cy="310923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801655" y="1914209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учитель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6466367" y="1901055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ученик</a:t>
            </a:r>
            <a:endParaRPr lang="ru-RU" dirty="0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05084" y="4291186"/>
            <a:ext cx="1133954" cy="493819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2862" y="5323692"/>
            <a:ext cx="1133954" cy="493819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91815" y="4283905"/>
            <a:ext cx="1036410" cy="499915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91815" y="5336602"/>
            <a:ext cx="1036410" cy="499915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60406" y="2605871"/>
            <a:ext cx="1036410" cy="499915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81277" y="3632492"/>
            <a:ext cx="1036410" cy="499915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711634" y="6027503"/>
            <a:ext cx="1036410" cy="49991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3043" y="2646874"/>
            <a:ext cx="1133954" cy="49381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43043" y="3659674"/>
            <a:ext cx="1133954" cy="493819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91815" y="5983855"/>
            <a:ext cx="1133954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072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6512" y="283411"/>
            <a:ext cx="9092308" cy="13208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Многоугольники в жизни</a:t>
            </a:r>
            <a:endParaRPr lang="ru-RU" sz="48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65917" y="1235241"/>
            <a:ext cx="5130132" cy="413886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12758" y="4973052"/>
            <a:ext cx="70471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Музыкальный инструмент треугольник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280230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1690" y="1235242"/>
            <a:ext cx="6723225" cy="4475747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064042" y="5975684"/>
            <a:ext cx="40639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Треугольник </a:t>
            </a:r>
            <a:r>
              <a:rPr lang="ru-RU" sz="2800" dirty="0" err="1"/>
              <a:t>Пенроуза</a:t>
            </a:r>
            <a:r>
              <a:rPr lang="ru-RU" sz="2800" dirty="0"/>
              <a:t>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414475" y="139550"/>
            <a:ext cx="79015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Многоугольники в жизни </a:t>
            </a:r>
            <a:endParaRPr lang="ru-RU" sz="4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49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8196" y="482668"/>
            <a:ext cx="9188561" cy="132080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Многоугольники в жизни</a:t>
            </a:r>
            <a:endParaRPr lang="ru-RU" sz="48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65509" y="1803468"/>
            <a:ext cx="6356595" cy="42385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65509" y="6020136"/>
            <a:ext cx="65133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Патирия гребешковая морская звезда</a:t>
            </a:r>
          </a:p>
        </p:txBody>
      </p:sp>
    </p:spTree>
    <p:extLst>
      <p:ext uri="{BB962C8B-B14F-4D97-AF65-F5344CB8AC3E}">
        <p14:creationId xmlns:p14="http://schemas.microsoft.com/office/powerpoint/2010/main" val="30829645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1510" y="229184"/>
            <a:ext cx="8596668" cy="13208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0070C0"/>
                </a:solidFill>
              </a:rPr>
              <a:t>          </a:t>
            </a:r>
            <a:endParaRPr lang="ru-RU" sz="5400" b="1" dirty="0">
              <a:solidFill>
                <a:srgbClr val="0070C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72311" y="1930400"/>
            <a:ext cx="3881437" cy="388143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1814497"/>
            <a:ext cx="3708810" cy="370881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31510" y="493697"/>
            <a:ext cx="77155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70C0"/>
                </a:solidFill>
              </a:rPr>
              <a:t>Многоугольники в жизни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70230" y="5780682"/>
            <a:ext cx="19832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бижутерия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92855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</a:rPr>
              <a:t>ДОМАШНЕЕ ЗАДАНИЕ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270000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/>
              <a:t>П </a:t>
            </a:r>
            <a:r>
              <a:rPr lang="ru-RU" sz="4000" dirty="0"/>
              <a:t>5.3.  № </a:t>
            </a:r>
            <a:r>
              <a:rPr lang="ru-RU" sz="4000" dirty="0" smtClean="0"/>
              <a:t>409,412</a:t>
            </a:r>
          </a:p>
          <a:p>
            <a:pPr marL="0" indent="0">
              <a:buNone/>
            </a:pPr>
            <a:r>
              <a:rPr lang="ru-RU" sz="2400" dirty="0" smtClean="0">
                <a:solidFill>
                  <a:srgbClr val="7030A0"/>
                </a:solidFill>
              </a:rPr>
              <a:t>ТВОРЧЕСКОЕ ЗАДАНИЕ</a:t>
            </a:r>
          </a:p>
          <a:p>
            <a:pPr marL="0" indent="0">
              <a:buNone/>
            </a:pP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2438582"/>
            <a:ext cx="2723592" cy="27606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49179" y="5287953"/>
            <a:ext cx="845776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Почему пчелы строят соты в форме правильного </a:t>
            </a:r>
            <a:endParaRPr lang="ru-RU" sz="2800" dirty="0" smtClean="0"/>
          </a:p>
          <a:p>
            <a:r>
              <a:rPr lang="ru-RU" sz="2800" dirty="0" smtClean="0"/>
              <a:t>шестиугольника</a:t>
            </a:r>
            <a:r>
              <a:rPr lang="ru-RU" sz="2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812365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6187044" y="1140031"/>
            <a:ext cx="454388" cy="1843801"/>
          </a:xfrm>
          <a:prstGeom prst="line">
            <a:avLst/>
          </a:prstGeom>
          <a:ln w="666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6641432" y="2386940"/>
            <a:ext cx="2149642" cy="59689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793174" y="1889635"/>
            <a:ext cx="2582779" cy="994610"/>
          </a:xfrm>
          <a:prstGeom prst="line">
            <a:avLst/>
          </a:prstGeom>
          <a:ln w="762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6352674" y="2983832"/>
            <a:ext cx="297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</a:t>
            </a:r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5556" y="4621128"/>
            <a:ext cx="2390775" cy="476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840825" y="1085017"/>
            <a:ext cx="335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A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8791074" y="2500720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478664" y="1889635"/>
            <a:ext cx="646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110667" y="2884245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 rot="20647270">
            <a:off x="6629452" y="2638000"/>
            <a:ext cx="293758" cy="278106"/>
          </a:xfrm>
          <a:prstGeom prst="rect">
            <a:avLst/>
          </a:prstGeom>
          <a:noFill/>
          <a:ln w="317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652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2101516" y="1812758"/>
            <a:ext cx="1042737" cy="1267326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128211" y="1812758"/>
            <a:ext cx="1572126" cy="850231"/>
          </a:xfrm>
          <a:prstGeom prst="line">
            <a:avLst/>
          </a:pr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4716379" y="1459831"/>
            <a:ext cx="1010653" cy="120315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5325979" y="1459831"/>
            <a:ext cx="417095" cy="3416968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1780594" y="3168315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2967789" y="1459831"/>
            <a:ext cx="330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B</a:t>
            </a:r>
            <a:endParaRPr lang="ru-RU" sz="2000" dirty="0"/>
          </a:p>
        </p:txBody>
      </p:sp>
      <p:sp>
        <p:nvSpPr>
          <p:cNvPr id="14" name="TextBox 13"/>
          <p:cNvSpPr txBox="1"/>
          <p:nvPr/>
        </p:nvSpPr>
        <p:spPr>
          <a:xfrm>
            <a:off x="4547102" y="2679974"/>
            <a:ext cx="3385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C</a:t>
            </a:r>
            <a:endParaRPr lang="ru-RU" sz="2000" dirty="0"/>
          </a:p>
        </p:txBody>
      </p:sp>
      <p:sp>
        <p:nvSpPr>
          <p:cNvPr id="15" name="TextBox 14"/>
          <p:cNvSpPr txBox="1"/>
          <p:nvPr/>
        </p:nvSpPr>
        <p:spPr>
          <a:xfrm>
            <a:off x="5727032" y="1242791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D</a:t>
            </a:r>
            <a:endParaRPr lang="ru-RU" sz="2000" dirty="0"/>
          </a:p>
        </p:txBody>
      </p:sp>
      <p:sp>
        <p:nvSpPr>
          <p:cNvPr id="16" name="TextBox 15"/>
          <p:cNvSpPr txBox="1"/>
          <p:nvPr/>
        </p:nvSpPr>
        <p:spPr>
          <a:xfrm>
            <a:off x="5373264" y="4860756"/>
            <a:ext cx="3225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</a:t>
            </a:r>
            <a:endParaRPr lang="ru-RU" sz="20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2967789" y="4042611"/>
            <a:ext cx="2358190" cy="818145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824935" y="4251628"/>
            <a:ext cx="3193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F</a:t>
            </a:r>
            <a:endParaRPr lang="ru-RU" sz="2000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1780594" y="4042611"/>
            <a:ext cx="1187195" cy="609127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628149" y="4692133"/>
            <a:ext cx="3529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H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416168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304295" cy="6921166"/>
          </a:xfrm>
          <a:prstGeom prst="rect">
            <a:avLst/>
          </a:prstGeom>
        </p:spPr>
      </p:pic>
      <p:cxnSp>
        <p:nvCxnSpPr>
          <p:cNvPr id="6" name="Прямая соединительная линия 5"/>
          <p:cNvCxnSpPr/>
          <p:nvPr/>
        </p:nvCxnSpPr>
        <p:spPr>
          <a:xfrm flipH="1" flipV="1">
            <a:off x="2133600" y="3096127"/>
            <a:ext cx="823356" cy="977109"/>
          </a:xfrm>
          <a:prstGeom prst="line">
            <a:avLst/>
          </a:prstGeom>
          <a:ln w="57150"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024601" y="3260528"/>
            <a:ext cx="5421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(H)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9594839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40675" y="2968830"/>
            <a:ext cx="2553195" cy="1413164"/>
          </a:xfrm>
          <a:prstGeom prst="rect">
            <a:avLst/>
          </a:prstGeom>
          <a:solidFill>
            <a:srgbClr val="FFC000"/>
          </a:solidFill>
          <a:ln w="508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5628904" y="1282535"/>
            <a:ext cx="2137558" cy="3099459"/>
          </a:xfrm>
          <a:prstGeom prst="triangle">
            <a:avLst/>
          </a:prstGeom>
          <a:solidFill>
            <a:srgbClr val="00B0F0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519753" y="4381994"/>
            <a:ext cx="33534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A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507958" y="283226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424367" y="2784164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12077" y="4381994"/>
            <a:ext cx="325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296762" y="4381994"/>
            <a:ext cx="3321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K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6540428" y="88242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L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7812060" y="4345876"/>
            <a:ext cx="3674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M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378567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конечная звезда 4"/>
          <p:cNvSpPr/>
          <p:nvPr/>
        </p:nvSpPr>
        <p:spPr>
          <a:xfrm>
            <a:off x="4090736" y="721894"/>
            <a:ext cx="2566737" cy="2855494"/>
          </a:xfrm>
          <a:prstGeom prst="star5">
            <a:avLst/>
          </a:prstGeom>
          <a:solidFill>
            <a:srgbClr val="00B0F0"/>
          </a:solidFill>
          <a:ln w="539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с двумя усеченными соседними углами 7"/>
          <p:cNvSpPr/>
          <p:nvPr/>
        </p:nvSpPr>
        <p:spPr>
          <a:xfrm>
            <a:off x="786063" y="1230760"/>
            <a:ext cx="2550695" cy="2156721"/>
          </a:xfrm>
          <a:prstGeom prst="snip2SameRect">
            <a:avLst/>
          </a:prstGeom>
          <a:solidFill>
            <a:schemeClr val="accent2">
              <a:lumMod val="40000"/>
              <a:lumOff val="60000"/>
            </a:schemeClr>
          </a:solidFill>
          <a:ln w="635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214445" y="3536342"/>
            <a:ext cx="372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2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7988968" y="3577388"/>
            <a:ext cx="372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3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1742092" y="3536342"/>
            <a:ext cx="372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1</a:t>
            </a:r>
          </a:p>
        </p:txBody>
      </p:sp>
      <p:sp>
        <p:nvSpPr>
          <p:cNvPr id="11" name="Шестиугольник 10"/>
          <p:cNvSpPr/>
          <p:nvPr/>
        </p:nvSpPr>
        <p:spPr>
          <a:xfrm>
            <a:off x="6710372" y="1090864"/>
            <a:ext cx="2818640" cy="2486524"/>
          </a:xfrm>
          <a:prstGeom prst="hexagon">
            <a:avLst/>
          </a:prstGeom>
          <a:solidFill>
            <a:schemeClr val="accent6">
              <a:lumMod val="40000"/>
              <a:lumOff val="60000"/>
            </a:schemeClr>
          </a:solidFill>
          <a:ln w="4762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446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сопоставление 3"/>
          <p:cNvSpPr/>
          <p:nvPr/>
        </p:nvSpPr>
        <p:spPr>
          <a:xfrm>
            <a:off x="3112168" y="1411705"/>
            <a:ext cx="3272590" cy="3898232"/>
          </a:xfrm>
          <a:prstGeom prst="flowChartCollate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62354" y="5454316"/>
            <a:ext cx="3722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4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20333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506"/>
            <a:ext cx="12191999" cy="684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94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авильный пятиугольник 3"/>
          <p:cNvSpPr/>
          <p:nvPr/>
        </p:nvSpPr>
        <p:spPr>
          <a:xfrm>
            <a:off x="2149642" y="1876926"/>
            <a:ext cx="3641560" cy="3240506"/>
          </a:xfrm>
          <a:prstGeom prst="pentagon">
            <a:avLst/>
          </a:prstGeom>
          <a:solidFill>
            <a:schemeClr val="accent3">
              <a:lumMod val="60000"/>
              <a:lumOff val="40000"/>
            </a:schemeClr>
          </a:solidFill>
          <a:ln w="603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646866" y="5117431"/>
            <a:ext cx="365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A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814289" y="2808237"/>
            <a:ext cx="359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B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785916" y="1415261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5800821" y="2808238"/>
            <a:ext cx="373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D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5101391" y="5117430"/>
            <a:ext cx="3866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H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987731" y="3269902"/>
            <a:ext cx="39469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/>
              <a:t>A, B, C D, </a:t>
            </a:r>
            <a:r>
              <a:rPr lang="ru-RU" sz="2800" dirty="0" smtClean="0"/>
              <a:t>H - вершины</a:t>
            </a:r>
            <a:endParaRPr lang="ru-RU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987731" y="4026568"/>
            <a:ext cx="50091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AB</a:t>
            </a:r>
            <a:r>
              <a:rPr lang="ru-RU" sz="2800" dirty="0"/>
              <a:t>, BC, CD, </a:t>
            </a:r>
            <a:r>
              <a:rPr lang="ru-RU" sz="2800" dirty="0" smtClean="0"/>
              <a:t>DH, HA - стороны</a:t>
            </a:r>
            <a:endParaRPr lang="ru-RU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5987731" y="4655765"/>
            <a:ext cx="292259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A,B,C,D,H</a:t>
            </a:r>
            <a:r>
              <a:rPr lang="ru-RU" sz="2800" dirty="0" smtClean="0"/>
              <a:t> - углы</a:t>
            </a:r>
            <a:endParaRPr lang="ru-RU" sz="2800" dirty="0"/>
          </a:p>
        </p:txBody>
      </p:sp>
      <p:sp>
        <p:nvSpPr>
          <p:cNvPr id="16" name="TextBox 15"/>
          <p:cNvSpPr txBox="1"/>
          <p:nvPr/>
        </p:nvSpPr>
        <p:spPr>
          <a:xfrm>
            <a:off x="1903350" y="5779587"/>
            <a:ext cx="45031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ABCDH</a:t>
            </a:r>
            <a:r>
              <a:rPr lang="ru-RU" sz="2800" b="1" dirty="0" smtClean="0"/>
              <a:t> это пятиугольник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77104714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483</TotalTime>
  <Words>184</Words>
  <Application>Microsoft Office PowerPoint</Application>
  <PresentationFormat>Широкоэкранный</PresentationFormat>
  <Paragraphs>72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Times New Roman</vt:lpstr>
      <vt:lpstr>Trebuchet MS</vt:lpstr>
      <vt:lpstr>Wingdings 3</vt:lpstr>
      <vt:lpstr>Аспект</vt:lpstr>
      <vt:lpstr>Математика 5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Лист учета</vt:lpstr>
      <vt:lpstr>Презентация PowerPoint</vt:lpstr>
      <vt:lpstr>             Маршрут для красного</vt:lpstr>
      <vt:lpstr>Многоугольники в жизни</vt:lpstr>
      <vt:lpstr>Презентация PowerPoint</vt:lpstr>
      <vt:lpstr>Многоугольники в жизни</vt:lpstr>
      <vt:lpstr>          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49</cp:revision>
  <dcterms:created xsi:type="dcterms:W3CDTF">2019-12-05T17:43:23Z</dcterms:created>
  <dcterms:modified xsi:type="dcterms:W3CDTF">2020-10-29T12:32:24Z</dcterms:modified>
</cp:coreProperties>
</file>