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68" r:id="rId2"/>
    <p:sldId id="261" r:id="rId3"/>
    <p:sldId id="263" r:id="rId4"/>
    <p:sldId id="264" r:id="rId5"/>
    <p:sldId id="266" r:id="rId6"/>
    <p:sldId id="269" r:id="rId7"/>
    <p:sldId id="265" r:id="rId8"/>
    <p:sldId id="267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01.04.2024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01.04.2024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01.04.2024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01.04.2024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01.04.2024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01.04.2024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01.04.2024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f58d41218aebeed6498d65bb0e5516ae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29080" cy="6880342"/>
          </a:xfrm>
        </p:spPr>
      </p:pic>
      <p:sp>
        <p:nvSpPr>
          <p:cNvPr id="6" name="Прямоугольник 5"/>
          <p:cNvSpPr/>
          <p:nvPr/>
        </p:nvSpPr>
        <p:spPr>
          <a:xfrm>
            <a:off x="1785918" y="2500306"/>
            <a:ext cx="5578258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Русский ф</a:t>
            </a:r>
            <a:r>
              <a:rPr lang="ru-RU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ольклор </a:t>
            </a:r>
            <a:r>
              <a:rPr lang="ru-RU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- детям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214414" y="1571612"/>
            <a:ext cx="6790642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Деловая игра </a:t>
            </a:r>
          </a:p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для педагогов дошкольного образования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500562" y="4214818"/>
            <a:ext cx="4066819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Автор: Кваша Н.Г.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       музыкальный руководитель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       МБДОУ детский сад «Берёзка»</a:t>
            </a: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786182" y="5715016"/>
            <a:ext cx="21217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с.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Мамонтово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2024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f58d41218aebeed6498d65bb0e5516ae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29080" cy="6880342"/>
          </a:xfrm>
        </p:spPr>
      </p:pic>
      <p:pic>
        <p:nvPicPr>
          <p:cNvPr id="6" name="Рисунок 5" descr="6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14348" y="571480"/>
            <a:ext cx="5169408" cy="3224784"/>
          </a:xfrm>
          <a:prstGeom prst="rect">
            <a:avLst/>
          </a:prstGeom>
        </p:spPr>
      </p:pic>
      <p:pic>
        <p:nvPicPr>
          <p:cNvPr id="5" name="Рисунок 4" descr="4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000232" y="714357"/>
            <a:ext cx="4476781" cy="3357586"/>
          </a:xfrm>
          <a:prstGeom prst="rect">
            <a:avLst/>
          </a:prstGeom>
        </p:spPr>
      </p:pic>
      <p:pic>
        <p:nvPicPr>
          <p:cNvPr id="7" name="Рисунок 6" descr="10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428992" y="1142984"/>
            <a:ext cx="5076093" cy="3100647"/>
          </a:xfrm>
          <a:prstGeom prst="rect">
            <a:avLst/>
          </a:prstGeom>
        </p:spPr>
      </p:pic>
      <p:pic>
        <p:nvPicPr>
          <p:cNvPr id="8" name="Рисунок 7" descr="7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42910" y="3000372"/>
            <a:ext cx="4695844" cy="3128155"/>
          </a:xfrm>
          <a:prstGeom prst="rect">
            <a:avLst/>
          </a:prstGeom>
        </p:spPr>
      </p:pic>
      <p:pic>
        <p:nvPicPr>
          <p:cNvPr id="9" name="Рисунок 8" descr="8.jpg"/>
          <p:cNvPicPr>
            <a:picLocks noChangeAspect="1"/>
          </p:cNvPicPr>
          <p:nvPr/>
        </p:nvPicPr>
        <p:blipFill>
          <a:blip r:embed="rId7"/>
          <a:srcRect t="8333"/>
          <a:stretch>
            <a:fillRect/>
          </a:stretch>
        </p:blipFill>
        <p:spPr>
          <a:xfrm>
            <a:off x="2357422" y="3000372"/>
            <a:ext cx="4572000" cy="3143248"/>
          </a:xfrm>
          <a:prstGeom prst="rect">
            <a:avLst/>
          </a:prstGeom>
        </p:spPr>
      </p:pic>
      <p:pic>
        <p:nvPicPr>
          <p:cNvPr id="10" name="Рисунок 9" descr="5.jpg"/>
          <p:cNvPicPr>
            <a:picLocks noChangeAspect="1"/>
          </p:cNvPicPr>
          <p:nvPr/>
        </p:nvPicPr>
        <p:blipFill>
          <a:blip r:embed="rId8"/>
          <a:srcRect l="10345"/>
          <a:stretch>
            <a:fillRect/>
          </a:stretch>
        </p:blipFill>
        <p:spPr>
          <a:xfrm>
            <a:off x="4214810" y="2976082"/>
            <a:ext cx="4333868" cy="321801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500"/>
                            </p:stCondLst>
                            <p:childTnLst>
                              <p:par>
                                <p:cTn id="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000"/>
                            </p:stCondLst>
                            <p:childTnLst>
                              <p:par>
                                <p:cTn id="1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500"/>
                            </p:stCondLst>
                            <p:childTnLst>
                              <p:par>
                                <p:cTn id="17" presetID="22" presetClass="entr" presetSubtype="2" fill="hold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2000"/>
                            </p:stCondLst>
                            <p:childTnLst>
                              <p:par>
                                <p:cTn id="21" presetID="22" presetClass="entr" presetSubtype="2" fill="hold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f58d41218aebeed6498d65bb0e5516ae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29080" cy="6880342"/>
          </a:xfrm>
        </p:spPr>
      </p:pic>
      <p:pic>
        <p:nvPicPr>
          <p:cNvPr id="5" name="Рисунок 4" descr="11 (2)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71670" y="642918"/>
            <a:ext cx="4711972" cy="5521952"/>
          </a:xfrm>
          <a:prstGeom prst="rect">
            <a:avLst/>
          </a:prstGeom>
        </p:spPr>
      </p:pic>
      <p:pic>
        <p:nvPicPr>
          <p:cNvPr id="6" name="Рисунок 5" descr="15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5786" y="571480"/>
            <a:ext cx="7715272" cy="5600462"/>
          </a:xfrm>
          <a:prstGeom prst="rect">
            <a:avLst/>
          </a:prstGeom>
        </p:spPr>
      </p:pic>
      <p:pic>
        <p:nvPicPr>
          <p:cNvPr id="7" name="Рисунок 6" descr="13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60774" y="1285860"/>
            <a:ext cx="7627358" cy="3569604"/>
          </a:xfrm>
          <a:prstGeom prst="rect">
            <a:avLst/>
          </a:prstGeom>
        </p:spPr>
      </p:pic>
      <p:pic>
        <p:nvPicPr>
          <p:cNvPr id="8" name="Рисунок 7" descr="14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14347" y="1142984"/>
            <a:ext cx="7843747" cy="44373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f58d41218aebeed6498d65bb0e5516ae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29080" cy="6880342"/>
          </a:xfrm>
        </p:spPr>
      </p:pic>
      <p:sp>
        <p:nvSpPr>
          <p:cNvPr id="6" name="Прямоугольник 5"/>
          <p:cNvSpPr/>
          <p:nvPr/>
        </p:nvSpPr>
        <p:spPr>
          <a:xfrm>
            <a:off x="4071934" y="857232"/>
            <a:ext cx="720000" cy="720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48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3357554" y="1571612"/>
            <a:ext cx="720000" cy="720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48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6215074" y="2285992"/>
            <a:ext cx="720000" cy="720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4800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3357554" y="3000372"/>
            <a:ext cx="720000" cy="720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4800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1928794" y="3000372"/>
            <a:ext cx="720000" cy="720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4800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4786314" y="857232"/>
            <a:ext cx="720000" cy="720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4800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5500694" y="857232"/>
            <a:ext cx="720000" cy="720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4800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6929454" y="857232"/>
            <a:ext cx="720000" cy="720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4800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6215074" y="857232"/>
            <a:ext cx="720000" cy="720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4800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4071934" y="1571612"/>
            <a:ext cx="720000" cy="720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4800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5500694" y="1571612"/>
            <a:ext cx="720000" cy="720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4800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4786314" y="1571612"/>
            <a:ext cx="720000" cy="720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4800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3357554" y="2285992"/>
            <a:ext cx="720000" cy="720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4800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4071934" y="2285992"/>
            <a:ext cx="720000" cy="720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4800" dirty="0"/>
          </a:p>
        </p:txBody>
      </p:sp>
      <p:sp>
        <p:nvSpPr>
          <p:cNvPr id="20" name="Прямоугольник 19"/>
          <p:cNvSpPr/>
          <p:nvPr/>
        </p:nvSpPr>
        <p:spPr>
          <a:xfrm>
            <a:off x="4786314" y="2285992"/>
            <a:ext cx="720000" cy="720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4800" dirty="0"/>
          </a:p>
        </p:txBody>
      </p:sp>
      <p:sp>
        <p:nvSpPr>
          <p:cNvPr id="21" name="Прямоугольник 20"/>
          <p:cNvSpPr/>
          <p:nvPr/>
        </p:nvSpPr>
        <p:spPr>
          <a:xfrm>
            <a:off x="4786314" y="3000372"/>
            <a:ext cx="720000" cy="720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4800" dirty="0"/>
          </a:p>
        </p:txBody>
      </p:sp>
      <p:sp>
        <p:nvSpPr>
          <p:cNvPr id="22" name="Прямоугольник 21"/>
          <p:cNvSpPr/>
          <p:nvPr/>
        </p:nvSpPr>
        <p:spPr>
          <a:xfrm>
            <a:off x="6929454" y="2285992"/>
            <a:ext cx="720000" cy="720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4800" dirty="0"/>
          </a:p>
        </p:txBody>
      </p:sp>
      <p:sp>
        <p:nvSpPr>
          <p:cNvPr id="23" name="Прямоугольник 22"/>
          <p:cNvSpPr/>
          <p:nvPr/>
        </p:nvSpPr>
        <p:spPr>
          <a:xfrm>
            <a:off x="6215074" y="1571612"/>
            <a:ext cx="720000" cy="720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4800" dirty="0"/>
          </a:p>
        </p:txBody>
      </p:sp>
      <p:sp>
        <p:nvSpPr>
          <p:cNvPr id="24" name="Прямоугольник 23"/>
          <p:cNvSpPr/>
          <p:nvPr/>
        </p:nvSpPr>
        <p:spPr>
          <a:xfrm>
            <a:off x="500034" y="1571612"/>
            <a:ext cx="720000" cy="720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4800" dirty="0"/>
          </a:p>
        </p:txBody>
      </p:sp>
      <p:sp>
        <p:nvSpPr>
          <p:cNvPr id="25" name="Прямоугольник 24"/>
          <p:cNvSpPr/>
          <p:nvPr/>
        </p:nvSpPr>
        <p:spPr>
          <a:xfrm>
            <a:off x="3357554" y="857232"/>
            <a:ext cx="720000" cy="720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4800" b="1" dirty="0"/>
          </a:p>
        </p:txBody>
      </p:sp>
      <p:sp>
        <p:nvSpPr>
          <p:cNvPr id="26" name="Прямоугольник 25"/>
          <p:cNvSpPr/>
          <p:nvPr/>
        </p:nvSpPr>
        <p:spPr>
          <a:xfrm>
            <a:off x="1214414" y="3000372"/>
            <a:ext cx="720000" cy="720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4800" dirty="0"/>
          </a:p>
        </p:txBody>
      </p:sp>
      <p:sp>
        <p:nvSpPr>
          <p:cNvPr id="27" name="Прямоугольник 26"/>
          <p:cNvSpPr/>
          <p:nvPr/>
        </p:nvSpPr>
        <p:spPr>
          <a:xfrm>
            <a:off x="5500694" y="2285992"/>
            <a:ext cx="720000" cy="720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4800" dirty="0"/>
          </a:p>
        </p:txBody>
      </p:sp>
      <p:sp>
        <p:nvSpPr>
          <p:cNvPr id="28" name="Прямоугольник 27"/>
          <p:cNvSpPr/>
          <p:nvPr/>
        </p:nvSpPr>
        <p:spPr>
          <a:xfrm>
            <a:off x="2643174" y="1571612"/>
            <a:ext cx="720000" cy="720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4800" dirty="0"/>
          </a:p>
        </p:txBody>
      </p:sp>
      <p:sp>
        <p:nvSpPr>
          <p:cNvPr id="29" name="Прямоугольник 28"/>
          <p:cNvSpPr/>
          <p:nvPr/>
        </p:nvSpPr>
        <p:spPr>
          <a:xfrm>
            <a:off x="1214414" y="1571612"/>
            <a:ext cx="720000" cy="720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4800" dirty="0"/>
          </a:p>
        </p:txBody>
      </p:sp>
      <p:sp>
        <p:nvSpPr>
          <p:cNvPr id="30" name="Прямоугольник 29"/>
          <p:cNvSpPr/>
          <p:nvPr/>
        </p:nvSpPr>
        <p:spPr>
          <a:xfrm>
            <a:off x="1928794" y="1571612"/>
            <a:ext cx="720000" cy="720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4800" dirty="0"/>
          </a:p>
        </p:txBody>
      </p:sp>
      <p:sp>
        <p:nvSpPr>
          <p:cNvPr id="31" name="Прямоугольник 30"/>
          <p:cNvSpPr/>
          <p:nvPr/>
        </p:nvSpPr>
        <p:spPr>
          <a:xfrm>
            <a:off x="2643174" y="3000372"/>
            <a:ext cx="720000" cy="720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4800" dirty="0"/>
          </a:p>
        </p:txBody>
      </p:sp>
      <p:sp>
        <p:nvSpPr>
          <p:cNvPr id="32" name="Прямоугольник 31"/>
          <p:cNvSpPr/>
          <p:nvPr/>
        </p:nvSpPr>
        <p:spPr>
          <a:xfrm>
            <a:off x="6215074" y="3000372"/>
            <a:ext cx="720000" cy="720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4800" dirty="0"/>
          </a:p>
        </p:txBody>
      </p:sp>
      <p:sp>
        <p:nvSpPr>
          <p:cNvPr id="33" name="Прямоугольник 32"/>
          <p:cNvSpPr/>
          <p:nvPr/>
        </p:nvSpPr>
        <p:spPr>
          <a:xfrm>
            <a:off x="6929454" y="3000372"/>
            <a:ext cx="720000" cy="720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4800" dirty="0"/>
          </a:p>
        </p:txBody>
      </p:sp>
      <p:sp>
        <p:nvSpPr>
          <p:cNvPr id="34" name="Прямоугольник 33"/>
          <p:cNvSpPr/>
          <p:nvPr/>
        </p:nvSpPr>
        <p:spPr>
          <a:xfrm>
            <a:off x="8215338" y="3000372"/>
            <a:ext cx="720000" cy="720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4800" dirty="0"/>
          </a:p>
        </p:txBody>
      </p:sp>
      <p:sp>
        <p:nvSpPr>
          <p:cNvPr id="35" name="Прямоугольник 34"/>
          <p:cNvSpPr/>
          <p:nvPr/>
        </p:nvSpPr>
        <p:spPr>
          <a:xfrm>
            <a:off x="4071934" y="3714752"/>
            <a:ext cx="720000" cy="720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4800" dirty="0"/>
          </a:p>
        </p:txBody>
      </p:sp>
      <p:sp>
        <p:nvSpPr>
          <p:cNvPr id="36" name="Прямоугольник 35"/>
          <p:cNvSpPr/>
          <p:nvPr/>
        </p:nvSpPr>
        <p:spPr>
          <a:xfrm>
            <a:off x="2643174" y="3714752"/>
            <a:ext cx="720000" cy="720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4800" dirty="0"/>
          </a:p>
        </p:txBody>
      </p:sp>
      <p:sp>
        <p:nvSpPr>
          <p:cNvPr id="37" name="Прямоугольник 36"/>
          <p:cNvSpPr/>
          <p:nvPr/>
        </p:nvSpPr>
        <p:spPr>
          <a:xfrm>
            <a:off x="1928794" y="3714752"/>
            <a:ext cx="720000" cy="720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4800" dirty="0"/>
          </a:p>
        </p:txBody>
      </p:sp>
      <p:sp>
        <p:nvSpPr>
          <p:cNvPr id="38" name="Прямоугольник 37"/>
          <p:cNvSpPr/>
          <p:nvPr/>
        </p:nvSpPr>
        <p:spPr>
          <a:xfrm>
            <a:off x="3357554" y="3714752"/>
            <a:ext cx="720000" cy="720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4800" dirty="0"/>
          </a:p>
        </p:txBody>
      </p:sp>
      <p:sp>
        <p:nvSpPr>
          <p:cNvPr id="39" name="Прямоугольник 38"/>
          <p:cNvSpPr/>
          <p:nvPr/>
        </p:nvSpPr>
        <p:spPr>
          <a:xfrm>
            <a:off x="5500694" y="3714752"/>
            <a:ext cx="720000" cy="720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4800" dirty="0"/>
          </a:p>
        </p:txBody>
      </p:sp>
      <p:sp>
        <p:nvSpPr>
          <p:cNvPr id="40" name="Прямоугольник 39"/>
          <p:cNvSpPr/>
          <p:nvPr/>
        </p:nvSpPr>
        <p:spPr>
          <a:xfrm>
            <a:off x="4786314" y="3714752"/>
            <a:ext cx="720000" cy="720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4800" dirty="0"/>
          </a:p>
        </p:txBody>
      </p:sp>
      <p:sp>
        <p:nvSpPr>
          <p:cNvPr id="41" name="Прямоугольник 40"/>
          <p:cNvSpPr/>
          <p:nvPr/>
        </p:nvSpPr>
        <p:spPr>
          <a:xfrm>
            <a:off x="7643834" y="3000372"/>
            <a:ext cx="720000" cy="720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4800" dirty="0"/>
          </a:p>
        </p:txBody>
      </p:sp>
      <p:sp>
        <p:nvSpPr>
          <p:cNvPr id="42" name="Прямоугольник 41"/>
          <p:cNvSpPr/>
          <p:nvPr/>
        </p:nvSpPr>
        <p:spPr>
          <a:xfrm>
            <a:off x="5500694" y="3000372"/>
            <a:ext cx="720000" cy="720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4800" dirty="0"/>
          </a:p>
        </p:txBody>
      </p:sp>
      <p:sp>
        <p:nvSpPr>
          <p:cNvPr id="43" name="TextBox 42"/>
          <p:cNvSpPr txBox="1"/>
          <p:nvPr/>
        </p:nvSpPr>
        <p:spPr>
          <a:xfrm>
            <a:off x="3929058" y="5214950"/>
            <a:ext cx="18473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sz="4800" b="1" dirty="0"/>
          </a:p>
        </p:txBody>
      </p:sp>
      <p:sp>
        <p:nvSpPr>
          <p:cNvPr id="44" name="TextBox 43"/>
          <p:cNvSpPr txBox="1"/>
          <p:nvPr/>
        </p:nvSpPr>
        <p:spPr>
          <a:xfrm>
            <a:off x="3286116" y="642918"/>
            <a:ext cx="4350871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dirty="0" smtClean="0">
                <a:solidFill>
                  <a:schemeClr val="bg1"/>
                </a:solidFill>
              </a:rPr>
              <a:t> </a:t>
            </a:r>
            <a:r>
              <a:rPr lang="ru-RU" sz="7200" b="1" dirty="0" smtClean="0">
                <a:solidFill>
                  <a:schemeClr val="bg1"/>
                </a:solidFill>
              </a:rPr>
              <a:t>П о к </a:t>
            </a:r>
            <a:r>
              <a:rPr lang="ru-RU" sz="7200" b="1" dirty="0" err="1" smtClean="0">
                <a:solidFill>
                  <a:schemeClr val="bg1"/>
                </a:solidFill>
              </a:rPr>
              <a:t>р</a:t>
            </a:r>
            <a:r>
              <a:rPr lang="ru-RU" sz="7200" b="1" dirty="0" smtClean="0">
                <a:solidFill>
                  <a:schemeClr val="bg1"/>
                </a:solidFill>
              </a:rPr>
              <a:t> о в</a:t>
            </a:r>
            <a:endParaRPr lang="ru-RU" sz="7200" b="1" dirty="0">
              <a:solidFill>
                <a:schemeClr val="bg1"/>
              </a:solidFill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357158" y="1357298"/>
            <a:ext cx="6859570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7200" b="1" dirty="0" smtClean="0">
                <a:solidFill>
                  <a:schemeClr val="bg1"/>
                </a:solidFill>
              </a:rPr>
              <a:t>М а с л  е </a:t>
            </a:r>
            <a:r>
              <a:rPr lang="ru-RU" sz="7200" b="1" dirty="0" err="1" smtClean="0">
                <a:solidFill>
                  <a:schemeClr val="bg1"/>
                </a:solidFill>
              </a:rPr>
              <a:t>н</a:t>
            </a:r>
            <a:r>
              <a:rPr lang="ru-RU" sz="7200" b="1" dirty="0" smtClean="0">
                <a:solidFill>
                  <a:schemeClr val="bg1"/>
                </a:solidFill>
              </a:rPr>
              <a:t> и </a:t>
            </a:r>
            <a:r>
              <a:rPr lang="ru-RU" sz="7200" b="1" dirty="0" err="1" smtClean="0">
                <a:solidFill>
                  <a:schemeClr val="bg1"/>
                </a:solidFill>
              </a:rPr>
              <a:t>ц</a:t>
            </a:r>
            <a:r>
              <a:rPr lang="ru-RU" sz="7200" b="1" dirty="0" smtClean="0">
                <a:solidFill>
                  <a:schemeClr val="bg1"/>
                </a:solidFill>
              </a:rPr>
              <a:t> а</a:t>
            </a:r>
            <a:endParaRPr lang="ru-RU" sz="7200" b="1" dirty="0">
              <a:solidFill>
                <a:schemeClr val="bg1"/>
              </a:solidFill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3428992" y="2071678"/>
            <a:ext cx="4105611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7200" dirty="0" smtClean="0">
                <a:solidFill>
                  <a:schemeClr val="bg1"/>
                </a:solidFill>
              </a:rPr>
              <a:t>С о </a:t>
            </a:r>
            <a:r>
              <a:rPr lang="ru-RU" sz="7200" dirty="0" err="1" smtClean="0">
                <a:solidFill>
                  <a:schemeClr val="bg1"/>
                </a:solidFill>
              </a:rPr>
              <a:t>р</a:t>
            </a:r>
            <a:r>
              <a:rPr lang="ru-RU" sz="7200" dirty="0" smtClean="0">
                <a:solidFill>
                  <a:schemeClr val="bg1"/>
                </a:solidFill>
              </a:rPr>
              <a:t> </a:t>
            </a:r>
            <a:r>
              <a:rPr lang="ru-RU" sz="7200" dirty="0" err="1" smtClean="0">
                <a:solidFill>
                  <a:schemeClr val="bg1"/>
                </a:solidFill>
              </a:rPr>
              <a:t>о</a:t>
            </a:r>
            <a:r>
              <a:rPr lang="ru-RU" sz="7200" dirty="0" smtClean="0">
                <a:solidFill>
                  <a:schemeClr val="bg1"/>
                </a:solidFill>
              </a:rPr>
              <a:t> к и</a:t>
            </a:r>
            <a:endParaRPr lang="ru-RU" sz="7200" dirty="0">
              <a:solidFill>
                <a:schemeClr val="bg1"/>
              </a:solidFill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1214414" y="2786058"/>
            <a:ext cx="8039380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7200" dirty="0" smtClean="0">
                <a:solidFill>
                  <a:schemeClr val="bg1"/>
                </a:solidFill>
              </a:rPr>
              <a:t>И в а  </a:t>
            </a:r>
            <a:r>
              <a:rPr lang="ru-RU" sz="7200" dirty="0" err="1" smtClean="0">
                <a:solidFill>
                  <a:schemeClr val="bg1"/>
                </a:solidFill>
              </a:rPr>
              <a:t>н</a:t>
            </a:r>
            <a:r>
              <a:rPr lang="ru-RU" sz="7200" dirty="0" smtClean="0">
                <a:solidFill>
                  <a:schemeClr val="bg1"/>
                </a:solidFill>
              </a:rPr>
              <a:t>    К у  </a:t>
            </a:r>
            <a:r>
              <a:rPr lang="ru-RU" sz="7200" dirty="0" err="1" smtClean="0">
                <a:solidFill>
                  <a:schemeClr val="bg1"/>
                </a:solidFill>
              </a:rPr>
              <a:t>п</a:t>
            </a:r>
            <a:r>
              <a:rPr lang="ru-RU" sz="7200" dirty="0" smtClean="0">
                <a:solidFill>
                  <a:schemeClr val="bg1"/>
                </a:solidFill>
              </a:rPr>
              <a:t> а л а</a:t>
            </a:r>
            <a:endParaRPr lang="ru-RU" sz="7200" dirty="0">
              <a:solidFill>
                <a:schemeClr val="bg1"/>
              </a:solidFill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1928794" y="3500438"/>
            <a:ext cx="429957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7200" dirty="0" smtClean="0">
                <a:solidFill>
                  <a:schemeClr val="bg1"/>
                </a:solidFill>
              </a:rPr>
              <a:t>С в  я т  к и</a:t>
            </a:r>
            <a:endParaRPr lang="ru-RU" sz="72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/>
      <p:bldP spid="45" grpId="0"/>
      <p:bldP spid="46" grpId="0"/>
      <p:bldP spid="47" grpId="0"/>
      <p:bldP spid="4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f58d41218aebeed6498d65bb0e5516ae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4920" y="-22342"/>
            <a:ext cx="9129080" cy="6880342"/>
          </a:xfrm>
        </p:spPr>
      </p:pic>
      <p:pic>
        <p:nvPicPr>
          <p:cNvPr id="7" name="Рисунок 6" descr="f58d41218aebeed6498d65bb0e5516ae.jpg"/>
          <p:cNvPicPr>
            <a:picLocks noChangeAspect="1"/>
          </p:cNvPicPr>
          <p:nvPr/>
        </p:nvPicPr>
        <p:blipFill>
          <a:blip r:embed="rId2"/>
          <a:srcRect l="93863" r="830" b="2391"/>
          <a:stretch>
            <a:fillRect/>
          </a:stretch>
        </p:blipFill>
        <p:spPr>
          <a:xfrm>
            <a:off x="5715008" y="571480"/>
            <a:ext cx="428628" cy="5572164"/>
          </a:xfrm>
          <a:prstGeom prst="rect">
            <a:avLst/>
          </a:prstGeom>
        </p:spPr>
      </p:pic>
      <p:pic>
        <p:nvPicPr>
          <p:cNvPr id="8" name="Рисунок 7" descr="f58d41218aebeed6498d65bb0e5516ae.jpg"/>
          <p:cNvPicPr>
            <a:picLocks noChangeAspect="1"/>
          </p:cNvPicPr>
          <p:nvPr/>
        </p:nvPicPr>
        <p:blipFill>
          <a:blip r:embed="rId2"/>
          <a:srcRect l="1716" t="3579" r="92382" b="4559"/>
          <a:stretch>
            <a:fillRect/>
          </a:stretch>
        </p:blipFill>
        <p:spPr>
          <a:xfrm>
            <a:off x="2714612" y="571480"/>
            <a:ext cx="500066" cy="5500726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714348" y="571480"/>
            <a:ext cx="195457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u="sng" dirty="0" smtClean="0"/>
              <a:t>авторские</a:t>
            </a:r>
            <a:endParaRPr lang="ru-RU" sz="3200" u="sng" dirty="0"/>
          </a:p>
        </p:txBody>
      </p:sp>
      <p:sp>
        <p:nvSpPr>
          <p:cNvPr id="10" name="TextBox 9"/>
          <p:cNvSpPr txBox="1"/>
          <p:nvPr/>
        </p:nvSpPr>
        <p:spPr>
          <a:xfrm>
            <a:off x="3857620" y="571480"/>
            <a:ext cx="121539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u="sng" dirty="0" smtClean="0"/>
              <a:t>песни</a:t>
            </a:r>
            <a:endParaRPr lang="ru-RU" sz="3200" u="sng" dirty="0"/>
          </a:p>
        </p:txBody>
      </p:sp>
      <p:sp>
        <p:nvSpPr>
          <p:cNvPr id="11" name="TextBox 10"/>
          <p:cNvSpPr txBox="1"/>
          <p:nvPr/>
        </p:nvSpPr>
        <p:spPr>
          <a:xfrm>
            <a:off x="6072198" y="571480"/>
            <a:ext cx="258314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u="sng" dirty="0" smtClean="0"/>
              <a:t>фольклорные</a:t>
            </a:r>
            <a:endParaRPr lang="ru-RU" sz="3200" u="sng" dirty="0"/>
          </a:p>
        </p:txBody>
      </p:sp>
      <p:sp>
        <p:nvSpPr>
          <p:cNvPr id="12" name="TextBox 11"/>
          <p:cNvSpPr txBox="1"/>
          <p:nvPr/>
        </p:nvSpPr>
        <p:spPr>
          <a:xfrm>
            <a:off x="3500430" y="1285860"/>
            <a:ext cx="212917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/>
              <a:t>«По улице было»</a:t>
            </a:r>
            <a:endParaRPr lang="ru-RU" sz="2000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3214678" y="1714488"/>
            <a:ext cx="271080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/>
              <a:t>«Заинька, во </a:t>
            </a:r>
            <a:r>
              <a:rPr lang="ru-RU" sz="2000" b="1" dirty="0" err="1" smtClean="0"/>
              <a:t>садочке</a:t>
            </a:r>
            <a:r>
              <a:rPr lang="ru-RU" sz="2000" b="1" dirty="0" smtClean="0"/>
              <a:t>»</a:t>
            </a:r>
            <a:endParaRPr lang="ru-RU" sz="2000" b="1" dirty="0"/>
          </a:p>
        </p:txBody>
      </p:sp>
      <p:sp>
        <p:nvSpPr>
          <p:cNvPr id="14" name="TextBox 13"/>
          <p:cNvSpPr txBox="1"/>
          <p:nvPr/>
        </p:nvSpPr>
        <p:spPr>
          <a:xfrm>
            <a:off x="3357554" y="2143116"/>
            <a:ext cx="223131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/>
              <a:t>«Губки бантиком»</a:t>
            </a:r>
            <a:endParaRPr lang="ru-RU" sz="2000" b="1" dirty="0"/>
          </a:p>
        </p:txBody>
      </p:sp>
      <p:sp>
        <p:nvSpPr>
          <p:cNvPr id="15" name="TextBox 14"/>
          <p:cNvSpPr txBox="1"/>
          <p:nvPr/>
        </p:nvSpPr>
        <p:spPr>
          <a:xfrm>
            <a:off x="3428992" y="2571744"/>
            <a:ext cx="209050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/>
              <a:t>«Когда мы были </a:t>
            </a:r>
          </a:p>
          <a:p>
            <a:r>
              <a:rPr lang="ru-RU" sz="2000" b="1" dirty="0" smtClean="0"/>
              <a:t>на войне»</a:t>
            </a:r>
            <a:endParaRPr lang="ru-RU" sz="2000" b="1" dirty="0"/>
          </a:p>
        </p:txBody>
      </p:sp>
      <p:sp>
        <p:nvSpPr>
          <p:cNvPr id="16" name="TextBox 15"/>
          <p:cNvSpPr txBox="1"/>
          <p:nvPr/>
        </p:nvSpPr>
        <p:spPr>
          <a:xfrm>
            <a:off x="3357554" y="3357562"/>
            <a:ext cx="225991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/>
              <a:t>«Как на масленой </a:t>
            </a:r>
          </a:p>
          <a:p>
            <a:r>
              <a:rPr lang="ru-RU" sz="2000" b="1" dirty="0" smtClean="0"/>
              <a:t>неделе»</a:t>
            </a:r>
            <a:endParaRPr lang="ru-RU" sz="2000" b="1" dirty="0"/>
          </a:p>
        </p:txBody>
      </p:sp>
      <p:sp>
        <p:nvSpPr>
          <p:cNvPr id="17" name="TextBox 16"/>
          <p:cNvSpPr txBox="1"/>
          <p:nvPr/>
        </p:nvSpPr>
        <p:spPr>
          <a:xfrm>
            <a:off x="3286116" y="4071942"/>
            <a:ext cx="231416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/>
              <a:t>«Было у батюшки»</a:t>
            </a:r>
            <a:endParaRPr lang="ru-RU" sz="2000" b="1" dirty="0"/>
          </a:p>
        </p:txBody>
      </p:sp>
      <p:sp>
        <p:nvSpPr>
          <p:cNvPr id="18" name="TextBox 17"/>
          <p:cNvSpPr txBox="1"/>
          <p:nvPr/>
        </p:nvSpPr>
        <p:spPr>
          <a:xfrm>
            <a:off x="3000364" y="4500570"/>
            <a:ext cx="291958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/>
              <a:t>«Солнышко, солнышко»</a:t>
            </a:r>
            <a:endParaRPr lang="ru-RU" sz="2000" b="1" dirty="0"/>
          </a:p>
        </p:txBody>
      </p:sp>
      <p:pic>
        <p:nvPicPr>
          <p:cNvPr id="19" name="Рисунок 18" descr="f58d41218aebeed6498d65bb0e5516ae.jpg"/>
          <p:cNvPicPr>
            <a:picLocks noChangeAspect="1"/>
          </p:cNvPicPr>
          <p:nvPr/>
        </p:nvPicPr>
        <p:blipFill>
          <a:blip r:embed="rId2"/>
          <a:srcRect l="93863" r="830" b="2391"/>
          <a:stretch>
            <a:fillRect/>
          </a:stretch>
        </p:blipFill>
        <p:spPr>
          <a:xfrm>
            <a:off x="4143372" y="1000108"/>
            <a:ext cx="428628" cy="557216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.25 0  E" pathEditMode="relative" ptsTypes="">
                                      <p:cBhvr>
                                        <p:cTn id="6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3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.25 0  E" pathEditMode="relative" ptsTypes="">
                                      <p:cBhvr>
                                        <p:cTn id="10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5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-0.25 0  E" pathEditMode="relative" ptsTypes="">
                                      <p:cBhvr>
                                        <p:cTn id="14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3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.25 0  E" pathEditMode="relative" ptsTypes="">
                                      <p:cBhvr>
                                        <p:cTn id="18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5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-0.25 0  E" pathEditMode="relative" ptsTypes="">
                                      <p:cBhvr>
                                        <p:cTn id="22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3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.25 0  E" pathEditMode="relative" ptsTypes="">
                                      <p:cBhvr>
                                        <p:cTn id="26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63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.25 0  E" pathEditMode="relative" ptsTypes="">
                                      <p:cBhvr>
                                        <p:cTn id="30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  <p:bldP spid="16" grpId="0"/>
      <p:bldP spid="17" grpId="0"/>
      <p:bldP spid="1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f58d41218aebeed6498d65bb0e5516ae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4920" y="-22342"/>
            <a:ext cx="9129080" cy="6880342"/>
          </a:xfrm>
        </p:spPr>
      </p:pic>
      <p:pic>
        <p:nvPicPr>
          <p:cNvPr id="7" name="Рисунок 6" descr="f58d41218aebeed6498d65bb0e5516ae.jpg"/>
          <p:cNvPicPr>
            <a:picLocks noChangeAspect="1"/>
          </p:cNvPicPr>
          <p:nvPr/>
        </p:nvPicPr>
        <p:blipFill>
          <a:blip r:embed="rId2"/>
          <a:srcRect l="93863" r="830" b="2391"/>
          <a:stretch>
            <a:fillRect/>
          </a:stretch>
        </p:blipFill>
        <p:spPr>
          <a:xfrm>
            <a:off x="5715008" y="571480"/>
            <a:ext cx="428628" cy="5572164"/>
          </a:xfrm>
          <a:prstGeom prst="rect">
            <a:avLst/>
          </a:prstGeom>
        </p:spPr>
      </p:pic>
      <p:pic>
        <p:nvPicPr>
          <p:cNvPr id="8" name="Рисунок 7" descr="f58d41218aebeed6498d65bb0e5516ae.jpg"/>
          <p:cNvPicPr>
            <a:picLocks noChangeAspect="1"/>
          </p:cNvPicPr>
          <p:nvPr/>
        </p:nvPicPr>
        <p:blipFill>
          <a:blip r:embed="rId2"/>
          <a:srcRect l="1716" t="3579" r="92382" b="4559"/>
          <a:stretch>
            <a:fillRect/>
          </a:stretch>
        </p:blipFill>
        <p:spPr>
          <a:xfrm>
            <a:off x="2714612" y="571480"/>
            <a:ext cx="500066" cy="5500726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714348" y="571480"/>
            <a:ext cx="184858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u="sng" dirty="0" smtClean="0"/>
              <a:t>взрослые</a:t>
            </a:r>
            <a:endParaRPr lang="ru-RU" sz="3200" u="sng" dirty="0"/>
          </a:p>
        </p:txBody>
      </p:sp>
      <p:sp>
        <p:nvSpPr>
          <p:cNvPr id="10" name="TextBox 9"/>
          <p:cNvSpPr txBox="1"/>
          <p:nvPr/>
        </p:nvSpPr>
        <p:spPr>
          <a:xfrm>
            <a:off x="3428992" y="571480"/>
            <a:ext cx="198233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u="sng" dirty="0" smtClean="0"/>
              <a:t>фольклорные</a:t>
            </a:r>
          </a:p>
          <a:p>
            <a:pPr algn="ctr"/>
            <a:r>
              <a:rPr lang="ru-RU" sz="2400" u="sng" dirty="0" smtClean="0"/>
              <a:t>песни</a:t>
            </a:r>
            <a:endParaRPr lang="ru-RU" sz="2400" u="sng" dirty="0"/>
          </a:p>
        </p:txBody>
      </p:sp>
      <p:sp>
        <p:nvSpPr>
          <p:cNvPr id="13" name="TextBox 12"/>
          <p:cNvSpPr txBox="1"/>
          <p:nvPr/>
        </p:nvSpPr>
        <p:spPr>
          <a:xfrm>
            <a:off x="6643702" y="571480"/>
            <a:ext cx="155568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u="sng" dirty="0" smtClean="0"/>
              <a:t>детские</a:t>
            </a:r>
            <a:endParaRPr lang="ru-RU" sz="3200" u="sng" dirty="0"/>
          </a:p>
        </p:txBody>
      </p:sp>
      <p:sp>
        <p:nvSpPr>
          <p:cNvPr id="11" name="TextBox 10"/>
          <p:cNvSpPr txBox="1"/>
          <p:nvPr/>
        </p:nvSpPr>
        <p:spPr>
          <a:xfrm>
            <a:off x="3357554" y="1500174"/>
            <a:ext cx="212917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/>
              <a:t>«По улице было»</a:t>
            </a:r>
            <a:endParaRPr lang="ru-RU" sz="2000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3071802" y="2000240"/>
            <a:ext cx="274286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/>
              <a:t>«Заинька , во </a:t>
            </a:r>
            <a:r>
              <a:rPr lang="ru-RU" sz="2000" b="1" dirty="0" err="1" smtClean="0"/>
              <a:t>садочке</a:t>
            </a:r>
            <a:r>
              <a:rPr lang="ru-RU" sz="2000" b="1" dirty="0" smtClean="0"/>
              <a:t>»</a:t>
            </a:r>
            <a:endParaRPr lang="ru-RU" sz="2000" b="1" dirty="0"/>
          </a:p>
        </p:txBody>
      </p:sp>
      <p:sp>
        <p:nvSpPr>
          <p:cNvPr id="14" name="TextBox 13"/>
          <p:cNvSpPr txBox="1"/>
          <p:nvPr/>
        </p:nvSpPr>
        <p:spPr>
          <a:xfrm>
            <a:off x="2928926" y="2500306"/>
            <a:ext cx="306513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/>
              <a:t>Когда мы были на войне»</a:t>
            </a:r>
            <a:endParaRPr lang="ru-RU" sz="2000" b="1" dirty="0"/>
          </a:p>
        </p:txBody>
      </p:sp>
      <p:sp>
        <p:nvSpPr>
          <p:cNvPr id="15" name="TextBox 14"/>
          <p:cNvSpPr txBox="1"/>
          <p:nvPr/>
        </p:nvSpPr>
        <p:spPr>
          <a:xfrm>
            <a:off x="3286116" y="3000372"/>
            <a:ext cx="231416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/>
              <a:t>«Было у батюшки»</a:t>
            </a:r>
            <a:endParaRPr lang="ru-RU" sz="2000" b="1" dirty="0"/>
          </a:p>
        </p:txBody>
      </p:sp>
      <p:sp>
        <p:nvSpPr>
          <p:cNvPr id="16" name="TextBox 15"/>
          <p:cNvSpPr txBox="1"/>
          <p:nvPr/>
        </p:nvSpPr>
        <p:spPr>
          <a:xfrm>
            <a:off x="3071802" y="3571876"/>
            <a:ext cx="275607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/>
              <a:t>Солнышко, солнышко»</a:t>
            </a:r>
            <a:endParaRPr lang="ru-RU" sz="2000" b="1" dirty="0"/>
          </a:p>
        </p:txBody>
      </p:sp>
      <p:pic>
        <p:nvPicPr>
          <p:cNvPr id="17" name="Рисунок 16" descr="f58d41218aebeed6498d65bb0e5516ae.jpg"/>
          <p:cNvPicPr>
            <a:picLocks noChangeAspect="1"/>
          </p:cNvPicPr>
          <p:nvPr/>
        </p:nvPicPr>
        <p:blipFill>
          <a:blip r:embed="rId2"/>
          <a:srcRect l="1716" t="15509" r="94068" b="4559"/>
          <a:stretch>
            <a:fillRect/>
          </a:stretch>
        </p:blipFill>
        <p:spPr>
          <a:xfrm>
            <a:off x="4214810" y="1428736"/>
            <a:ext cx="357190" cy="478634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-0.25 0  E" pathEditMode="relative" ptsTypes="">
                                      <p:cBhvr>
                                        <p:cTn id="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3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.25 0  E" pathEditMode="relative" ptsTypes="">
                                      <p:cBhvr>
                                        <p:cTn id="10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5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-0.25 0  E" pathEditMode="relative" ptsTypes="">
                                      <p:cBhvr>
                                        <p:cTn id="14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3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.25 0  E" pathEditMode="relative" ptsTypes="">
                                      <p:cBhvr>
                                        <p:cTn id="18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63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.25 0  E" pathEditMode="relative" ptsTypes="">
                                      <p:cBhvr>
                                        <p:cTn id="22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4" grpId="0"/>
      <p:bldP spid="15" grpId="0"/>
      <p:bldP spid="1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f58d41218aebeed6498d65bb0e5516ae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4920" y="0"/>
            <a:ext cx="9129080" cy="6880342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3143240" y="714356"/>
            <a:ext cx="3143272" cy="142876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C00000"/>
                </a:solidFill>
              </a:rPr>
              <a:t>Детские музыкальные жанры </a:t>
            </a:r>
            <a:endParaRPr lang="ru-RU" sz="3600" b="1" dirty="0">
              <a:solidFill>
                <a:srgbClr val="C00000"/>
              </a:solidFill>
            </a:endParaRPr>
          </a:p>
        </p:txBody>
      </p:sp>
      <p:sp>
        <p:nvSpPr>
          <p:cNvPr id="9" name="Овал 8"/>
          <p:cNvSpPr/>
          <p:nvPr/>
        </p:nvSpPr>
        <p:spPr>
          <a:xfrm>
            <a:off x="642910" y="2071678"/>
            <a:ext cx="2714644" cy="1285884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err="1" smtClean="0"/>
              <a:t>коК</a:t>
            </a:r>
            <a:endParaRPr lang="ru-RU" dirty="0"/>
          </a:p>
        </p:txBody>
      </p:sp>
      <p:sp>
        <p:nvSpPr>
          <p:cNvPr id="13" name="TextBox 12"/>
          <p:cNvSpPr txBox="1"/>
          <p:nvPr/>
        </p:nvSpPr>
        <p:spPr>
          <a:xfrm>
            <a:off x="2428860" y="285749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14" name="TextBox 13"/>
          <p:cNvSpPr txBox="1"/>
          <p:nvPr/>
        </p:nvSpPr>
        <p:spPr>
          <a:xfrm>
            <a:off x="714348" y="2357430"/>
            <a:ext cx="271464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solidFill>
                  <a:srgbClr val="C00000"/>
                </a:solidFill>
              </a:rPr>
              <a:t>Колыбельные</a:t>
            </a:r>
          </a:p>
          <a:p>
            <a:pPr algn="ctr"/>
            <a:r>
              <a:rPr lang="ru-RU" sz="2800" dirty="0" smtClean="0">
                <a:solidFill>
                  <a:srgbClr val="C00000"/>
                </a:solidFill>
              </a:rPr>
              <a:t> песни</a:t>
            </a:r>
            <a:endParaRPr lang="ru-RU" sz="2800" dirty="0">
              <a:solidFill>
                <a:srgbClr val="C00000"/>
              </a:solidFill>
            </a:endParaRPr>
          </a:p>
        </p:txBody>
      </p:sp>
      <p:sp>
        <p:nvSpPr>
          <p:cNvPr id="15" name="Овал 14"/>
          <p:cNvSpPr/>
          <p:nvPr/>
        </p:nvSpPr>
        <p:spPr>
          <a:xfrm>
            <a:off x="3214678" y="4000504"/>
            <a:ext cx="2714644" cy="1285884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dirty="0">
              <a:solidFill>
                <a:srgbClr val="C00000"/>
              </a:solidFill>
            </a:endParaRPr>
          </a:p>
        </p:txBody>
      </p:sp>
      <p:sp>
        <p:nvSpPr>
          <p:cNvPr id="16" name="Овал 15"/>
          <p:cNvSpPr/>
          <p:nvPr/>
        </p:nvSpPr>
        <p:spPr>
          <a:xfrm>
            <a:off x="857224" y="3357562"/>
            <a:ext cx="2714644" cy="1285884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err="1" smtClean="0"/>
              <a:t>коК</a:t>
            </a:r>
            <a:endParaRPr lang="ru-RU" dirty="0"/>
          </a:p>
        </p:txBody>
      </p:sp>
      <p:sp>
        <p:nvSpPr>
          <p:cNvPr id="17" name="Овал 16"/>
          <p:cNvSpPr/>
          <p:nvPr/>
        </p:nvSpPr>
        <p:spPr>
          <a:xfrm>
            <a:off x="1142976" y="4857760"/>
            <a:ext cx="2714644" cy="1285884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dirty="0" smtClean="0">
              <a:solidFill>
                <a:srgbClr val="C00000"/>
              </a:solidFill>
            </a:endParaRPr>
          </a:p>
          <a:p>
            <a:pPr algn="ctr"/>
            <a:r>
              <a:rPr lang="ru-RU" sz="2800" dirty="0" smtClean="0">
                <a:solidFill>
                  <a:srgbClr val="C00000"/>
                </a:solidFill>
              </a:rPr>
              <a:t>Игры</a:t>
            </a:r>
          </a:p>
          <a:p>
            <a:pPr algn="ctr"/>
            <a:r>
              <a:rPr lang="ru-RU" sz="2800" dirty="0" smtClean="0">
                <a:solidFill>
                  <a:srgbClr val="C00000"/>
                </a:solidFill>
              </a:rPr>
              <a:t>для</a:t>
            </a:r>
          </a:p>
          <a:p>
            <a:pPr algn="ctr"/>
            <a:r>
              <a:rPr lang="ru-RU" sz="2800" dirty="0" smtClean="0">
                <a:solidFill>
                  <a:srgbClr val="C00000"/>
                </a:solidFill>
              </a:rPr>
              <a:t>пальчиков </a:t>
            </a:r>
            <a:r>
              <a:rPr lang="ru-RU" sz="2800" dirty="0" err="1" smtClean="0"/>
              <a:t>коК</a:t>
            </a:r>
            <a:endParaRPr lang="ru-RU" sz="2800" dirty="0"/>
          </a:p>
        </p:txBody>
      </p:sp>
      <p:sp>
        <p:nvSpPr>
          <p:cNvPr id="18" name="Овал 17"/>
          <p:cNvSpPr/>
          <p:nvPr/>
        </p:nvSpPr>
        <p:spPr>
          <a:xfrm>
            <a:off x="5357818" y="4857760"/>
            <a:ext cx="2714644" cy="1285884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err="1" smtClean="0"/>
              <a:t>ИкоК</a:t>
            </a:r>
            <a:endParaRPr lang="ru-RU" dirty="0"/>
          </a:p>
        </p:txBody>
      </p:sp>
      <p:sp>
        <p:nvSpPr>
          <p:cNvPr id="19" name="Овал 18"/>
          <p:cNvSpPr/>
          <p:nvPr/>
        </p:nvSpPr>
        <p:spPr>
          <a:xfrm>
            <a:off x="5643570" y="3429000"/>
            <a:ext cx="2714644" cy="1285884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err="1" smtClean="0"/>
              <a:t>ДдкоК</a:t>
            </a:r>
            <a:endParaRPr lang="ru-RU" dirty="0"/>
          </a:p>
        </p:txBody>
      </p:sp>
      <p:sp>
        <p:nvSpPr>
          <p:cNvPr id="20" name="Овал 19"/>
          <p:cNvSpPr/>
          <p:nvPr/>
        </p:nvSpPr>
        <p:spPr>
          <a:xfrm>
            <a:off x="5857884" y="2143116"/>
            <a:ext cx="2714644" cy="1285884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err="1" smtClean="0"/>
              <a:t>коК</a:t>
            </a:r>
            <a:endParaRPr lang="ru-RU" dirty="0"/>
          </a:p>
        </p:txBody>
      </p:sp>
      <p:cxnSp>
        <p:nvCxnSpPr>
          <p:cNvPr id="22" name="Прямая соединительная линия 21"/>
          <p:cNvCxnSpPr/>
          <p:nvPr/>
        </p:nvCxnSpPr>
        <p:spPr>
          <a:xfrm rot="5400000">
            <a:off x="2321703" y="2893215"/>
            <a:ext cx="2786082" cy="128588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единительная линия 25"/>
          <p:cNvCxnSpPr/>
          <p:nvPr/>
        </p:nvCxnSpPr>
        <p:spPr>
          <a:xfrm rot="16200000" flipH="1">
            <a:off x="4179091" y="3036091"/>
            <a:ext cx="2714644" cy="107157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единительная линия 27"/>
          <p:cNvCxnSpPr>
            <a:endCxn id="16" idx="7"/>
          </p:cNvCxnSpPr>
          <p:nvPr/>
        </p:nvCxnSpPr>
        <p:spPr>
          <a:xfrm rot="5400000">
            <a:off x="2957466" y="2359968"/>
            <a:ext cx="1402759" cy="96905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единительная линия 29"/>
          <p:cNvCxnSpPr/>
          <p:nvPr/>
        </p:nvCxnSpPr>
        <p:spPr>
          <a:xfrm rot="16200000" flipH="1">
            <a:off x="4893471" y="2464587"/>
            <a:ext cx="1500198" cy="100013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Прямая соединительная линия 33"/>
          <p:cNvCxnSpPr/>
          <p:nvPr/>
        </p:nvCxnSpPr>
        <p:spPr>
          <a:xfrm rot="10800000" flipV="1">
            <a:off x="3214678" y="2143116"/>
            <a:ext cx="571504" cy="28575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Прямая соединительная линия 35"/>
          <p:cNvCxnSpPr/>
          <p:nvPr/>
        </p:nvCxnSpPr>
        <p:spPr>
          <a:xfrm>
            <a:off x="5429256" y="2214554"/>
            <a:ext cx="500066" cy="28575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Прямая соединительная линия 38"/>
          <p:cNvCxnSpPr>
            <a:endCxn id="15" idx="0"/>
          </p:cNvCxnSpPr>
          <p:nvPr/>
        </p:nvCxnSpPr>
        <p:spPr>
          <a:xfrm rot="5400000">
            <a:off x="3643306" y="3071810"/>
            <a:ext cx="185738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TextBox 39"/>
          <p:cNvSpPr txBox="1"/>
          <p:nvPr/>
        </p:nvSpPr>
        <p:spPr>
          <a:xfrm>
            <a:off x="1500166" y="3714752"/>
            <a:ext cx="153022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solidFill>
                  <a:srgbClr val="C00000"/>
                </a:solidFill>
              </a:rPr>
              <a:t>Потешки</a:t>
            </a:r>
            <a:endParaRPr lang="ru-RU" sz="2800" dirty="0">
              <a:solidFill>
                <a:srgbClr val="C00000"/>
              </a:solidFill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3786182" y="4357694"/>
            <a:ext cx="159851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solidFill>
                  <a:srgbClr val="C00000"/>
                </a:solidFill>
              </a:rPr>
              <a:t>Заклички</a:t>
            </a:r>
            <a:endParaRPr lang="ru-RU" sz="2800" dirty="0">
              <a:solidFill>
                <a:srgbClr val="C00000"/>
              </a:solidFill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6072198" y="2500306"/>
            <a:ext cx="232358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solidFill>
                  <a:srgbClr val="C00000"/>
                </a:solidFill>
              </a:rPr>
              <a:t>Скороговорки</a:t>
            </a:r>
            <a:endParaRPr lang="ru-RU" sz="2800" dirty="0">
              <a:solidFill>
                <a:srgbClr val="C00000"/>
              </a:solidFill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6072198" y="3786190"/>
            <a:ext cx="185820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solidFill>
                  <a:srgbClr val="C00000"/>
                </a:solidFill>
              </a:rPr>
              <a:t>Дразнилки</a:t>
            </a:r>
            <a:endParaRPr lang="ru-RU" sz="2800" dirty="0">
              <a:solidFill>
                <a:srgbClr val="C00000"/>
              </a:solidFill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5857884" y="5000636"/>
            <a:ext cx="1691873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solidFill>
                  <a:srgbClr val="C00000"/>
                </a:solidFill>
              </a:rPr>
              <a:t>Игровые </a:t>
            </a:r>
          </a:p>
          <a:p>
            <a:r>
              <a:rPr lang="ru-RU" sz="2800" dirty="0" smtClean="0">
                <a:solidFill>
                  <a:srgbClr val="C00000"/>
                </a:solidFill>
              </a:rPr>
              <a:t>хороводы</a:t>
            </a:r>
            <a:endParaRPr lang="ru-RU" sz="2800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f58d41218aebeed6498d65bb0e5516ae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29080" cy="6880342"/>
          </a:xfrm>
        </p:spPr>
      </p:pic>
      <p:pic>
        <p:nvPicPr>
          <p:cNvPr id="5" name="Рисунок 4" descr="175DC7DEF1C813B0CBE54E2C4BF4E424.jpg"/>
          <p:cNvPicPr>
            <a:picLocks noChangeAspect="1"/>
          </p:cNvPicPr>
          <p:nvPr/>
        </p:nvPicPr>
        <p:blipFill>
          <a:blip r:embed="rId3">
            <a:clrChange>
              <a:clrFrom>
                <a:srgbClr val="F3F3F1"/>
              </a:clrFrom>
              <a:clrTo>
                <a:srgbClr val="F3F3F1">
                  <a:alpha val="0"/>
                </a:srgbClr>
              </a:clrTo>
            </a:clrChange>
          </a:blip>
          <a:srcRect t="4913" b="1692"/>
          <a:stretch>
            <a:fillRect/>
          </a:stretch>
        </p:blipFill>
        <p:spPr>
          <a:xfrm>
            <a:off x="500034" y="571480"/>
            <a:ext cx="8143932" cy="5535367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1928794" y="5357826"/>
            <a:ext cx="568085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Фольклор - детям</a:t>
            </a:r>
            <a:endParaRPr lang="ru-RU" sz="5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246</TotalTime>
  <Words>163</Words>
  <PresentationFormat>Экран (4:3)</PresentationFormat>
  <Paragraphs>52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Музыканты</dc:creator>
  <cp:lastModifiedBy>Музыканты</cp:lastModifiedBy>
  <cp:revision>8</cp:revision>
  <dcterms:created xsi:type="dcterms:W3CDTF">2024-02-13T02:25:43Z</dcterms:created>
  <dcterms:modified xsi:type="dcterms:W3CDTF">2024-04-01T07:06:22Z</dcterms:modified>
</cp:coreProperties>
</file>