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5" r:id="rId9"/>
    <p:sldId id="268" r:id="rId10"/>
    <p:sldId id="266" r:id="rId11"/>
    <p:sldId id="269" r:id="rId12"/>
    <p:sldId id="270" r:id="rId13"/>
    <p:sldId id="264" r:id="rId14"/>
    <p:sldId id="267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24.03.2025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4.gif"/><Relationship Id="rId4" Type="http://schemas.openxmlformats.org/officeDocument/2006/relationships/hyperlink" Target="http://letu.ru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video/preview/13581159241325894759" TargetMode="External"/><Relationship Id="rId2" Type="http://schemas.openxmlformats.org/officeDocument/2006/relationships/hyperlink" Target="https://my.mail.ru/list/afg82/video/413/2326.html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www.google.com/url?q=http://www.archiv.nnov.ru/?id%3D2515&amp;sa=D&amp;source=editors&amp;ust=1696966480077582&amp;usg=AOvVaw2HvwZo7VMhBnw_vPXxrlcy" TargetMode="External"/><Relationship Id="rId5" Type="http://schemas.openxmlformats.org/officeDocument/2006/relationships/hyperlink" Target="&#1042;&#1099;&#1076;&#1072;&#1102;&#1097;&#1080;&#1081;&#1089;&#1103;%20&#1087;&#1086;&#1076;&#1074;&#1080;&#1075;%20&#1043;&#1086;&#1088;&#1100;&#1082;&#1086;&#1074;&#1095;&#1072;&#1085;%20&#1074;%20&#1075;&#1086;&#1076;&#1099;%20&#1042;&#1077;&#1083;&#1080;&#1082;&#1086;&#1081;%20&#1054;&#1090;&#1077;&#1095;&#1077;&#1089;&#1090;&#1074;&#1077;&#1085;&#1085;&#1086;&#1081;%20&#1042;&#1086;&#1081;&#1085;&#1099;%20%5b&#1101;&#1083;&#1077;&#1082;&#1090;&#1088;&#1086;&#1085;&#1085;&#1099;&#1081;%20&#1088;&#1077;&#1089;&#1091;&#1088;&#1089;%5d%20/%20&#1056;&#1077;&#1078;&#1080;&#1084;%20&#1076;&#1086;&#1089;&#1090;&#1091;&#1087;&#1072;:%20http:/www.archiv.nnov.ru/?id=2515" TargetMode="External"/><Relationship Id="rId4" Type="http://schemas.openxmlformats.org/officeDocument/2006/relationships/hyperlink" Target="e3fb51887c739d22eeb97e6e7e58e747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620688"/>
            <a:ext cx="7851648" cy="1800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+mn-lt"/>
              </a:rPr>
              <a:t>Нижний Новгород – город трудовой доблести</a:t>
            </a:r>
            <a:endParaRPr lang="ru-RU" dirty="0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83768" y="4293096"/>
            <a:ext cx="4104456" cy="57606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483768" y="5589240"/>
            <a:ext cx="40324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Презентацию подготовил: учитель изобразительного искусства Татьяна Филипповна Суханова </a:t>
            </a:r>
          </a:p>
          <a:p>
            <a:pPr algn="ctr"/>
            <a:r>
              <a:rPr lang="ru-RU" sz="1600" dirty="0" smtClean="0"/>
              <a:t>МБОУ СШ №2 г Городца.</a:t>
            </a:r>
            <a:endParaRPr lang="ru-RU" sz="1600" dirty="0"/>
          </a:p>
        </p:txBody>
      </p:sp>
      <p:pic>
        <p:nvPicPr>
          <p:cNvPr id="1433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2492896"/>
            <a:ext cx="4392488" cy="29743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527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Труд автозаводцев в годы войны был высоко оценен. Завод был награжден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орденами: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Два ордена Ленина (последний в 1971 г)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>
            <a:no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Орденом 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</a:rPr>
              <a:t>Красной Звезды 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</a:rPr>
              <a:t>1 степени</a:t>
            </a:r>
            <a:endParaRPr lang="ru-RU" dirty="0"/>
          </a:p>
        </p:txBody>
      </p:sp>
      <p:pic>
        <p:nvPicPr>
          <p:cNvPr id="9" name="Picture 2" descr="C:\Users\Ирина\Pictures\150px-Order_of_Lenin_badge_with_ribbon.pn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71744"/>
            <a:ext cx="1904762" cy="3796826"/>
          </a:xfrm>
          <a:prstGeom prst="rect">
            <a:avLst/>
          </a:prstGeom>
          <a:noFill/>
        </p:spPr>
      </p:pic>
      <p:pic>
        <p:nvPicPr>
          <p:cNvPr id="10" name="Picture 2" descr="C:\Users\Ирина\Pictures\150px-Order_of_Lenin_badge_with_ribbo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2571744"/>
            <a:ext cx="2119979" cy="4032000"/>
          </a:xfrm>
          <a:prstGeom prst="rect">
            <a:avLst/>
          </a:prstGeom>
          <a:noFill/>
        </p:spPr>
      </p:pic>
      <p:pic>
        <p:nvPicPr>
          <p:cNvPr id="11" name="Picture 3" descr="C:\Users\Ирина\Pictures\Order_of_the_Red_Banne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2643182"/>
            <a:ext cx="2103548" cy="40320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000364" y="2786058"/>
            <a:ext cx="13573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u="sng" dirty="0" smtClean="0"/>
              <a:t>Орденом Красного Знамени</a:t>
            </a:r>
            <a:endParaRPr lang="ru-RU" b="1" u="sng" dirty="0"/>
          </a:p>
        </p:txBody>
      </p:sp>
      <p:pic>
        <p:nvPicPr>
          <p:cNvPr id="13" name="Picture 4" descr="C:\Users\Ирина\Pictures\Order_of_the_Patriotic_War_(1st_class).pn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9087" y="2545793"/>
            <a:ext cx="3593651" cy="37841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36815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 России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ГАЗ и сейчас производит современные модели 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военной техники и военного транспорта</a:t>
            </a:r>
            <a:endParaRPr lang="ru-RU" sz="28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2" descr="C:\Users\Ирина\Pictures\250px-BTR-40-latrun-2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84784"/>
            <a:ext cx="2381250" cy="17430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chemeClr val="accent1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3" descr="C:\Users\Ирина\Pictures\480px-ParkPatriot2015part10-17.jpg"/>
          <p:cNvPicPr>
            <a:picLocks noChangeAspect="1" noChangeArrowheads="1"/>
          </p:cNvPicPr>
          <p:nvPr/>
        </p:nvPicPr>
        <p:blipFill>
          <a:blip r:embed="rId3" cstate="print"/>
          <a:srcRect l="7812" t="6730" r="4297" b="4928"/>
          <a:stretch>
            <a:fillRect/>
          </a:stretch>
        </p:blipFill>
        <p:spPr bwMode="auto">
          <a:xfrm>
            <a:off x="5724128" y="1340768"/>
            <a:ext cx="2763538" cy="18055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chemeClr val="accent1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TextBox 8"/>
          <p:cNvSpPr txBox="1"/>
          <p:nvPr/>
        </p:nvSpPr>
        <p:spPr>
          <a:xfrm>
            <a:off x="755576" y="3212976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БТР-40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04248" y="3140968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БТР-60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1" name="Picture 4" descr="C:\Users\Ирина\Pictures\480px-TB2015ExhibitionP1-21.jpg"/>
          <p:cNvPicPr>
            <a:picLocks noChangeAspect="1" noChangeArrowheads="1"/>
          </p:cNvPicPr>
          <p:nvPr/>
        </p:nvPicPr>
        <p:blipFill>
          <a:blip r:embed="rId4" cstate="print"/>
          <a:srcRect l="4297" t="7812" r="1953" b="4297"/>
          <a:stretch>
            <a:fillRect/>
          </a:stretch>
        </p:blipFill>
        <p:spPr bwMode="auto">
          <a:xfrm>
            <a:off x="3059832" y="1700808"/>
            <a:ext cx="2534682" cy="15841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chemeClr val="accent1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TextBox 11"/>
          <p:cNvSpPr txBox="1"/>
          <p:nvPr/>
        </p:nvSpPr>
        <p:spPr>
          <a:xfrm>
            <a:off x="3059832" y="3356992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БТР -90 «Восток»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3" name="Picture 2" descr="C:\Users\Ирина\Pictures\BRDM-1_in_museum__Voennaya_Gorka__in_Temryuk.JPG"/>
          <p:cNvPicPr>
            <a:picLocks noChangeAspect="1" noChangeArrowheads="1"/>
          </p:cNvPicPr>
          <p:nvPr/>
        </p:nvPicPr>
        <p:blipFill>
          <a:blip r:embed="rId5" cstate="print"/>
          <a:srcRect l="22179" t="29183" b="9533"/>
          <a:stretch>
            <a:fillRect/>
          </a:stretch>
        </p:blipFill>
        <p:spPr bwMode="auto">
          <a:xfrm>
            <a:off x="251520" y="4077072"/>
            <a:ext cx="3009933" cy="15961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chemeClr val="accent1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Picture 3" descr="C:\Users\Ирина\Pictures\274px-BRDM-2_(1964)_owned_by_James_Stewart_pic8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6" cstate="print"/>
          <a:srcRect t="21911" r="5381" b="7354"/>
          <a:stretch>
            <a:fillRect/>
          </a:stretch>
        </p:blipFill>
        <p:spPr bwMode="auto">
          <a:xfrm>
            <a:off x="5765588" y="3789040"/>
            <a:ext cx="3035067" cy="16975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chemeClr val="accent1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5" name="TextBox 14"/>
          <p:cNvSpPr txBox="1"/>
          <p:nvPr/>
        </p:nvSpPr>
        <p:spPr>
          <a:xfrm>
            <a:off x="6372200" y="5733256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БРДМ-2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87624" y="5805264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БРДМ-1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7" name="Picture 2" descr="C:\Users\Ирина\Pictures\BRDM-1_in_museum__Voennaya_Gorka__in_Temryuk.JPG"/>
          <p:cNvPicPr>
            <a:picLocks noChangeAspect="1" noChangeArrowheads="1"/>
          </p:cNvPicPr>
          <p:nvPr/>
        </p:nvPicPr>
        <p:blipFill>
          <a:blip r:embed="rId5" cstate="print"/>
          <a:srcRect l="22179" t="29183" b="9533"/>
          <a:stretch>
            <a:fillRect/>
          </a:stretch>
        </p:blipFill>
        <p:spPr bwMode="auto">
          <a:xfrm>
            <a:off x="3059832" y="5013176"/>
            <a:ext cx="2678110" cy="14202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chemeClr val="accent1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8" name="TextBox 17"/>
          <p:cNvSpPr txBox="1"/>
          <p:nvPr/>
        </p:nvSpPr>
        <p:spPr>
          <a:xfrm>
            <a:off x="3419872" y="4005064"/>
            <a:ext cx="201622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solidFill>
                  <a:srgbClr val="FF0000"/>
                </a:solidFill>
              </a:rPr>
              <a:t>Снегоболотоход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sz="2000" dirty="0" smtClean="0">
                <a:solidFill>
                  <a:srgbClr val="FF0000"/>
                </a:solidFill>
              </a:rPr>
              <a:t>ГАЗ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sz="1600" dirty="0" smtClean="0">
                <a:solidFill>
                  <a:srgbClr val="FF0000"/>
                </a:solidFill>
              </a:rPr>
              <a:t>3344</a:t>
            </a:r>
            <a:endParaRPr lang="ru-RU" sz="1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79208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Горьковский автомобильный завод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3" descr="C:\Users\Ирина\Pictures\480px-GAZ-39371_-_VTTV-Omsk-2009_-02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 l="6250" t="12500" r="9375"/>
          <a:stretch>
            <a:fillRect/>
          </a:stretch>
        </p:blipFill>
        <p:spPr bwMode="auto">
          <a:xfrm>
            <a:off x="755576" y="1211516"/>
            <a:ext cx="3240360" cy="21002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chemeClr val="accent1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extBox 7"/>
          <p:cNvSpPr txBox="1"/>
          <p:nvPr/>
        </p:nvSpPr>
        <p:spPr>
          <a:xfrm>
            <a:off x="0" y="3501008"/>
            <a:ext cx="43559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ГАЗ-3121 «Тигр»</a:t>
            </a:r>
          </a:p>
          <a:p>
            <a:pPr algn="ctr"/>
            <a:r>
              <a:rPr lang="ru-RU" sz="1400" b="1" dirty="0" smtClean="0"/>
              <a:t>Многоцелевой бронеавтомобиль повышенной проходимости</a:t>
            </a:r>
            <a:endParaRPr lang="ru-RU" sz="1400" b="1" dirty="0"/>
          </a:p>
        </p:txBody>
      </p:sp>
      <p:pic>
        <p:nvPicPr>
          <p:cNvPr id="9" name="Picture 2" descr="C:\Users\Ирина\Pictures\AMN_233114_TVM2012ch2p3photo015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 l="7812" t="4637" r="3125" b="1008"/>
          <a:stretch>
            <a:fillRect/>
          </a:stretch>
        </p:blipFill>
        <p:spPr bwMode="auto">
          <a:xfrm>
            <a:off x="5220072" y="1340768"/>
            <a:ext cx="2889647" cy="19771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chemeClr val="accent1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4499992" y="3429000"/>
            <a:ext cx="46440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ГАЗ-3937 «Водник»</a:t>
            </a:r>
          </a:p>
          <a:p>
            <a:pPr algn="ctr"/>
            <a:r>
              <a:rPr lang="ru-RU" sz="1400" b="1" dirty="0" smtClean="0"/>
              <a:t>Бронированный автомобиль для доставки людей и грузов в труднодоступные места </a:t>
            </a:r>
            <a:endParaRPr lang="ru-RU" sz="1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51520" y="4221088"/>
            <a:ext cx="44644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За эти годы автозаводцы разработали более 40 базовых моделей грузовых и легковых автомобилей, а также военных и специальных автомобилей и автобусов, сотни их модификаций и опытных конструкций.  За 80 </a:t>
            </a:r>
            <a:r>
              <a:rPr lang="ru-RU" dirty="0" smtClean="0">
                <a:hlinkClick r:id="rId4"/>
              </a:rPr>
              <a:t>лет</a:t>
            </a:r>
            <a:r>
              <a:rPr lang="ru-RU" dirty="0" smtClean="0"/>
              <a:t> завод выпустил свыше 18 миллионов легковых и грузовых автомобилей.</a:t>
            </a:r>
            <a:endParaRPr lang="ru-RU" dirty="0"/>
          </a:p>
        </p:txBody>
      </p:sp>
      <p:pic>
        <p:nvPicPr>
          <p:cNvPr id="13" name="Picture 2" descr="http://gazgroup.ru/data/images/1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4197085"/>
            <a:ext cx="3600400" cy="24002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20080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04664"/>
            <a:ext cx="4854837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22" name="AutoShape 2" descr="C:\Users\User\AppData\Local\Temp\{6F025C26-0E81-4118-A3FA-445664497D01}.tmp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4" name="AutoShape 4" descr="C:\Users\User\AppData\Local\Temp\{6F025C26-0E81-4118-A3FA-445664497D01}.tmp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6" name="AutoShape 6" descr="C:\Users\User\AppData\Local\Temp\{ED7B56A5-D6A9-4D42-82A0-3875F389A136}.tmp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8" name="Picture 8" descr="https://avatars.mds.yandex.net/i?id=d98e3463112ed5c06e4ae2aab8006ee3_l-4120427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764704"/>
            <a:ext cx="4194202" cy="2232248"/>
          </a:xfrm>
          <a:prstGeom prst="rect">
            <a:avLst/>
          </a:prstGeom>
          <a:noFill/>
        </p:spPr>
      </p:pic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5102225" y="3012280"/>
            <a:ext cx="4041775" cy="3845720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5130" name="Picture 10" descr="D:\250299795_0_0_0_0_1240x0_80_0_0_2c258f6796381430fa07021e7f0a110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3429000"/>
            <a:ext cx="5328592" cy="32421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052736"/>
            <a:ext cx="8229600" cy="63668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   Завод    «Красное Сормово».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icture 2" descr="http://infranews.ru/wp-content/uploads/2013/02/Krasnoe-Sormovo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196751"/>
            <a:ext cx="3744416" cy="2496277"/>
          </a:xfrm>
          <a:prstGeom prst="rect">
            <a:avLst/>
          </a:prstGeom>
          <a:noFill/>
        </p:spPr>
      </p:pic>
      <p:pic>
        <p:nvPicPr>
          <p:cNvPr id="8" name="Picture 2" descr="Все для фронта &quot; Екабу.ру - развлекательный портал Екатеринбург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124744"/>
            <a:ext cx="3707904" cy="2595533"/>
          </a:xfrm>
          <a:prstGeom prst="rect">
            <a:avLst/>
          </a:prstGeom>
          <a:noFill/>
        </p:spPr>
      </p:pic>
      <p:pic>
        <p:nvPicPr>
          <p:cNvPr id="10" name="Picture 2" descr="&quot;Я так мало могу сделать для Победы.&quot; . ЦЕНТРАЛЬНАЯ ГОРОДСКА…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3933056"/>
            <a:ext cx="3454828" cy="2751968"/>
          </a:xfrm>
          <a:prstGeom prst="rect">
            <a:avLst/>
          </a:prstGeom>
          <a:noFill/>
        </p:spPr>
      </p:pic>
      <p:sp>
        <p:nvSpPr>
          <p:cNvPr id="11" name="Содержимое 10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" name="Picture 2" descr="http://cs421831.vk.me/v421831621/270a/QGKZt3u6RG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3861048"/>
            <a:ext cx="3779913" cy="2721538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971600" y="4005064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заводе выпускали подводные лодки.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1043608" y="5733256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Подводная лодка № 274 в доке. г. Горький, 1944 г.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32040" y="6021288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Женщины сдавали на заводе кровь для </a:t>
            </a:r>
            <a:r>
              <a:rPr lang="ru-RU" dirty="0" err="1" smtClean="0"/>
              <a:t>ранненых</a:t>
            </a:r>
            <a:endParaRPr lang="ru-RU" dirty="0"/>
          </a:p>
        </p:txBody>
      </p:sp>
      <p:pic>
        <p:nvPicPr>
          <p:cNvPr id="16" name="Picture 2" descr="Архив номеров 41-й номер газеты от 17.04.20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35896" y="3140968"/>
            <a:ext cx="1988038" cy="14847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646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Горьковский авиационный завод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8388424" y="1124744"/>
            <a:ext cx="504056" cy="432048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796136" y="2132856"/>
            <a:ext cx="3168352" cy="3384376"/>
          </a:xfrm>
        </p:spPr>
        <p:txBody>
          <a:bodyPr/>
          <a:lstStyle/>
          <a:p>
            <a:r>
              <a:rPr lang="ru-RU" dirty="0" smtClean="0"/>
              <a:t>Авиационный завод №21 за годы войны производил ЛаГГ-3 и создал истребители Ла-5, Ла-5ФА, Ла-7. Во время войны завод поставил на фронт 17691 самолётов.</a:t>
            </a:r>
            <a:endParaRPr lang="ru-RU" dirty="0"/>
          </a:p>
        </p:txBody>
      </p:sp>
      <p:sp>
        <p:nvSpPr>
          <p:cNvPr id="27650" name="AutoShape 2" descr="C:\Users\User\AppData\Local\Temp\{23D160ED-053C-40C1-B0E4-5FD552E59472}.tmp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2" name="AutoShape 4" descr="C:\Users\User\AppData\Local\Temp\{23D160ED-053C-40C1-B0E4-5FD552E59472}.tmp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654" name="Picture 6" descr="C:\Users\User\Desktop\1645137613265685_T6zJbEjw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600934"/>
            <a:ext cx="5616624" cy="37872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305800" cy="852704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Машиностроительный завод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4" name="AutoShape 2" descr="C:\Users\User\AppData\Local\Temp\{DC147313-9B59-4B4D-9EC2-4BA798FE45DB}.tmp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79" name="Picture 7" descr="C:\Users\User\Desktop\183adff559900cd806972514ba54003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841" y="1628800"/>
            <a:ext cx="4770223" cy="3744416"/>
          </a:xfrm>
          <a:prstGeom prst="rect">
            <a:avLst/>
          </a:prstGeom>
          <a:noFill/>
        </p:spPr>
      </p:pic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74711"/>
            <a:ext cx="5889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603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0" y="-22213"/>
            <a:ext cx="32352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603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2" name="Rectangle 10"/>
          <p:cNvSpPr>
            <a:spLocks noChangeArrowheads="1"/>
          </p:cNvSpPr>
          <p:nvPr/>
        </p:nvSpPr>
        <p:spPr bwMode="auto">
          <a:xfrm>
            <a:off x="2699792" y="0"/>
            <a:ext cx="5889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603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08104" y="1772816"/>
            <a:ext cx="3312368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ru-RU" sz="2000" dirty="0" smtClean="0"/>
              <a:t>В годы войны был лидером по производству пушек ЗИС-2, ЗИС-3. </a:t>
            </a:r>
          </a:p>
          <a:p>
            <a:pPr algn="ctr"/>
            <a:r>
              <a:rPr lang="ru-RU" sz="2000" dirty="0" smtClean="0"/>
              <a:t>Один выстрел  из этих пушек гарантировал точное попадание в цель. Было  выпущено столько же артиллерийских орудий, сколько на всех пред</a:t>
            </a:r>
            <a:r>
              <a:rPr lang="ru-RU" dirty="0" smtClean="0"/>
              <a:t>приятиях Германии.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79208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Завод «Красная Этна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484784"/>
            <a:ext cx="4040188" cy="1029816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ru-RU" sz="2000" dirty="0" smtClean="0"/>
              <a:t>28 октября 1944 года "За образцовое выполнение заказов для фронта наградить завод "Красная Этна" орденом Ленина".</a:t>
            </a:r>
            <a:endParaRPr lang="ru-RU" sz="20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340768"/>
            <a:ext cx="4041775" cy="1440159"/>
          </a:xfrm>
        </p:spPr>
        <p:txBody>
          <a:bodyPr>
            <a:normAutofit fontScale="85000" lnSpcReduction="10000"/>
          </a:bodyPr>
          <a:lstStyle/>
          <a:p>
            <a:pPr>
              <a:buFont typeface="Wingdings" pitchFamily="2" charset="2"/>
              <a:buChar char="§"/>
            </a:pPr>
            <a:r>
              <a:rPr lang="ru-RU" dirty="0" smtClean="0"/>
              <a:t>За годы войны завод «Красная Этна» освоил почти 3000 новых изделий по своему основному профилю и по другим заказам для фронта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3068960"/>
            <a:ext cx="4247455" cy="3291360"/>
          </a:xfrm>
        </p:spPr>
        <p:txBody>
          <a:bodyPr>
            <a:normAutofit fontScale="85000" lnSpcReduction="10000"/>
          </a:bodyPr>
          <a:lstStyle/>
          <a:p>
            <a:pPr marL="457200" indent="-45720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Завод обеспечивал все промышленные предприятия страны лентой холодного проката. С мотоциклов с прицепной коляской под ручной пулемет. Производил мины, автоматы ППШ и минометы. На территории завода «Красная Этна» был сформирован Горьковский мотоциклетный завод. За годы войны он поставил фронту почти 6 000 тысяч армейских мотоциклетов.</a:t>
            </a:r>
          </a:p>
          <a:p>
            <a:endParaRPr lang="ru-RU" dirty="0"/>
          </a:p>
        </p:txBody>
      </p:sp>
      <p:pic>
        <p:nvPicPr>
          <p:cNvPr id="29699" name="Picture 3" descr="C:\Users\User\Desktop\dJAAAgHCleA-1920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924944"/>
            <a:ext cx="4367689" cy="3263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64807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Завод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"Красный металлист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588224" y="1859757"/>
            <a:ext cx="2098576" cy="345107"/>
          </a:xfrm>
        </p:spPr>
        <p:txBody>
          <a:bodyPr>
            <a:normAutofit lnSpcReduction="10000"/>
          </a:bodyPr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3212976"/>
            <a:ext cx="4041775" cy="3147344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Коллектив завода без чертежей, только по образцу освоил  технологию выпуска миномёта. Еще он выпускал в большом количестве сложнейшие приборы для мин и торпед. </a:t>
            </a:r>
          </a:p>
          <a:p>
            <a:r>
              <a:rPr lang="ru-RU" dirty="0" smtClean="0"/>
              <a:t>Уже в августе 1941 года завод выпустил 30 тысяч мин. Также здесь изготавливали пистолеты-пулемёты Шпагина.</a:t>
            </a:r>
          </a:p>
          <a:p>
            <a:endParaRPr lang="ru-RU" dirty="0"/>
          </a:p>
        </p:txBody>
      </p:sp>
      <p:pic>
        <p:nvPicPr>
          <p:cNvPr id="30723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124744"/>
            <a:ext cx="3888432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5" name="Picture 5" descr="https://avatars.mds.yandex.net/i?id=f062b82c2980e8286e245b12b6ce9c05_l-9098008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4077072"/>
            <a:ext cx="3600335" cy="2160201"/>
          </a:xfrm>
          <a:prstGeom prst="rect">
            <a:avLst/>
          </a:prstGeom>
          <a:noFill/>
        </p:spPr>
      </p:pic>
      <p:pic>
        <p:nvPicPr>
          <p:cNvPr id="30727" name="Picture 7" descr="https://avatars.mds.yandex.net/i?id=92c5aa1c77f290b878a9532ddf9446b3_l-13470922-images-thumbs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1052736"/>
            <a:ext cx="3087441" cy="20634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305800" cy="72008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Радиотелефонный завод им. Ленина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4048" y="1556792"/>
            <a:ext cx="396044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dirty="0" smtClean="0"/>
              <a:t>Завод изготавливал радиостанции для самолетов и кораблей. для фронта было произведено 50 000 шт. радиостанций, а так же 112 000 переговорных устройств и 234 000 полевых телефонов.</a:t>
            </a:r>
          </a:p>
          <a:p>
            <a:endParaRPr lang="ru-RU" dirty="0"/>
          </a:p>
        </p:txBody>
      </p:sp>
      <p:pic>
        <p:nvPicPr>
          <p:cNvPr id="31748" name="Picture 4" descr="https://sun9-13.userapi.com/impf/jBc64TY4PjLEgmb4FLrx_yRAXEaqSSRgoqLDzQ/X_UaaKLxR7s.jpg?size=604x430&amp;quality=96&amp;sign=2fb32623e6dc66642147fba12d7e5fc9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96752"/>
            <a:ext cx="4640493" cy="3303662"/>
          </a:xfrm>
          <a:prstGeom prst="rect">
            <a:avLst/>
          </a:prstGeom>
          <a:noFill/>
        </p:spPr>
      </p:pic>
      <p:pic>
        <p:nvPicPr>
          <p:cNvPr id="31750" name="Picture 6" descr="https://avatars.dzeninfra.ru/get-zen_doc/1926164/pub_6388967e772b14531bb41ee6_63889a70548c5a39d987fdec/scale_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4653136"/>
            <a:ext cx="4176464" cy="2053429"/>
          </a:xfrm>
          <a:prstGeom prst="rect">
            <a:avLst/>
          </a:prstGeom>
          <a:noFill/>
        </p:spPr>
      </p:pic>
      <p:sp>
        <p:nvSpPr>
          <p:cNvPr id="31752" name="AutoShape 8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285860"/>
            <a:ext cx="3114668" cy="4071966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Родные дали с Волгой и Окою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 синь лесов, и шепот ковыля-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Ты покоряешь силою такою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Нижегородская моя земля.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8" name="AutoShape 4" descr="C:\Users\User\Desktop\i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C:\Users\User\Desktop\i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9" y="1333606"/>
            <a:ext cx="5143536" cy="481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1571604" y="428604"/>
            <a:ext cx="63579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  </a:t>
            </a:r>
            <a:r>
              <a:rPr lang="ru-RU" sz="3600" dirty="0" smtClean="0"/>
              <a:t>Моя малая Родина</a:t>
            </a:r>
            <a:endParaRPr lang="ru-RU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428596" y="5572140"/>
            <a:ext cx="2714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Валерий </a:t>
            </a:r>
            <a:r>
              <a:rPr lang="ru-RU" dirty="0" err="1" smtClean="0"/>
              <a:t>Шамшурин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704088"/>
            <a:ext cx="7067128" cy="70868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Завод «Теплообменник»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выпускал радиаторы для самолетов, танков и судов.</a:t>
            </a:r>
            <a:r>
              <a:rPr lang="ru-RU" b="1" dirty="0" smtClean="0"/>
              <a:t> </a:t>
            </a:r>
            <a:endParaRPr lang="ru-RU" dirty="0" smtClean="0"/>
          </a:p>
          <a:p>
            <a:r>
              <a:rPr lang="ru-RU" b="1" dirty="0" smtClean="0"/>
              <a:t>Нефтеперерабатывающий завод </a:t>
            </a:r>
            <a:r>
              <a:rPr lang="ru-RU" dirty="0" smtClean="0"/>
              <a:t>занимался производством дизельного топлива, мазута, </a:t>
            </a:r>
          </a:p>
          <a:p>
            <a:r>
              <a:rPr lang="ru-RU" b="1" dirty="0" smtClean="0"/>
              <a:t>Завод им. М.В. Фрунзе</a:t>
            </a:r>
            <a:r>
              <a:rPr lang="ru-RU" dirty="0" smtClean="0"/>
              <a:t> освоил выпуск радиостанций для танков, самоходных установок и бронетехники.</a:t>
            </a:r>
          </a:p>
          <a:p>
            <a:r>
              <a:rPr lang="ru-RU" b="1" dirty="0" smtClean="0"/>
              <a:t>Станкозавод </a:t>
            </a:r>
            <a:r>
              <a:rPr lang="ru-RU" dirty="0" smtClean="0"/>
              <a:t>был  главным поставщиком установок реактивной артиллерии («катюш»). Осенью 1941 г. На фронт было отправлено 117 установок реактивной артиллерии. Они сыграли огромную роль в разгроме немецко-фашистских войск под Москвой.</a:t>
            </a:r>
          </a:p>
          <a:p>
            <a:endParaRPr lang="ru-RU" dirty="0"/>
          </a:p>
        </p:txBody>
      </p:sp>
      <p:pic>
        <p:nvPicPr>
          <p:cNvPr id="32770" name="Picture 2" descr="https://upload.wikimedia.org/wikipedia/commons/0/0c/%D0%97%D0%B0%D0%B2%D0%BE%D0%B4_%D0%A2%D0%B5%D0%BF%D0%BB%D0%BE%D0%BE%D0%B1%D0%BC%D0%B5%D0%BD%D0%BD%D0%B8%D0%BA%2C_%D0%9F%D0%B5%D1%80%D0%B2%D1%8B%D0%B5_%D0%BA%D0%BE%D0%BD%D0%B2%D0%B5%D0%B9%D0%B5%D1%80%D1%8B_%D0%B4%D0%BB%D1%8F_%D1%81%D0%B1%D0%BE%D1%80%D0%BA%D0%B8_%D1%80%D0%B0%D0%B4%D0%B8%D0%B0%D1%82%D0%BE%D1%80%D0%BE%D0%B2_1943_%D0%B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412776"/>
            <a:ext cx="3600399" cy="2158329"/>
          </a:xfrm>
          <a:prstGeom prst="rect">
            <a:avLst/>
          </a:prstGeom>
          <a:noFill/>
        </p:spPr>
      </p:pic>
      <p:pic>
        <p:nvPicPr>
          <p:cNvPr id="32772" name="Picture 4" descr="https://topwar.ru/uploads/posts/2016-06/1466991218_ural_tank_zavod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3717032"/>
            <a:ext cx="3672408" cy="24834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9036496" cy="1124744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Горьковский завод аппаратуры имени А.С.Попова;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Гидромаш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2000" b="1" dirty="0" smtClean="0"/>
              <a:t> «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Красный яко</a:t>
            </a:r>
            <a:r>
              <a:rPr lang="ru-RU" sz="2000" b="1" dirty="0" smtClean="0"/>
              <a:t>рь»,</a:t>
            </a:r>
            <a:br>
              <a:rPr lang="ru-RU" sz="2000" b="1" dirty="0" smtClean="0"/>
            </a:br>
            <a:r>
              <a:rPr lang="ru-RU" sz="2000" b="1" dirty="0" smtClean="0"/>
              <a:t>Завод им. Ульянова; Завод №80;  </a:t>
            </a:r>
            <a:r>
              <a:rPr lang="ru-RU" sz="2000" b="1" dirty="0" err="1" smtClean="0"/>
              <a:t>Жирокомбинат</a:t>
            </a:r>
            <a:r>
              <a:rPr lang="ru-RU" sz="2000" b="1" dirty="0" smtClean="0"/>
              <a:t>;  Лёгкая промышленность; Т </a:t>
            </a:r>
            <a:r>
              <a:rPr lang="ru-RU" sz="2000" b="1" dirty="0" err="1" smtClean="0"/>
              <a:t>руженники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предприятия Верхневолжского предприятия.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851920" y="1412776"/>
            <a:ext cx="4968552" cy="4942149"/>
          </a:xfrm>
        </p:spPr>
        <p:txBody>
          <a:bodyPr>
            <a:normAutofit fontScale="25000" lnSpcReduction="20000"/>
          </a:bodyPr>
          <a:lstStyle/>
          <a:p>
            <a:r>
              <a:rPr lang="ru-RU" sz="5600" b="1" dirty="0" smtClean="0"/>
              <a:t>Горьковский завод аппаратуры связи имени А. С. Попова</a:t>
            </a:r>
            <a:r>
              <a:rPr lang="ru-RU" sz="5600" dirty="0" smtClean="0"/>
              <a:t>  выпускал самосвалы, штабные и санитарные автобусы, полевые кухни. </a:t>
            </a:r>
          </a:p>
          <a:p>
            <a:r>
              <a:rPr lang="ru-RU" sz="5600" b="1" dirty="0" err="1" smtClean="0"/>
              <a:t>Гидромаш</a:t>
            </a:r>
            <a:r>
              <a:rPr lang="ru-RU" sz="5600" b="1" dirty="0" smtClean="0"/>
              <a:t>-</a:t>
            </a:r>
            <a:r>
              <a:rPr lang="ru-RU" sz="5600" dirty="0" smtClean="0"/>
              <a:t> взлетно-посадочные системы для пикирующих бомбардировщиков и истребителей, которые были крайне необходимы фронту. За войну завод выпустил 22 тысячи комплектов шасси к самолетам. </a:t>
            </a:r>
          </a:p>
          <a:p>
            <a:r>
              <a:rPr lang="ru-RU" sz="5600" b="1" dirty="0" smtClean="0"/>
              <a:t> «Красный Якорь»</a:t>
            </a:r>
            <a:r>
              <a:rPr lang="ru-RU" sz="5600" dirty="0" smtClean="0"/>
              <a:t> перешел на выпуск боеприпасов и укладочных приспособлений для горной артиллерии, понтонных якорей для инженерных войск и т.д.</a:t>
            </a:r>
            <a:r>
              <a:rPr lang="ru-RU" sz="5600" b="1" dirty="0" smtClean="0"/>
              <a:t> </a:t>
            </a:r>
            <a:endParaRPr lang="ru-RU" sz="5600" dirty="0" smtClean="0"/>
          </a:p>
          <a:p>
            <a:r>
              <a:rPr lang="ru-RU" sz="5600" b="1" dirty="0" smtClean="0"/>
              <a:t>Завод им. Ульянова</a:t>
            </a:r>
            <a:r>
              <a:rPr lang="ru-RU" sz="5600" dirty="0" smtClean="0"/>
              <a:t> – единственный в стране, производил специальную судовую электроаппаратуру для судостроения, береговых установок и кораблей Военно-морского флота. </a:t>
            </a:r>
          </a:p>
          <a:p>
            <a:r>
              <a:rPr lang="ru-RU" sz="5600" b="1" dirty="0" smtClean="0"/>
              <a:t>Завод № 80</a:t>
            </a:r>
            <a:r>
              <a:rPr lang="ru-RU" sz="5600" dirty="0" smtClean="0"/>
              <a:t> производил до 50% взрывчатых веществ </a:t>
            </a:r>
          </a:p>
          <a:p>
            <a:r>
              <a:rPr lang="ru-RU" sz="5600" b="1" dirty="0" err="1" smtClean="0"/>
              <a:t>Жиркомбинат</a:t>
            </a:r>
            <a:r>
              <a:rPr lang="ru-RU" sz="5600" dirty="0" smtClean="0"/>
              <a:t>: выпускал порошок для зажигательных смесей и мыло для партизан, порошок. </a:t>
            </a:r>
          </a:p>
          <a:p>
            <a:r>
              <a:rPr lang="ru-RU" sz="5600" b="1" dirty="0" smtClean="0"/>
              <a:t>Все предприятия легкой промышленности</a:t>
            </a:r>
            <a:r>
              <a:rPr lang="ru-RU" sz="5600" dirty="0" smtClean="0"/>
              <a:t> с первых дней войны также были переведены на изготовление обмундирования и снаряжения для Красной Армии. </a:t>
            </a:r>
          </a:p>
          <a:p>
            <a:r>
              <a:rPr lang="ru-RU" sz="5600" b="1" dirty="0" smtClean="0"/>
              <a:t>Труженики Верхневолжского пароходства</a:t>
            </a:r>
            <a:r>
              <a:rPr lang="ru-RU" sz="5600" dirty="0" smtClean="0"/>
              <a:t> перевезли 613 тыс. эвакуированного населения, более 135 тыс. тонн оборудования и имущества, много военных грузов.</a:t>
            </a:r>
            <a:r>
              <a:rPr lang="ru-RU" sz="5600" b="1" dirty="0" smtClean="0"/>
              <a:t> </a:t>
            </a:r>
            <a:endParaRPr lang="ru-RU" sz="5600" dirty="0" smtClean="0"/>
          </a:p>
          <a:p>
            <a:endParaRPr lang="ru-RU" dirty="0"/>
          </a:p>
        </p:txBody>
      </p:sp>
      <p:pic>
        <p:nvPicPr>
          <p:cNvPr id="33794" name="Picture 2" descr="https://avatars.mds.yandex.net/i?id=e5e4b9f62b88dc7969eaf8cde0f86a11_l-8411463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340768"/>
            <a:ext cx="3168352" cy="1935633"/>
          </a:xfrm>
          <a:prstGeom prst="rect">
            <a:avLst/>
          </a:prstGeom>
          <a:noFill/>
        </p:spPr>
      </p:pic>
      <p:pic>
        <p:nvPicPr>
          <p:cNvPr id="33796" name="Picture 4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356992"/>
            <a:ext cx="2112235" cy="1584176"/>
          </a:xfrm>
          <a:prstGeom prst="rect">
            <a:avLst/>
          </a:prstGeom>
          <a:noFill/>
        </p:spPr>
      </p:pic>
      <p:pic>
        <p:nvPicPr>
          <p:cNvPr id="33798" name="Picture 6" descr="https://avatars.dzeninfra.ru/get-zen_doc/9605654/pub_6422cb37f8ec7c3ceaddf68f_6422ce66cdd629700af90743/scale_12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5085184"/>
            <a:ext cx="2129419" cy="1368152"/>
          </a:xfrm>
          <a:prstGeom prst="rect">
            <a:avLst/>
          </a:prstGeom>
          <a:noFill/>
        </p:spPr>
      </p:pic>
      <p:pic>
        <p:nvPicPr>
          <p:cNvPr id="33800" name="Picture 8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55776" y="3429000"/>
            <a:ext cx="1521678" cy="1008112"/>
          </a:xfrm>
          <a:prstGeom prst="rect">
            <a:avLst/>
          </a:prstGeom>
          <a:noFill/>
        </p:spPr>
      </p:pic>
      <p:pic>
        <p:nvPicPr>
          <p:cNvPr id="33802" name="Picture 10" descr="Picture backgroun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83768" y="5661248"/>
            <a:ext cx="1569046" cy="1008112"/>
          </a:xfrm>
          <a:prstGeom prst="rect">
            <a:avLst/>
          </a:prstGeom>
          <a:noFill/>
        </p:spPr>
      </p:pic>
      <p:pic>
        <p:nvPicPr>
          <p:cNvPr id="33804" name="Picture 12" descr="Picture background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55776" y="4581128"/>
            <a:ext cx="1493627" cy="9087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764704"/>
            <a:ext cx="8661648" cy="78069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Нижний Новгород – город трудовой доблести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1810544" cy="3885179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79512" y="4509120"/>
            <a:ext cx="8856984" cy="216024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b="1" dirty="0" smtClean="0"/>
              <a:t>      </a:t>
            </a:r>
            <a:r>
              <a:rPr lang="ru-RU" dirty="0" smtClean="0"/>
              <a:t>За </a:t>
            </a:r>
            <a:r>
              <a:rPr lang="ru-RU" dirty="0" smtClean="0"/>
              <a:t>военные годы горьковчане дали фронту 38 тысяч танков, самоходных артиллерийских установок, бронемашин, 43 тысячи миномётов, 16 тысяч самолётов, 22 подводные лодки, 109 тысяч автомашин, более 85 тысяч радиостанций, а также 101 тысячу артиллерийских орудий и 1165 «Катюш». Горький являлся подлинным арсеналом страны. В 2020 году Нижний Новгород удостоен  награды, получил звания города Трудовой доблести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b="1" dirty="0" smtClean="0"/>
              <a:t> </a:t>
            </a:r>
            <a:r>
              <a:rPr lang="ru-RU" b="1" dirty="0" smtClean="0"/>
              <a:t>Стела посвящена </a:t>
            </a:r>
            <a:r>
              <a:rPr lang="ru-RU" b="1" dirty="0" smtClean="0"/>
              <a:t>нижегородцам.</a:t>
            </a:r>
            <a:r>
              <a:rPr lang="ru-RU" b="1" dirty="0" smtClean="0"/>
              <a:t> </a:t>
            </a:r>
            <a:r>
              <a:rPr lang="ru-RU" b="1" dirty="0" smtClean="0"/>
              <a:t>У подножия стелы</a:t>
            </a:r>
            <a:r>
              <a:rPr lang="ru-RU" dirty="0" smtClean="0"/>
              <a:t> находятся фигуры рабочих, вставших к станку в годы войны — женщин, детей, стариков. </a:t>
            </a:r>
            <a:r>
              <a:rPr lang="ru-RU" b="1" dirty="0" smtClean="0"/>
              <a:t>На вершине</a:t>
            </a:r>
            <a:r>
              <a:rPr lang="ru-RU" dirty="0" smtClean="0"/>
              <a:t> монумента видна фигура богини победы Ники с раскрытыми крыльями.</a:t>
            </a:r>
            <a:endParaRPr lang="ru-RU" dirty="0"/>
          </a:p>
        </p:txBody>
      </p:sp>
      <p:pic>
        <p:nvPicPr>
          <p:cNvPr id="348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700807"/>
            <a:ext cx="4824536" cy="274596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236296" y="1916832"/>
            <a:ext cx="15841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скульптор Андрей Ковальчук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79512" y="1412776"/>
            <a:ext cx="165618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Высота монумента</a:t>
            </a:r>
            <a:r>
              <a:rPr lang="ru-RU" dirty="0" smtClean="0"/>
              <a:t> — 33,5 метра. Грани стелы выполнены из </a:t>
            </a:r>
            <a:r>
              <a:rPr lang="ru-RU" dirty="0" err="1" smtClean="0"/>
              <a:t>кортеновской</a:t>
            </a:r>
            <a:r>
              <a:rPr lang="ru-RU" dirty="0" smtClean="0"/>
              <a:t> стали и рубинового стекла</a:t>
            </a:r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5842" name="Picture 2" descr="https://avatars.mds.yandex.net/get-entity_search/2266583/1132545406/S600xU_2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836712"/>
            <a:ext cx="2295525" cy="30480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83568" y="4221088"/>
            <a:ext cx="28083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Роман Сергеевич Черёмухин</a:t>
            </a:r>
            <a:r>
              <a:rPr lang="ru-RU" dirty="0" smtClean="0"/>
              <a:t> </a:t>
            </a:r>
          </a:p>
          <a:p>
            <a:pPr algn="ctr"/>
            <a:r>
              <a:rPr lang="ru-RU" dirty="0" smtClean="0"/>
              <a:t>удостоен звания «Герой России»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580112" y="3068960"/>
            <a:ext cx="2592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Михаил </a:t>
            </a:r>
            <a:r>
              <a:rPr lang="ru-RU" b="1" dirty="0" err="1" smtClean="0"/>
              <a:t>Солянинов</a:t>
            </a:r>
            <a:r>
              <a:rPr lang="ru-RU" b="1" dirty="0" smtClean="0"/>
              <a:t> </a:t>
            </a:r>
            <a:r>
              <a:rPr lang="ru-RU" dirty="0" smtClean="0"/>
              <a:t>награждён орденом мужества посмертно</a:t>
            </a:r>
            <a:endParaRPr lang="ru-RU" dirty="0"/>
          </a:p>
        </p:txBody>
      </p:sp>
      <p:pic>
        <p:nvPicPr>
          <p:cNvPr id="35844" name="Picture 4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9920" y="692696"/>
            <a:ext cx="3968439" cy="2232248"/>
          </a:xfrm>
          <a:prstGeom prst="rect">
            <a:avLst/>
          </a:prstGeom>
          <a:noFill/>
        </p:spPr>
      </p:pic>
      <p:pic>
        <p:nvPicPr>
          <p:cNvPr id="35846" name="Picture 6" descr="Picture backgrou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3284984"/>
            <a:ext cx="2061002" cy="306896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6084168" y="5085184"/>
            <a:ext cx="2520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/>
              <a:t>Жунтов</a:t>
            </a:r>
            <a:r>
              <a:rPr lang="ru-RU" b="1" dirty="0" smtClean="0"/>
              <a:t> Сергей Викторович</a:t>
            </a:r>
            <a:r>
              <a:rPr lang="ru-RU" dirty="0" smtClean="0"/>
              <a:t> награждён орденом Мужества посмертно 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899592" y="260648"/>
            <a:ext cx="6768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Герои нашего времени</a:t>
            </a:r>
            <a:endParaRPr lang="ru-RU" sz="2800" b="1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024165"/>
            <a:ext cx="7632848" cy="496973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03648" y="260648"/>
            <a:ext cx="5760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Наш любимый город</a:t>
            </a:r>
            <a:endParaRPr lang="ru-RU" sz="3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   Интернет ресурсы: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2204864"/>
            <a:ext cx="7632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1"/>
                </a:solidFill>
                <a:hlinkClick r:id="rId2"/>
              </a:rPr>
              <a:t>2.</a:t>
            </a:r>
            <a:r>
              <a:rPr lang="en-US" dirty="0" smtClean="0">
                <a:solidFill>
                  <a:schemeClr val="accent1"/>
                </a:solidFill>
                <a:hlinkClick r:id="rId2"/>
              </a:rPr>
              <a:t>https</a:t>
            </a:r>
            <a:r>
              <a:rPr lang="en-US" dirty="0" smtClean="0">
                <a:solidFill>
                  <a:schemeClr val="accent1"/>
                </a:solidFill>
                <a:hlinkClick r:id="rId2"/>
              </a:rPr>
              <a:t>://my.mail.ru/list/afg82/video/413/2326.html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4" name="TextBox 3">
            <a:hlinkClick r:id="rId3"/>
          </p:cNvPr>
          <p:cNvSpPr txBox="1"/>
          <p:nvPr/>
        </p:nvSpPr>
        <p:spPr>
          <a:xfrm>
            <a:off x="611560" y="1916832"/>
            <a:ext cx="597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/>
                </a:solidFill>
                <a:hlinkClick r:id="rId4" action="ppaction://hlinkfile"/>
              </a:rPr>
              <a:t>1.</a:t>
            </a:r>
            <a:r>
              <a:rPr lang="en-US" dirty="0" smtClean="0">
                <a:solidFill>
                  <a:schemeClr val="accent1"/>
                </a:solidFill>
                <a:hlinkClick r:id="rId4" action="ppaction://hlinkfile"/>
              </a:rPr>
              <a:t>h</a:t>
            </a:r>
            <a:r>
              <a:rPr lang="en-US" dirty="0" smtClean="0">
                <a:solidFill>
                  <a:schemeClr val="accent1"/>
                </a:solidFill>
              </a:rPr>
              <a:t>ttps</a:t>
            </a:r>
            <a:r>
              <a:rPr lang="en-US" dirty="0" smtClean="0">
                <a:solidFill>
                  <a:schemeClr val="accent1"/>
                </a:solidFill>
              </a:rPr>
              <a:t>://yandex.ru/video/preview/13581159241325894759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5" name="TextBox 4">
            <a:hlinkClick r:id="rId5" action="ppaction://hlinkfile"/>
          </p:cNvPr>
          <p:cNvSpPr txBox="1"/>
          <p:nvPr/>
        </p:nvSpPr>
        <p:spPr>
          <a:xfrm>
            <a:off x="683568" y="2564904"/>
            <a:ext cx="8136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dirty="0" smtClean="0"/>
              <a:t>3.Выдающийся </a:t>
            </a:r>
            <a:r>
              <a:rPr lang="ru-RU" dirty="0" smtClean="0"/>
              <a:t>подвиг Горьковчан в годы Великой Отечественной Войны [электронный ресурс] / Режим доступа: </a:t>
            </a:r>
            <a:r>
              <a:rPr lang="ru-RU" u="sng" dirty="0" smtClean="0">
                <a:hlinkClick r:id="rId6"/>
              </a:rPr>
              <a:t>http://www.archiv.nnov.ru/?</a:t>
            </a:r>
            <a:r>
              <a:rPr lang="ru-RU" u="sng" dirty="0" smtClean="0">
                <a:hlinkClick r:id="rId6"/>
              </a:rPr>
              <a:t>id=2515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827584" y="3140968"/>
            <a:ext cx="7632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dirty="0" smtClean="0"/>
              <a:t>4.Красное </a:t>
            </a:r>
            <a:r>
              <a:rPr lang="ru-RU" dirty="0" smtClean="0"/>
              <a:t>Сормово: Завод и люди. – Нижний Новгород: Кварц, 2006. – 696 с.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755576" y="3717032"/>
            <a:ext cx="741682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dirty="0" smtClean="0"/>
              <a:t>5.Серебрянская</a:t>
            </a:r>
            <a:r>
              <a:rPr lang="ru-RU" dirty="0" smtClean="0"/>
              <a:t>, Г. В. Развитие промышленности Горьковской области в годы Великой Отечественной войны // Вестник НГТУ им. Алексеева. - 2015. - С. </a:t>
            </a:r>
            <a:r>
              <a:rPr lang="ru-RU" dirty="0" smtClean="0"/>
              <a:t>58-63</a:t>
            </a:r>
          </a:p>
          <a:p>
            <a:pPr fontAlgn="base"/>
            <a:r>
              <a:rPr lang="ru-RU" dirty="0" smtClean="0"/>
              <a:t>6. Великая отечественная война: энциклопедия, вопросы истории // материалы международной научно – методической конференции Нижнего Новгорода ННГУ, 2000</a:t>
            </a:r>
          </a:p>
          <a:p>
            <a:pPr fontAlgn="base"/>
            <a:r>
              <a:rPr lang="ru-RU" dirty="0" smtClean="0"/>
              <a:t>7.Промышленность области – фронту.//Горьковская область в Великой Отечественной войне : взгляд через 50 лет. Нижний Новгород.</a:t>
            </a:r>
            <a:endParaRPr lang="ru-RU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561360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/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Силуэт Дмитриевской башни – главной башни Нижегородского кремля. Герб Нижегородской области – олень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8537" y="1920875"/>
            <a:ext cx="2955925" cy="443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8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057801"/>
            <a:ext cx="4038600" cy="4160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52" y="1196752"/>
            <a:ext cx="2016224" cy="4320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000108"/>
            <a:ext cx="4038600" cy="5354817"/>
          </a:xfrm>
        </p:spPr>
        <p:txBody>
          <a:bodyPr>
            <a:normAutofit/>
          </a:bodyPr>
          <a:lstStyle/>
          <a:p>
            <a:r>
              <a:rPr lang="ru-RU" dirty="0" smtClean="0"/>
              <a:t>Нижегородская область является одной из старейших в нашей стране. Первые упоминания о Нижнем Новгороде в летописях находим в 2021 году. Именно в этом году князь Юрий Всеволодович основал город на «</a:t>
            </a:r>
            <a:r>
              <a:rPr lang="ru-RU" dirty="0" err="1" smtClean="0"/>
              <a:t>усть</a:t>
            </a:r>
            <a:r>
              <a:rPr lang="ru-RU" dirty="0" smtClean="0"/>
              <a:t> Оки» (Нижний Новгород).</a:t>
            </a:r>
          </a:p>
          <a:p>
            <a:endParaRPr lang="ru-RU" dirty="0"/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980728"/>
            <a:ext cx="4210080" cy="522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Началась Великая Отечественная война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140483"/>
          </a:xfrm>
        </p:spPr>
        <p:txBody>
          <a:bodyPr>
            <a:normAutofit fontScale="47500" lnSpcReduction="20000"/>
          </a:bodyPr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928802"/>
            <a:ext cx="4041775" cy="4431518"/>
          </a:xfrm>
        </p:spPr>
        <p:txBody>
          <a:bodyPr>
            <a:normAutofit fontScale="92500"/>
          </a:bodyPr>
          <a:lstStyle/>
          <a:p>
            <a:pPr fontAlgn="base">
              <a:buNone/>
            </a:pPr>
            <a:r>
              <a:rPr lang="ru-RU" dirty="0" smtClean="0"/>
              <a:t>Июнь. Клонился к вечеру закат</a:t>
            </a:r>
          </a:p>
          <a:p>
            <a:pPr fontAlgn="base">
              <a:buNone/>
            </a:pPr>
            <a:r>
              <a:rPr lang="ru-RU" dirty="0" smtClean="0"/>
              <a:t>И белой ночи разливалось море,</a:t>
            </a:r>
          </a:p>
          <a:p>
            <a:pPr fontAlgn="base">
              <a:buNone/>
            </a:pPr>
            <a:r>
              <a:rPr lang="ru-RU" dirty="0" smtClean="0"/>
              <a:t>И раздавался звонкий смех ребят,</a:t>
            </a:r>
          </a:p>
          <a:p>
            <a:pPr fontAlgn="base">
              <a:buNone/>
            </a:pPr>
            <a:r>
              <a:rPr lang="ru-RU" dirty="0" smtClean="0"/>
              <a:t>Не знающих, не ведающих горя.</a:t>
            </a:r>
          </a:p>
          <a:p>
            <a:pPr fontAlgn="base">
              <a:buNone/>
            </a:pPr>
            <a:r>
              <a:rPr lang="ru-RU" dirty="0" smtClean="0"/>
              <a:t>Июнь. Тогда еще не знали мы,</a:t>
            </a:r>
          </a:p>
          <a:p>
            <a:pPr fontAlgn="base">
              <a:buNone/>
            </a:pPr>
            <a:r>
              <a:rPr lang="ru-RU" dirty="0" smtClean="0"/>
              <a:t>Со школьных вечеров шагая,</a:t>
            </a:r>
          </a:p>
          <a:p>
            <a:pPr fontAlgn="base">
              <a:buNone/>
            </a:pPr>
            <a:r>
              <a:rPr lang="ru-RU" dirty="0" smtClean="0"/>
              <a:t>Что завтра будет первый день войны,</a:t>
            </a:r>
          </a:p>
          <a:p>
            <a:pPr fontAlgn="base">
              <a:buNone/>
            </a:pPr>
            <a:r>
              <a:rPr lang="ru-RU" dirty="0" smtClean="0"/>
              <a:t>А кончится она лишь в 45-м, в мае.</a:t>
            </a:r>
            <a:r>
              <a:rPr lang="ru-RU" i="1" dirty="0" smtClean="0"/>
              <a:t> 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9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071678"/>
            <a:ext cx="4040188" cy="3524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Девизом для рабочих горьковских предприятий, как и по всей стране, стали слова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«Всё для фронта! Всё для Победы!»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3" name="Picture 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060848"/>
            <a:ext cx="8128057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85725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Горьковский автомобильный завод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42984"/>
            <a:ext cx="7472386" cy="1371616"/>
          </a:xfrm>
        </p:spPr>
        <p:txBody>
          <a:bodyPr/>
          <a:lstStyle/>
          <a:p>
            <a:r>
              <a:rPr lang="ru-RU" dirty="0" smtClean="0"/>
              <a:t>В довоенные годы </a:t>
            </a:r>
            <a:r>
              <a:rPr lang="ru-RU" dirty="0" smtClean="0">
                <a:solidFill>
                  <a:srgbClr val="FF0000"/>
                </a:solidFill>
              </a:rPr>
              <a:t>1932 – 1941г.г</a:t>
            </a:r>
            <a:r>
              <a:rPr lang="ru-RU" dirty="0" smtClean="0"/>
              <a:t>. на заводе был освоен и выпускался целый ряд грузовых и легковых моделей автомобилей.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 flipH="1" flipV="1">
            <a:off x="8572527" y="1071546"/>
            <a:ext cx="45719" cy="285752"/>
          </a:xfrm>
        </p:spPr>
        <p:txBody>
          <a:bodyPr>
            <a:normAutofit fontScale="92500" lnSpcReduction="20000"/>
          </a:bodyPr>
          <a:lstStyle/>
          <a:p>
            <a:endParaRPr lang="ru-RU" dirty="0"/>
          </a:p>
        </p:txBody>
      </p:sp>
      <p:pic>
        <p:nvPicPr>
          <p:cNvPr id="20483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2071678"/>
            <a:ext cx="2928958" cy="2184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 descr="C:\Users\Ирина\Pictures\305px-ГАЗ-ААА_во_Владивостоке_ф1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571744"/>
            <a:ext cx="2286016" cy="15215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0070C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Picture 3" descr="C:\Users\Ирина\Pictures\305px-ГАЗ-ММ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02" y="2571744"/>
            <a:ext cx="2214578" cy="16627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0070C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TextBox 11"/>
          <p:cNvSpPr txBox="1"/>
          <p:nvPr/>
        </p:nvSpPr>
        <p:spPr>
          <a:xfrm>
            <a:off x="4286248" y="3786191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Газ ММ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500034" y="3786190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Газ ААА</a:t>
            </a:r>
            <a:endParaRPr lang="ru-RU" dirty="0"/>
          </a:p>
        </p:txBody>
      </p:sp>
      <p:pic>
        <p:nvPicPr>
          <p:cNvPr id="14" name="Picture 5" descr="C:\Users\Ирина\Pictures\305px-Автомобиль_ГАЗ-5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4357694"/>
            <a:ext cx="2286016" cy="17296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0070C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5" name="TextBox 14"/>
          <p:cNvSpPr txBox="1"/>
          <p:nvPr/>
        </p:nvSpPr>
        <p:spPr>
          <a:xfrm>
            <a:off x="571472" y="6215082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Санитарный газ</a:t>
            </a:r>
            <a:endParaRPr lang="ru-RU" dirty="0"/>
          </a:p>
        </p:txBody>
      </p:sp>
      <p:pic>
        <p:nvPicPr>
          <p:cNvPr id="17" name="Picture 7" descr="C:\Users\Ирина\Pictures\T-38_tank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71802" y="4429132"/>
            <a:ext cx="2357454" cy="15716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0070C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8" name="TextBox 17"/>
          <p:cNvSpPr txBox="1"/>
          <p:nvPr/>
        </p:nvSpPr>
        <p:spPr>
          <a:xfrm>
            <a:off x="3071802" y="6000768"/>
            <a:ext cx="2643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Малый плавающий </a:t>
            </a:r>
            <a:r>
              <a:rPr lang="ru-RU" dirty="0" smtClean="0"/>
              <a:t>    танк</a:t>
            </a:r>
            <a:endParaRPr lang="ru-RU" dirty="0"/>
          </a:p>
        </p:txBody>
      </p:sp>
      <p:pic>
        <p:nvPicPr>
          <p:cNvPr id="19" name="Picture 6" descr="C:\Users\Ирина\Pictures\305px-ГАЗ-М-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29322" y="4357694"/>
            <a:ext cx="2500330" cy="15821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0070C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" name="TextBox 19"/>
          <p:cNvSpPr txBox="1"/>
          <p:nvPr/>
        </p:nvSpPr>
        <p:spPr>
          <a:xfrm>
            <a:off x="5929322" y="6143644"/>
            <a:ext cx="250033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Легковой автомобиль</a:t>
            </a:r>
            <a:r>
              <a:rPr lang="ru-RU" b="1" u="sng" dirty="0" smtClean="0">
                <a:solidFill>
                  <a:srgbClr val="FF0000"/>
                </a:solidFill>
              </a:rPr>
              <a:t> </a:t>
            </a:r>
            <a:r>
              <a:rPr lang="ru-RU" sz="1600" b="1" dirty="0" smtClean="0">
                <a:solidFill>
                  <a:srgbClr val="FF0000"/>
                </a:solidFill>
              </a:rPr>
              <a:t>ГАЗ </a:t>
            </a:r>
            <a:r>
              <a:rPr lang="ru-RU" sz="1600" b="1" dirty="0" smtClean="0">
                <a:solidFill>
                  <a:srgbClr val="FF0000"/>
                </a:solidFill>
              </a:rPr>
              <a:t>М1 «</a:t>
            </a:r>
            <a:r>
              <a:rPr lang="ru-RU" sz="1600" b="1" dirty="0" smtClean="0">
                <a:solidFill>
                  <a:srgbClr val="FF0000"/>
                </a:solidFill>
              </a:rPr>
              <a:t>Эмка»</a:t>
            </a:r>
            <a:endParaRPr lang="ru-RU" sz="16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78581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Горьковский автомобильный завод</a:t>
            </a: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000108"/>
            <a:ext cx="7972452" cy="1514492"/>
          </a:xfrm>
        </p:spPr>
        <p:txBody>
          <a:bodyPr/>
          <a:lstStyle/>
          <a:p>
            <a:r>
              <a:rPr lang="ru-RU" sz="2000" dirty="0" smtClean="0"/>
              <a:t>С начала </a:t>
            </a:r>
            <a:r>
              <a:rPr lang="ru-RU" sz="2000" dirty="0" smtClean="0">
                <a:solidFill>
                  <a:srgbClr val="FF0000"/>
                </a:solidFill>
              </a:rPr>
              <a:t>ВОВ</a:t>
            </a:r>
            <a:r>
              <a:rPr lang="ru-RU" sz="2000" dirty="0" smtClean="0"/>
              <a:t> Горьковский автомобильный завод был перестроен на выпуск военной продукции уже в </a:t>
            </a:r>
            <a:r>
              <a:rPr lang="ru-RU" sz="2000" dirty="0" smtClean="0">
                <a:solidFill>
                  <a:srgbClr val="FF0000"/>
                </a:solidFill>
              </a:rPr>
              <a:t>августе 1941 </a:t>
            </a:r>
            <a:r>
              <a:rPr lang="ru-RU" sz="2000" dirty="0" smtClean="0"/>
              <a:t>года. ГАЗ начал выпуск легкого танка  </a:t>
            </a:r>
            <a:r>
              <a:rPr lang="ru-RU" sz="2000" dirty="0" smtClean="0">
                <a:solidFill>
                  <a:srgbClr val="FF0000"/>
                </a:solidFill>
              </a:rPr>
              <a:t>Т-60</a:t>
            </a:r>
            <a:r>
              <a:rPr lang="ru-RU" sz="2000" dirty="0" smtClean="0"/>
              <a:t> и легкового автомобиля </a:t>
            </a:r>
            <a:r>
              <a:rPr lang="ru-RU" sz="2000" dirty="0" smtClean="0">
                <a:solidFill>
                  <a:srgbClr val="FF0000"/>
                </a:solidFill>
              </a:rPr>
              <a:t>ГАЗ-64</a:t>
            </a:r>
            <a:endParaRPr lang="ru-RU" sz="20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2714620"/>
            <a:ext cx="4041775" cy="57150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Picture 2" descr="C:\Users\Ирина\Desktop\Новая папка (3)\aug_1941.pn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 t="7087"/>
          <a:stretch>
            <a:fillRect/>
          </a:stretch>
        </p:blipFill>
        <p:spPr bwMode="auto">
          <a:xfrm>
            <a:off x="357158" y="2409488"/>
            <a:ext cx="3062714" cy="19712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chemeClr val="accent1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extBox 7"/>
          <p:cNvSpPr txBox="1"/>
          <p:nvPr/>
        </p:nvSpPr>
        <p:spPr>
          <a:xfrm rot="10800000" flipV="1">
            <a:off x="3491880" y="3501008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Т 60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9" name="Picture 3" descr="C:\Users\Ирина\Desktop\Новая папка (3)\aug_1941-gas.pn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869160"/>
            <a:ext cx="3143902" cy="18585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chemeClr val="accent1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683568" y="4509120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Газ 64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1" name="Picture 3" descr="C:\Users\Ирина\Pictures\274px-T-70,_technical_museum,_Togliatti-1.jpg"/>
          <p:cNvPicPr>
            <a:picLocks noChangeAspect="1" noChangeArrowheads="1"/>
          </p:cNvPicPr>
          <p:nvPr/>
        </p:nvPicPr>
        <p:blipFill>
          <a:blip r:embed="rId4" cstate="print"/>
          <a:srcRect l="5150" t="20153" r="12457" b="1842"/>
          <a:stretch>
            <a:fillRect/>
          </a:stretch>
        </p:blipFill>
        <p:spPr bwMode="auto">
          <a:xfrm>
            <a:off x="4139952" y="2276872"/>
            <a:ext cx="2880320" cy="20402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chemeClr val="accent1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TextBox 11"/>
          <p:cNvSpPr txBox="1"/>
          <p:nvPr/>
        </p:nvSpPr>
        <p:spPr>
          <a:xfrm>
            <a:off x="7236296" y="2564904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Лёгкий танк Т-70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3" name="Picture 2" descr="C:\Users\Ирина\Pictures\480px-BA-64_in_Nizhny_Novgorod_Kremlin.jpg"/>
          <p:cNvPicPr>
            <a:picLocks noChangeAspect="1" noChangeArrowheads="1"/>
          </p:cNvPicPr>
          <p:nvPr/>
        </p:nvPicPr>
        <p:blipFill>
          <a:blip r:embed="rId5" cstate="print"/>
          <a:srcRect l="1562" t="6250" r="4687" b="6249"/>
          <a:stretch>
            <a:fillRect/>
          </a:stretch>
        </p:blipFill>
        <p:spPr bwMode="auto">
          <a:xfrm>
            <a:off x="2843808" y="4077072"/>
            <a:ext cx="3024336" cy="20038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chemeClr val="accent1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" name="TextBox 13"/>
          <p:cNvSpPr txBox="1"/>
          <p:nvPr/>
        </p:nvSpPr>
        <p:spPr>
          <a:xfrm rot="10800000" flipV="1">
            <a:off x="3059832" y="6237312"/>
            <a:ext cx="3507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                        Ба -64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5" name="Picture 4" descr="C:\Users\Ирина\Pictures\Без названия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2160" y="4293096"/>
            <a:ext cx="2867976" cy="20278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chemeClr val="accent1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6" name="TextBox 15"/>
          <p:cNvSpPr txBox="1"/>
          <p:nvPr/>
        </p:nvSpPr>
        <p:spPr>
          <a:xfrm>
            <a:off x="7164288" y="6021288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Аэросани Газ -98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86409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Горьковский автомобильный завод</a:t>
            </a:r>
            <a:endParaRPr lang="ru-RU" sz="3600" dirty="0"/>
          </a:p>
        </p:txBody>
      </p:sp>
      <p:pic>
        <p:nvPicPr>
          <p:cNvPr id="4" name="Picture 2" descr="C:\Users\Ирина\Pictures\300px-Su76_n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644" t="6818" r="7939" b="6818"/>
          <a:stretch>
            <a:fillRect/>
          </a:stretch>
        </p:blipFill>
        <p:spPr bwMode="auto">
          <a:xfrm>
            <a:off x="251520" y="1844824"/>
            <a:ext cx="2480319" cy="17136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chemeClr val="accent1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467544" y="3573016"/>
            <a:ext cx="2520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Легкая самоходно-артиллерийская установка СУ-76 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(СУ-12)</a:t>
            </a:r>
            <a:r>
              <a:rPr lang="ru-RU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" descr="C:\Users\Ирина\Pictures\T-80_(light_tank)_in_the_Kubinka_Museum.jpg"/>
          <p:cNvPicPr>
            <a:picLocks noChangeAspect="1" noChangeArrowheads="1"/>
          </p:cNvPicPr>
          <p:nvPr/>
        </p:nvPicPr>
        <p:blipFill>
          <a:blip r:embed="rId3" cstate="print"/>
          <a:srcRect l="3175" r="3175"/>
          <a:stretch>
            <a:fillRect/>
          </a:stretch>
        </p:blipFill>
        <p:spPr bwMode="auto">
          <a:xfrm>
            <a:off x="2915816" y="1268760"/>
            <a:ext cx="2661446" cy="18945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chemeClr val="accent1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3275856" y="3356992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Легкий танк Т-80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8" name="Picture 2" descr="C:\Users\Ирина\Pictures\Sevastopol_Victory_Day_Parade_IMG_1562_1725.jpg"/>
          <p:cNvPicPr>
            <a:picLocks noChangeAspect="1" noChangeArrowheads="1"/>
          </p:cNvPicPr>
          <p:nvPr/>
        </p:nvPicPr>
        <p:blipFill>
          <a:blip r:embed="rId4" cstate="print"/>
          <a:srcRect l="18443" t="22168" r="13319" b="5787"/>
          <a:stretch>
            <a:fillRect/>
          </a:stretch>
        </p:blipFill>
        <p:spPr bwMode="auto">
          <a:xfrm>
            <a:off x="5796136" y="1772816"/>
            <a:ext cx="2745530" cy="1929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chemeClr val="accent1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TextBox 8"/>
          <p:cNvSpPr txBox="1"/>
          <p:nvPr/>
        </p:nvSpPr>
        <p:spPr>
          <a:xfrm>
            <a:off x="5364088" y="3789040"/>
            <a:ext cx="35283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solidFill>
                  <a:srgbClr val="FF0000"/>
                </a:solidFill>
              </a:rPr>
              <a:t>Армейский автомобиль повышенной проходимости ГАЗ-67б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" name="Picture 3" descr="C:\Users\Ирина\Pictures\305px-GAZ-M-20__Pobeda__on_CMSh_in_Lahti,_Finland (1).jpg"/>
          <p:cNvPicPr>
            <a:picLocks noChangeAspect="1" noChangeArrowheads="1"/>
          </p:cNvPicPr>
          <p:nvPr/>
        </p:nvPicPr>
        <p:blipFill>
          <a:blip r:embed="rId5" cstate="print"/>
          <a:srcRect l="4598" t="4410"/>
          <a:stretch>
            <a:fillRect/>
          </a:stretch>
        </p:blipFill>
        <p:spPr bwMode="auto">
          <a:xfrm>
            <a:off x="3131840" y="4365104"/>
            <a:ext cx="2894445" cy="20158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chemeClr val="accent1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TextBox 10"/>
          <p:cNvSpPr txBox="1"/>
          <p:nvPr/>
        </p:nvSpPr>
        <p:spPr>
          <a:xfrm>
            <a:off x="467544" y="5013176"/>
            <a:ext cx="2880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Легковой автомобиль «Победа» М-2</a:t>
            </a:r>
            <a:r>
              <a:rPr lang="ru-RU" b="1" u="sng" dirty="0" smtClean="0">
                <a:solidFill>
                  <a:srgbClr val="FF0000"/>
                </a:solidFill>
              </a:rPr>
              <a:t>0</a:t>
            </a:r>
            <a:endParaRPr lang="ru-RU" b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628</TotalTime>
  <Words>873</Words>
  <Application>Microsoft Office PowerPoint</Application>
  <PresentationFormat>Экран (4:3)</PresentationFormat>
  <Paragraphs>114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Поток</vt:lpstr>
      <vt:lpstr>Нижний Новгород – город трудовой доблести</vt:lpstr>
      <vt:lpstr>Родные дали с Волгой и Окою  И синь лесов, и шепот ковыля-  Ты покоряешь силою такою  Нижегородская моя земля.</vt:lpstr>
      <vt:lpstr> Силуэт Дмитриевской башни – главной башни Нижегородского кремля. Герб Нижегородской области – олень. </vt:lpstr>
      <vt:lpstr>Слайд 4</vt:lpstr>
      <vt:lpstr>Началась Великая Отечественная война</vt:lpstr>
      <vt:lpstr>Девизом для рабочих горьковских предприятий, как и по всей стране, стали слова: «Всё для фронта! Всё для Победы!»</vt:lpstr>
      <vt:lpstr> Горьковский автомобильный завод</vt:lpstr>
      <vt:lpstr>Горьковский автомобильный завод</vt:lpstr>
      <vt:lpstr>Горьковский автомобильный завод</vt:lpstr>
      <vt:lpstr>Труд автозаводцев в годы войны был высоко оценен. Завод был награжден орденами:</vt:lpstr>
      <vt:lpstr>Для ВС России  ГАЗ и сейчас производит современные модели военной техники и военного транспорта</vt:lpstr>
      <vt:lpstr>Горьковский автомобильный завод</vt:lpstr>
      <vt:lpstr> </vt:lpstr>
      <vt:lpstr>      Завод    «Красное Сормово». </vt:lpstr>
      <vt:lpstr>Горьковский авиационный завод</vt:lpstr>
      <vt:lpstr>Машиностроительный завод</vt:lpstr>
      <vt:lpstr>Завод «Красная Этна</vt:lpstr>
      <vt:lpstr>         Завод "Красный металлист</vt:lpstr>
      <vt:lpstr>Радиотелефонный завод им. Ленина</vt:lpstr>
      <vt:lpstr>Завод «Теплообменник»</vt:lpstr>
      <vt:lpstr>Горьковский завод аппаратуры имени А.С.Попова; Гидромаш; «Красный якорь», Завод им. Ульянова; Завод №80;  Жирокомбинат;  Лёгкая промышленность; Т руженники предприятия Верхневолжского предприятия.</vt:lpstr>
      <vt:lpstr>Нижний Новгород – город трудовой доблести</vt:lpstr>
      <vt:lpstr>Слайд 23</vt:lpstr>
      <vt:lpstr>Слайд 24</vt:lpstr>
      <vt:lpstr>              Интернет ресурсы: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Нижний Новгород – город трудовой доблести</dc:title>
  <dc:creator>User</dc:creator>
  <cp:lastModifiedBy>User</cp:lastModifiedBy>
  <cp:revision>42</cp:revision>
  <dcterms:created xsi:type="dcterms:W3CDTF">2025-03-21T19:02:40Z</dcterms:created>
  <dcterms:modified xsi:type="dcterms:W3CDTF">2025-03-24T20:39:53Z</dcterms:modified>
</cp:coreProperties>
</file>