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2400"/>
    <a:srgbClr val="ECD0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90" y="1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25C9DB-F713-48F0-895B-A3EF863E066A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4F062-ACF8-4534-BA2B-9F72D0B9D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432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64F062-ACF8-4534-BA2B-9F72D0B9DB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422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B0636-0329-41D9-A33A-5A044BE7E6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AC0BCB-65FC-41C4-929F-1BBC6E6429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19597A-2278-4E68-8036-8D7C570AD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8A38B5-C309-4FA8-8BFF-F133F1BEB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2E19F71-CC04-4B28-A801-34D5FD579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88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604981-F066-424B-9E5A-BE4DB9542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BF2684-FEF9-4A45-B033-E1BA84E61E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0C8306-F3FA-434F-B591-5410B72AE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F75382-F2C7-410A-BA63-641A602AF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E3CA71-F279-4F08-B816-7B8C5C253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338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7DA350F-DD4B-478F-924F-6E0007DBA0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AA7E98-9209-44D5-9462-6816B4603A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2F1FD9-BABD-4336-9E16-E40424CAF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16A7BA-E482-4A71-8590-669C3D3C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61FE9B-2AF1-404A-A93B-E43FC44CB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45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B4805C-6545-40FF-BB2D-AB97D5BB7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0A00B9-BA1F-491A-96A5-661776D1EE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EB8B7E-5BF8-4E24-9B1B-2D29D3183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FFD9E6-3CC8-4F96-91ED-B877F2385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35B02B-037C-4A61-940A-494C739E7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693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EA8C75-24CE-4350-8403-3B39AFC37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F3D4DF-ABC5-4342-BCAD-08B06EA82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56917A-F396-47F4-8AE0-27824DE36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AFB2A3-4631-4C36-82F5-25CEDDE4A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3B930E-5197-47A8-9961-92226F1D2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347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E816FC-0FEB-449A-A6EE-8FF47D8C0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369D50-8257-4DEA-8ADC-A520DC49B4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DC2B79-5C29-48DB-B6A4-8D87AFD54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3C8A96-DDBF-4B9F-92A5-8B8377137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892917-C2A1-46BA-8481-F75BF3B04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1B75CD-59AD-479D-A1BC-B1A218A22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47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EF7AEA-F3D9-48B4-953C-FA01F0369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0A1B52-E2F0-42F7-827A-8FF5DCB468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B0B112E-BF61-49AA-A9FE-C509D7F60F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3F8265-11A4-499A-923C-801B7B1FFD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6B24EC0-D648-4838-992B-26B192B75E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9E1018A-E0D9-4117-BE32-7589B6FEA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11A4210-F56C-4447-9417-CE6BF2ED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BCB5BCB-CDEC-4B84-A8AB-220735425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500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624F1-CD61-4E89-8F63-B91C30D83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0CEDF3D-49A8-47F7-8EC4-CC2CDBE6D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221F1F-AB10-4425-B2C6-8CD154F80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0FC48D9-C4D4-4DB0-B65A-9B78071E5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65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33AE40E-3889-419F-82AE-842EA8C8C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F8F94CD-25E2-4DE4-895C-CE597EE6B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4017E32-0D86-43CC-8F39-75E3EFF34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444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8731B5-904C-4B53-8B6C-3A66F231F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13577E-FCCE-4DD8-96A9-BE3D959D5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D409D1-3DE7-4AEA-B9E9-21BE20AC3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4A686D-DDDD-42D0-A02B-EC177B69F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306861-EA00-4AB6-AB7F-0D95A4A5B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2F62AFB-BAF3-4FAA-AB18-9A3C60D54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608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B64E4-4F4B-48EF-8882-7DEDB3721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DA92F48-32A3-4581-8CA7-FF73D7581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7AFC16-456A-44DC-B981-6220FFAD0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5EAC05-9767-4600-8608-607D1864C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3F14A4-E749-41AA-969A-CCA967AFA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E3F083-1AAE-41CE-B304-D2461DA72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16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DC58C5-ED77-404C-9B75-0F5B910B5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721D7-62AD-43B1-8AA7-147746DF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EB467C-1D23-4775-BFC7-56FC4B0CD6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41168-442A-4BCD-A899-D0E86BD9AC77}" type="datetimeFigureOut">
              <a:rPr lang="ru-RU" smtClean="0"/>
              <a:t>23.02.2021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4B9F20-64B1-4E6E-BB83-237130994B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0061C7-9812-4691-A8BC-F322D013A6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EA9E8-A7ED-4A18-AA1B-5DB50D9C7A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13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zbyka.ru/biblia/" TargetMode="External"/><Relationship Id="rId2" Type="http://schemas.openxmlformats.org/officeDocument/2006/relationships/hyperlink" Target="http://www.my-bible.info/biblio/bib_tsek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zbyka.ru/otechnik/Grigorij_Djachenko/polnyj-tserkovnoslavjanskij-slovar" TargetMode="External"/><Relationship Id="rId5" Type="http://schemas.openxmlformats.org/officeDocument/2006/relationships/hyperlink" Target="http://tapenik.ru/shrifti_retro.html" TargetMode="External"/><Relationship Id="rId4" Type="http://schemas.openxmlformats.org/officeDocument/2006/relationships/hyperlink" Target="https://kulturologia.ru/blogs/090918/40414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53DCC5-52F7-451D-A970-8749C7455A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8341" y="1418550"/>
            <a:ext cx="4871258" cy="602673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482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Проектная работа: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4D058A-69C3-4FAA-98F7-86CF64E00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06384" y="326824"/>
            <a:ext cx="8379229" cy="969962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>
                <a:solidFill>
                  <a:srgbClr val="4824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Муниципальное бюджетное общеобразовательное учреждение Городского округа Балашиха «Средняя общеобразовательная школа №12»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CEF9FE-2BE6-44A1-B532-8CE77599051D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6084" y="2275277"/>
            <a:ext cx="6217921" cy="1921434"/>
          </a:xfrm>
          <a:prstGeom prst="rect">
            <a:avLst/>
          </a:prstGeom>
          <a:ln>
            <a:noFill/>
          </a:ln>
          <a:effectLst>
            <a:glow rad="101600">
              <a:schemeClr val="accent2">
                <a:lumMod val="75000"/>
                <a:alpha val="6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B83E09-14AF-40D9-B791-8E21696AB5CE}"/>
              </a:ext>
            </a:extLst>
          </p:cNvPr>
          <p:cNvSpPr txBox="1"/>
          <p:nvPr/>
        </p:nvSpPr>
        <p:spPr>
          <a:xfrm>
            <a:off x="2952338" y="4695100"/>
            <a:ext cx="6856679" cy="1667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Подготовил  учитель начальных классов МБОУ СОШ № 12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Егоров Игорь Анатольевич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05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0F68E-2828-4081-B6C0-82F83FA80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542" y="2383096"/>
            <a:ext cx="9407632" cy="2091807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Затем, после изготовления всех макетов на компьютере, в типографии были напечатаны все приготовленные плакаты, осталось лишь раскрасить их в цвете придерживаясь выбранного общего стиля, что и было сделано ребятами. Все плакаты выполнены в формате А3.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2021-01-04 17-07-00 (1)">
            <a:hlinkClick r:id="" action="ppaction://media"/>
            <a:extLst>
              <a:ext uri="{FF2B5EF4-FFF2-40B4-BE49-F238E27FC236}">
                <a16:creationId xmlns:a16="http://schemas.microsoft.com/office/drawing/2014/main" id="{4ED3D7B9-6721-4A60-B1E4-673C45B471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85358" y="2188903"/>
            <a:ext cx="6096000" cy="4572000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642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0.00013 0.03403 L 0.00013 -0.29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26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showWhenStopped="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B5C32-FC5E-4CC0-A8BA-97B31C2FE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939" y="159852"/>
            <a:ext cx="9612085" cy="95982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Конечный результат работы выглядел так:</a:t>
            </a:r>
            <a:br>
              <a:rPr lang="ru-RU" sz="36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3600" dirty="0">
              <a:solidFill>
                <a:srgbClr val="4824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B5F1BF-D63E-429A-84BB-7366FEA96016}"/>
              </a:ext>
            </a:extLst>
          </p:cNvPr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57173" y="817076"/>
            <a:ext cx="8277653" cy="56757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D8C21D-19EB-49D7-9520-F0B06F77F10B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55669" y="639763"/>
            <a:ext cx="9334004" cy="61669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163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48EBB2-2DBF-49C5-9B54-D75C1ED5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247" y="42506"/>
            <a:ext cx="9313506" cy="127706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Для центра всей композиции, участниками проекта были нарисованы отдельные плакаты в формате А2 с изображением букв </a:t>
            </a:r>
            <a:r>
              <a:rPr lang="ru-RU" sz="28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Аз</a:t>
            </a:r>
            <a:r>
              <a:rPr lang="ru-RU" sz="28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и </a:t>
            </a:r>
            <a:r>
              <a:rPr lang="ru-RU" sz="28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Буки.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7934B2-08A0-4ACC-A0B6-36F974681509}"/>
              </a:ext>
            </a:extLst>
          </p:cNvPr>
          <p:cNvPicPr/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133" y="1319568"/>
            <a:ext cx="3530275" cy="5130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14F018-A52C-474E-83F8-637E47BD3B74}"/>
              </a:ext>
            </a:extLst>
          </p:cNvPr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6612" y="1319568"/>
            <a:ext cx="3635997" cy="5130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B48E648-9FD5-4D1C-AF95-95C83BF147DC}"/>
              </a:ext>
            </a:extLst>
          </p:cNvPr>
          <p:cNvPicPr/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3813" y="1445531"/>
            <a:ext cx="3530276" cy="5096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045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6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5D603-4E66-4512-BA44-2BA24DC50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787" y="112816"/>
            <a:ext cx="9725892" cy="1381931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Ребятам очень понравилось участвовать в этом проекте. Мы все надеемся, что в этом году «</a:t>
            </a:r>
            <a:r>
              <a:rPr lang="ru-RU" sz="24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День славянской письменности</a:t>
            </a:r>
            <a:r>
              <a:rPr lang="ru-RU" sz="24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br>
              <a:rPr lang="ru-RU" sz="24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24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не пройдет незамеченным!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BFB998-BB83-4BD3-9B1D-31746B9F7A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3169" y="1372094"/>
            <a:ext cx="7985661" cy="5323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5226C4E-D1C6-4795-B0FF-935A4979AD5F}"/>
              </a:ext>
            </a:extLst>
          </p:cNvPr>
          <p:cNvSpPr txBox="1"/>
          <p:nvPr/>
        </p:nvSpPr>
        <p:spPr>
          <a:xfrm>
            <a:off x="3260766" y="6359822"/>
            <a:ext cx="6097978" cy="3853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проекта после окончания работы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09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0DCA0DB-1187-4326-BFE9-E6D756C344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8" t="15585" r="1422" b="14978"/>
          <a:stretch/>
        </p:blipFill>
        <p:spPr>
          <a:xfrm>
            <a:off x="0" y="-47357"/>
            <a:ext cx="12192000" cy="690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28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FA8C782-273C-45B8-B6F7-7C99C0A23E55}"/>
              </a:ext>
            </a:extLst>
          </p:cNvPr>
          <p:cNvSpPr txBox="1"/>
          <p:nvPr/>
        </p:nvSpPr>
        <p:spPr>
          <a:xfrm>
            <a:off x="1926771" y="1482057"/>
            <a:ext cx="7775369" cy="3893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Используемые ресурсы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400"/>
              <a:buFont typeface="+mj-lt"/>
              <a:buAutoNum type="arabicPeriod"/>
            </a:pP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Библия на церковнославянском языке, читать онлайн (my-bible.info)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(дата обращения 14.02.2021)/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400"/>
              <a:buFont typeface="+mj-lt"/>
              <a:buAutoNum type="arabicPeriod"/>
            </a:pP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Библия | Читать, скачать Новый Завет, Ветхий Завет (azbyka.ru)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.(дата обращения 14.02.2021)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400"/>
              <a:buFont typeface="+mj-lt"/>
              <a:buAutoNum type="arabicPeriod"/>
            </a:pPr>
            <a:r>
              <a:rPr lang="ru-RU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Азбука» Елизаветы </a:t>
            </a:r>
            <a:r>
              <a:rPr lang="ru-RU" sz="1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Бём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ULR </a:t>
            </a:r>
            <a:r>
              <a:rPr lang="ru-RU" sz="1800" u="sng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hlinkClick r:id="rId4"/>
              </a:rPr>
              <a:t>https://kulturologia.ru/blogs/090918/40414/</a:t>
            </a:r>
            <a:r>
              <a:rPr lang="ru-RU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(дата обращения 14.02.2021) 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400"/>
              <a:buFont typeface="+mj-lt"/>
              <a:buAutoNum type="arabicPeriod"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Славянские шрифты. 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ULR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// 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http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://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tapenik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.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ru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/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shrifti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_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retro</a:t>
            </a: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.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5"/>
              </a:rPr>
              <a:t>html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(дата обращения 14.02.2021)/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SzPts val="1400"/>
              <a:buFont typeface="+mj-lt"/>
              <a:buAutoNum type="arabicPeriod"/>
            </a:pPr>
            <a:r>
              <a:rPr lang="ru-RU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6"/>
              </a:rPr>
              <a:t>Полный церковнославянский словарь – протоиерей Григорий Дьяченко (azbyka.ru)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(дата обращения 14.02.2021)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075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5035A-F440-4A74-A571-B30E719C1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065" y="403167"/>
            <a:ext cx="8927870" cy="132172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Проектная работа была проведена в рамках уроков Основы православной культуры в 4-х классах и посвященная памятной дате в российской культуре и истории православной церкви:</a:t>
            </a:r>
            <a:endParaRPr lang="ru-RU" sz="2800" b="1" dirty="0">
              <a:solidFill>
                <a:srgbClr val="482400"/>
              </a:solidFill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ADEEFFC-906F-40EC-BB30-4771959B2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3985" y="2390904"/>
            <a:ext cx="9871819" cy="3915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91A6E5-E902-46CB-851F-B1760CF0A3C9}"/>
              </a:ext>
            </a:extLst>
          </p:cNvPr>
          <p:cNvSpPr txBox="1"/>
          <p:nvPr/>
        </p:nvSpPr>
        <p:spPr>
          <a:xfrm>
            <a:off x="6591596" y="1929239"/>
            <a:ext cx="269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24 Мая</a:t>
            </a:r>
          </a:p>
        </p:txBody>
      </p:sp>
    </p:spTree>
    <p:extLst>
      <p:ext uri="{BB962C8B-B14F-4D97-AF65-F5344CB8AC3E}">
        <p14:creationId xmlns:p14="http://schemas.microsoft.com/office/powerpoint/2010/main" val="423090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46220A-F74E-48A7-A68F-2FD2DE23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657" y="493486"/>
            <a:ext cx="8824685" cy="76835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Проблема: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AC03C4-9C23-4D80-9F3A-7DE553081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799" y="1697263"/>
            <a:ext cx="9550400" cy="442164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России, 24 мая, в день святых Кирилла и Мефодия, ежегодно празднуется «День славянской письменности». Значение трудов этих святых, для русского народа и русской культуры трудно переоценить. Но несмотря на то, что празднование Дня славянской письменности ежегодно освещается в средствах массовой информации, заинтересованность учеников и молодежи к этой теме, к сожалению, очень низкая. Данный проект рассчитан на то, чтобы  сделать этот праздник, хотя бы в рамках нашей школы,  заметным и осмысленным, так же предоставить возможность ученикам нашей школы соприкоснуться с языком наших предков, а в месте с тем прикоснуться и осмыслить мудрые слова из Священного Писания христиан.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147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B71D4D-39D5-4B66-9052-5671CE9C6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7887" y="212271"/>
            <a:ext cx="1228436" cy="611827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Цель: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DE5315-CD19-4F6C-8F6E-376196492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8858" y="1020535"/>
            <a:ext cx="9376228" cy="1669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Популяризация</a:t>
            </a:r>
            <a:r>
              <a:rPr lang="ru-RU" sz="24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праздника Дня славянской письменности среди учеников нашей школы и предоставление практической возможности почитать на церковнославянском языке цитаты из Священного Писания.</a:t>
            </a:r>
          </a:p>
          <a:p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D2A5F1D-AE94-4A35-BE00-0FD2416829BA}"/>
              </a:ext>
            </a:extLst>
          </p:cNvPr>
          <p:cNvSpPr txBox="1">
            <a:spLocks/>
          </p:cNvSpPr>
          <p:nvPr/>
        </p:nvSpPr>
        <p:spPr>
          <a:xfrm>
            <a:off x="1407886" y="2493240"/>
            <a:ext cx="1698171" cy="3928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Задачи</a:t>
            </a:r>
            <a:r>
              <a:rPr lang="ru-RU" sz="36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5F55E105-4FAD-4FF9-B2CD-B1879D3D473E}"/>
              </a:ext>
            </a:extLst>
          </p:cNvPr>
          <p:cNvSpPr txBox="1">
            <a:spLocks/>
          </p:cNvSpPr>
          <p:nvPr/>
        </p:nvSpPr>
        <p:spPr>
          <a:xfrm>
            <a:off x="1306285" y="2948215"/>
            <a:ext cx="9376228" cy="369751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20000"/>
              </a:lnSpc>
              <a:buSzPts val="1400"/>
              <a:buFont typeface="+mj-lt"/>
              <a:buAutoNum type="arabicPeriod"/>
            </a:pPr>
            <a:r>
              <a:rPr lang="ru-RU" sz="9600" u="none" strike="noStrike" dirty="0">
                <a:solidFill>
                  <a:srgbClr val="4824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Познакомиться с историей праздника Дня славянской письменности.</a:t>
            </a:r>
          </a:p>
          <a:p>
            <a:pPr marL="342900" lvl="0" indent="-342900" algn="just">
              <a:lnSpc>
                <a:spcPct val="120000"/>
              </a:lnSpc>
              <a:buSzPts val="1400"/>
              <a:buFont typeface="+mj-lt"/>
              <a:buAutoNum type="arabicPeriod"/>
            </a:pPr>
            <a:r>
              <a:rPr lang="ru-RU" sz="9600" u="none" strike="noStrike" dirty="0">
                <a:solidFill>
                  <a:srgbClr val="4824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Найти в Священном Писании цитаты на каждую букву из церковнославянской азбуки.</a:t>
            </a:r>
          </a:p>
          <a:p>
            <a:pPr marL="342900" lvl="0" indent="-342900" algn="just">
              <a:lnSpc>
                <a:spcPct val="120000"/>
              </a:lnSpc>
              <a:buSzPts val="1400"/>
              <a:buFont typeface="+mj-lt"/>
              <a:buAutoNum type="arabicPeriod"/>
            </a:pPr>
            <a:r>
              <a:rPr lang="ru-RU" sz="9600" u="none" strike="noStrike" dirty="0">
                <a:solidFill>
                  <a:srgbClr val="4824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Изготовление плакатов с графическим изображением каждой буквы из азбуки с найденной цитатой и её переводом на русский язык </a:t>
            </a:r>
            <a:r>
              <a:rPr lang="ru-RU" sz="96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</a:t>
            </a:r>
            <a:r>
              <a:rPr lang="ru-RU" sz="9600" u="none" strike="noStrike" dirty="0">
                <a:solidFill>
                  <a:srgbClr val="4824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размещение изготовленных плакатов на стене в рекреации нашей школы для общего доступа.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5003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076113-BC91-402F-906B-1081C86EF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443" y="397824"/>
            <a:ext cx="2790701" cy="46313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задач.</a:t>
            </a:r>
            <a:endParaRPr lang="ru-RU" sz="6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4B64E3-6B58-4B84-A8C6-FF2DBD271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0285" y="1033368"/>
            <a:ext cx="5574276" cy="445007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2400" dirty="0">
                <a:solidFill>
                  <a:srgbClr val="4824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плановых уроках </a:t>
            </a:r>
            <a:r>
              <a:rPr lang="ru-RU" sz="24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православной культуры </a:t>
            </a: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четвертых классах были проведены уроки посвященные празднику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День славянской письменности»</a:t>
            </a: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котором Ребята узнали о жизни и просветительской деятельности создателей славянской азбуки равноапостольных Кирилле и Мефодии, давших славянам ту письменность и тот алфавит, которыми мы пользуемся до сих пор.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416BBEA-AB66-4BEA-A65A-3671D106F2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68899" y="1546961"/>
            <a:ext cx="3420094" cy="34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10DE3D-A2B5-4E32-A099-27F882A12B4B}"/>
              </a:ext>
            </a:extLst>
          </p:cNvPr>
          <p:cNvSpPr txBox="1"/>
          <p:nvPr/>
        </p:nvSpPr>
        <p:spPr>
          <a:xfrm>
            <a:off x="7520163" y="5140526"/>
            <a:ext cx="30607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Святые равноапостольные</a:t>
            </a:r>
          </a:p>
          <a:p>
            <a:r>
              <a:rPr lang="ru-RU" sz="18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Кирилл и Мефодий</a:t>
            </a:r>
            <a:endParaRPr lang="ru-RU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09452E-82F5-4B2E-8DA1-9CF6D0E90C99}"/>
              </a:ext>
            </a:extLst>
          </p:cNvPr>
          <p:cNvSpPr txBox="1"/>
          <p:nvPr/>
        </p:nvSpPr>
        <p:spPr>
          <a:xfrm>
            <a:off x="1230285" y="5483445"/>
            <a:ext cx="62898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 же на уроках был просмотрен небольшой фильм «Просветительская деятельность</a:t>
            </a:r>
            <a:b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св. Кирилла и Мефодия».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0124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6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9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E8204-9918-4208-A514-2562316F8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888" y="548518"/>
            <a:ext cx="5322619" cy="287177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конце урока ребятам было предложено участие в задуманном проекте. В результате из трех 3х классов была создана рабочая команда из 25 человек, с которыми было проведено отдельное собрание и был намечен план действий.</a:t>
            </a:r>
            <a:br>
              <a:rPr lang="ru-RU" sz="2400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2400" dirty="0">
              <a:solidFill>
                <a:srgbClr val="4824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5D1EF8-0308-4E8D-8BAF-7CFEF34B3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2987" y="671847"/>
            <a:ext cx="3841951" cy="24641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9F8CF9-A8A7-42FA-BDDD-424F88BF8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888" y="3722006"/>
            <a:ext cx="4315661" cy="24399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6058B3-613E-4A1F-BB58-83495F2DDD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161" y="3916332"/>
            <a:ext cx="3841951" cy="2480503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245D63E-6AB4-4A97-9CB4-70977AD6C9C4}"/>
              </a:ext>
            </a:extLst>
          </p:cNvPr>
          <p:cNvSpPr txBox="1">
            <a:spLocks/>
          </p:cNvSpPr>
          <p:nvPr/>
        </p:nvSpPr>
        <p:spPr>
          <a:xfrm>
            <a:off x="8617530" y="3422686"/>
            <a:ext cx="695498" cy="3950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4В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2573E716-2198-4FF1-8377-D5909BA3C3D8}"/>
              </a:ext>
            </a:extLst>
          </p:cNvPr>
          <p:cNvSpPr txBox="1">
            <a:spLocks/>
          </p:cNvSpPr>
          <p:nvPr/>
        </p:nvSpPr>
        <p:spPr>
          <a:xfrm>
            <a:off x="3083769" y="3165214"/>
            <a:ext cx="847898" cy="263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4Г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465FCF59-8051-4985-92D9-323E632783E2}"/>
              </a:ext>
            </a:extLst>
          </p:cNvPr>
          <p:cNvSpPr txBox="1">
            <a:spLocks/>
          </p:cNvSpPr>
          <p:nvPr/>
        </p:nvSpPr>
        <p:spPr>
          <a:xfrm>
            <a:off x="8631383" y="416625"/>
            <a:ext cx="847898" cy="263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4824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4Б</a:t>
            </a:r>
          </a:p>
        </p:txBody>
      </p:sp>
    </p:spTree>
    <p:extLst>
      <p:ext uri="{BB962C8B-B14F-4D97-AF65-F5344CB8AC3E}">
        <p14:creationId xmlns:p14="http://schemas.microsoft.com/office/powerpoint/2010/main" val="174359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C35E8F3-FF46-4CC3-9D94-89BCAC4ED355}"/>
              </a:ext>
            </a:extLst>
          </p:cNvPr>
          <p:cNvSpPr txBox="1"/>
          <p:nvPr/>
        </p:nvSpPr>
        <p:spPr>
          <a:xfrm>
            <a:off x="1873253" y="1278697"/>
            <a:ext cx="74844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Aft>
                <a:spcPts val="1000"/>
              </a:spcAft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сегодняшний день, этот язык единственный, который еще используется на практике в православных храмах.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3AC322BC-2DB6-4E7C-9E19-29FEC4A5C5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20454" y="1150185"/>
            <a:ext cx="4190025" cy="553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5FB528-CA56-46FE-9B41-58832FE44B0C}"/>
              </a:ext>
            </a:extLst>
          </p:cNvPr>
          <p:cNvSpPr txBox="1"/>
          <p:nvPr/>
        </p:nvSpPr>
        <p:spPr>
          <a:xfrm>
            <a:off x="2146464" y="275894"/>
            <a:ext cx="74844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осуществления задуманного проекта за основу был взят церковнославянский язык</a:t>
            </a:r>
            <a:endParaRPr lang="ru-RU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C09D8D-5B93-4EF3-94A8-8C0BD8A2D2F0}"/>
              </a:ext>
            </a:extLst>
          </p:cNvPr>
          <p:cNvSpPr txBox="1"/>
          <p:nvPr/>
        </p:nvSpPr>
        <p:spPr>
          <a:xfrm>
            <a:off x="1245914" y="5190811"/>
            <a:ext cx="92855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just">
              <a:spcAft>
                <a:spcPts val="1000"/>
              </a:spcAft>
            </a:pPr>
            <a:r>
              <a:rPr lang="ru-RU" sz="18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тому же, из всех существующих текстов исторических книг, написанных на славянском языке, Священное Писание очень широко представлено и в печатном виде, и в интернет-ресурсах, а это значительно облегчало работу над поиском цитат. </a:t>
            </a:r>
            <a:endParaRPr lang="ru-RU" dirty="0">
              <a:solidFill>
                <a:srgbClr val="4824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C3FBDB1-5531-43A1-AE36-7FC1C199F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570" y="2584581"/>
            <a:ext cx="3883790" cy="258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80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42" presetClass="exit" presetSubtype="0" fill="hold" nodeType="after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9313696-BAE0-4826-BC6D-472540A54C26}"/>
              </a:ext>
            </a:extLst>
          </p:cNvPr>
          <p:cNvSpPr txBox="1"/>
          <p:nvPr/>
        </p:nvSpPr>
        <p:spPr>
          <a:xfrm>
            <a:off x="1575857" y="1214348"/>
            <a:ext cx="4773087" cy="2079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Была проведена довольно долгая работа над поиском </a:t>
            </a:r>
            <a:r>
              <a:rPr lang="ru-RU" sz="2400" dirty="0">
                <a:solidFill>
                  <a:srgbClr val="4824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цитат в Священном Писании христиан –  </a:t>
            </a:r>
          </a:p>
          <a:p>
            <a:pPr algn="just">
              <a:lnSpc>
                <a:spcPct val="150000"/>
              </a:lnSpc>
            </a:pPr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</a:t>
            </a:r>
            <a:r>
              <a:rPr lang="ru-RU" sz="2400" b="1" dirty="0">
                <a:solidFill>
                  <a:srgbClr val="4824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БИБЛИИ.</a:t>
            </a:r>
            <a:endParaRPr lang="ru-RU" sz="2400" dirty="0">
              <a:solidFill>
                <a:srgbClr val="4824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endParaRPr lang="ru-RU" sz="1600" dirty="0">
              <a:solidFill>
                <a:srgbClr val="4824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9FD9B684-007B-49F2-99C7-8B2320968B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36154" y="455685"/>
            <a:ext cx="3096258" cy="25394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EA6925-3C3E-402F-A483-53154D30BA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82" t="28122" r="28215" b="30424"/>
          <a:stretch/>
        </p:blipFill>
        <p:spPr>
          <a:xfrm>
            <a:off x="7236154" y="3494206"/>
            <a:ext cx="2987232" cy="20680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E3CEF9D-C44F-4BE9-9361-3269E08884E6}"/>
              </a:ext>
            </a:extLst>
          </p:cNvPr>
          <p:cNvSpPr txBox="1"/>
          <p:nvPr/>
        </p:nvSpPr>
        <p:spPr>
          <a:xfrm>
            <a:off x="1575857" y="3463633"/>
            <a:ext cx="47730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4824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Акцент делался на поиск мудрых и поучительных изречений, которые могли быть доступны для понимания учащихся. </a:t>
            </a:r>
            <a:endParaRPr lang="ru-RU" sz="2000" dirty="0">
              <a:solidFill>
                <a:srgbClr val="4824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Каждая цитата должна была начинаться на каждую букву из славянской азбуки. 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BDE323-59FE-4FFE-BE56-4D79111F8C3F}"/>
              </a:ext>
            </a:extLst>
          </p:cNvPr>
          <p:cNvSpPr txBox="1"/>
          <p:nvPr/>
        </p:nvSpPr>
        <p:spPr>
          <a:xfrm>
            <a:off x="8169640" y="3159421"/>
            <a:ext cx="17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НАПРИМЕР:</a:t>
            </a:r>
            <a:endParaRPr lang="ru-RU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16D7CD-F21A-41CA-90C5-F0C8E4F54968}"/>
              </a:ext>
            </a:extLst>
          </p:cNvPr>
          <p:cNvSpPr txBox="1"/>
          <p:nvPr/>
        </p:nvSpPr>
        <p:spPr>
          <a:xfrm>
            <a:off x="6096000" y="5738094"/>
            <a:ext cx="5161613" cy="923330"/>
          </a:xfrm>
          <a:prstGeom prst="rect">
            <a:avLst/>
          </a:prstGeom>
          <a:solidFill>
            <a:srgbClr val="ECD0A6"/>
          </a:solidFill>
        </p:spPr>
        <p:txBody>
          <a:bodyPr wrap="square">
            <a:spAutoFit/>
          </a:bodyPr>
          <a:lstStyle/>
          <a:p>
            <a:r>
              <a:rPr lang="ru-RU" sz="18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4824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Кто ругается над нищим, тот хулит Творца его; кто радуется несчастью, тот не останется ненаказанным, а милосердый помилован будет.</a:t>
            </a:r>
            <a:r>
              <a:rPr lang="ru-RU" sz="1400" dirty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4824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endParaRPr lang="ru-RU" sz="900" dirty="0">
              <a:solidFill>
                <a:srgbClr val="4824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243B04-D133-47F0-8978-5C3DF2848512}"/>
              </a:ext>
            </a:extLst>
          </p:cNvPr>
          <p:cNvSpPr txBox="1"/>
          <p:nvPr/>
        </p:nvSpPr>
        <p:spPr>
          <a:xfrm>
            <a:off x="8314200" y="5494330"/>
            <a:ext cx="17622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u="sng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Перевод: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117471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8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  <p:bldP spid="16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C576F-BEC5-4258-B67B-5A806146F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644" y="367704"/>
            <a:ext cx="9266712" cy="17342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После того как были найдены все цитаты, участники совместно разработали макет плаката. На компьютере в программе </a:t>
            </a:r>
            <a:r>
              <a:rPr lang="en-US" sz="2400" dirty="0"/>
              <a:t>Microsoft Word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4824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были установлены церковнославянские шрифты с помощью которых и были изготовлены макеты для плакатов</a:t>
            </a:r>
            <a:br>
              <a:rPr lang="en-US" sz="4000" dirty="0"/>
            </a:br>
            <a:r>
              <a:rPr lang="ru-RU" sz="24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2400" b="1" dirty="0">
                <a:solidFill>
                  <a:srgbClr val="4824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b="1" dirty="0">
              <a:solidFill>
                <a:srgbClr val="4824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2CF183-4219-41DA-9887-89B9DDAF3F61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62644" y="1576304"/>
            <a:ext cx="8083209" cy="51538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19F24B9-27E3-4F4F-B66D-221839F48059}"/>
              </a:ext>
            </a:extLst>
          </p:cNvPr>
          <p:cNvSpPr txBox="1">
            <a:spLocks/>
          </p:cNvSpPr>
          <p:nvPr/>
        </p:nvSpPr>
        <p:spPr>
          <a:xfrm>
            <a:off x="9545853" y="3325524"/>
            <a:ext cx="1599211" cy="665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4824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Макет </a:t>
            </a:r>
          </a:p>
          <a:p>
            <a:pPr algn="ctr"/>
            <a:r>
              <a:rPr lang="ru-RU" sz="2400" b="1" dirty="0">
                <a:solidFill>
                  <a:srgbClr val="4824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плаката</a:t>
            </a:r>
            <a:endParaRPr lang="ru-RU" sz="2400" b="1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5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749</Words>
  <Application>Microsoft Office PowerPoint</Application>
  <PresentationFormat>Широкоэкранный</PresentationFormat>
  <Paragraphs>50</Paragraphs>
  <Slides>15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Georgia</vt:lpstr>
      <vt:lpstr>Times New Roman</vt:lpstr>
      <vt:lpstr>Тема Office</vt:lpstr>
      <vt:lpstr>Проектная работа:</vt:lpstr>
      <vt:lpstr>Проектная работа была проведена в рамках уроков Основы православной культуры в 4-х классах и посвященная памятной дате в российской культуре и истории православной церкви:</vt:lpstr>
      <vt:lpstr>Проблема:</vt:lpstr>
      <vt:lpstr>Цель:</vt:lpstr>
      <vt:lpstr>Решение задач.</vt:lpstr>
      <vt:lpstr>В конце урока ребятам было предложено участие в задуманном проекте. В результате из трех 3х классов была создана рабочая команда из 25 человек, с которыми было проведено отдельное собрание и был намечен план действий. </vt:lpstr>
      <vt:lpstr>Презентация PowerPoint</vt:lpstr>
      <vt:lpstr>Презентация PowerPoint</vt:lpstr>
      <vt:lpstr>После того как были найдены все цитаты, участники совместно разработали макет плаката. На компьютере в программе Microsoft Word были установлены церковнославянские шрифты с помощью которых и были изготовлены макеты для плакатов   </vt:lpstr>
      <vt:lpstr>Затем, после изготовления всех макетов на компьютере, в типографии были напечатаны все приготовленные плакаты, осталось лишь раскрасить их в цвете придерживаясь выбранного общего стиля, что и было сделано ребятами. Все плакаты выполнены в формате А3.  </vt:lpstr>
      <vt:lpstr>Конечный результат работы выглядел так: </vt:lpstr>
      <vt:lpstr>Для центра всей композиции, участниками проекта были нарисованы отдельные плакаты в формате А2 с изображением букв Аз и Буки. </vt:lpstr>
      <vt:lpstr>Ребятам очень понравилось участвовать в этом проекте. Мы все надеемся, что в этом году «День славянской письменности»  не пройдет незамеченным!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 Егоров</dc:creator>
  <cp:lastModifiedBy>Игорь Егоров</cp:lastModifiedBy>
  <cp:revision>39</cp:revision>
  <dcterms:created xsi:type="dcterms:W3CDTF">2021-02-22T15:36:07Z</dcterms:created>
  <dcterms:modified xsi:type="dcterms:W3CDTF">2021-02-23T11:56:30Z</dcterms:modified>
</cp:coreProperties>
</file>