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8" r:id="rId3"/>
    <p:sldId id="259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72" r:id="rId25"/>
    <p:sldId id="262" r:id="rId26"/>
    <p:sldId id="261" r:id="rId27"/>
  </p:sldIdLst>
  <p:sldSz cx="9144000" cy="6858000" type="screen4x3"/>
  <p:notesSz cx="6858000" cy="9144000"/>
  <p:custDataLst>
    <p:tags r:id="rId2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8000"/>
    <a:srgbClr val="288841"/>
    <a:srgbClr val="35D7A5"/>
    <a:srgbClr val="2E71C2"/>
    <a:srgbClr val="FFFF00"/>
    <a:srgbClr val="4BED1F"/>
    <a:srgbClr val="F89F28"/>
    <a:srgbClr val="FFCC00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844" autoAdjust="0"/>
  </p:normalViewPr>
  <p:slideViewPr>
    <p:cSldViewPr>
      <p:cViewPr varScale="1">
        <p:scale>
          <a:sx n="99" d="100"/>
          <a:sy n="99" d="100"/>
        </p:scale>
        <p:origin x="-3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C5C95F-5C16-4B02-B52D-2F8ECA0553BF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F4793F-9946-4F96-BEF5-A052A08D5D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470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F4793F-9946-4F96-BEF5-A052A08D5DA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8125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F4793F-9946-4F96-BEF5-A052A08D5DA4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7736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F4793F-9946-4F96-BEF5-A052A08D5DA4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7736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F4793F-9946-4F96-BEF5-A052A08D5DA4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7736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F4793F-9946-4F96-BEF5-A052A08D5DA4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953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F4793F-9946-4F96-BEF5-A052A08D5DA4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7736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F4793F-9946-4F96-BEF5-A052A08D5DA4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7736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F4793F-9946-4F96-BEF5-A052A08D5DA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773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F4793F-9946-4F96-BEF5-A052A08D5DA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773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F4793F-9946-4F96-BEF5-A052A08D5DA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7736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F4793F-9946-4F96-BEF5-A052A08D5DA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7736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F4793F-9946-4F96-BEF5-A052A08D5DA4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7736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F4793F-9946-4F96-BEF5-A052A08D5DA4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773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6A9F-FEFF-4CC7-8C8C-9C8F32AD3B1E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6A9F-FEFF-4CC7-8C8C-9C8F32AD3B1E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6A9F-FEFF-4CC7-8C8C-9C8F32AD3B1E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6A9F-FEFF-4CC7-8C8C-9C8F32AD3B1E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6A9F-FEFF-4CC7-8C8C-9C8F32AD3B1E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6A9F-FEFF-4CC7-8C8C-9C8F32AD3B1E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6A9F-FEFF-4CC7-8C8C-9C8F32AD3B1E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6A9F-FEFF-4CC7-8C8C-9C8F32AD3B1E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6A9F-FEFF-4CC7-8C8C-9C8F32AD3B1E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6A9F-FEFF-4CC7-8C8C-9C8F32AD3B1E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96A9F-FEFF-4CC7-8C8C-9C8F32AD3B1E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96A9F-FEFF-4CC7-8C8C-9C8F32AD3B1E}" type="datetimeFigureOut">
              <a:rPr lang="ru-RU" smtClean="0"/>
              <a:pPr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C2874-7600-4F8F-9798-B316557355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3.xml"/><Relationship Id="rId7" Type="http://schemas.openxmlformats.org/officeDocument/2006/relationships/slide" Target="slide20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slide" Target="slide13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audio" Target="../media/media1.wav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microsoft.com/office/2007/relationships/media" Target="../media/media1.wav"/><Relationship Id="rId6" Type="http://schemas.openxmlformats.org/officeDocument/2006/relationships/image" Target="../media/image8.gif"/><Relationship Id="rId11" Type="http://schemas.openxmlformats.org/officeDocument/2006/relationships/image" Target="../media/image13.png"/><Relationship Id="rId5" Type="http://schemas.openxmlformats.org/officeDocument/2006/relationships/slide" Target="slide2.xml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7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aw3e4589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rcRect l="4041" r="1750"/>
          <a:stretch>
            <a:fillRect/>
          </a:stretch>
        </p:blipFill>
        <p:spPr>
          <a:xfrm>
            <a:off x="-18256" y="-75310"/>
            <a:ext cx="9145016" cy="6858000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32395" y="2638571"/>
            <a:ext cx="9108504" cy="4161209"/>
            <a:chOff x="972304" y="1834893"/>
            <a:chExt cx="7199391" cy="3188214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pic>
          <p:nvPicPr>
            <p:cNvPr id="5" name="Рисунок 4" descr="Мыши с книжкой - книга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187517">
              <a:off x="2267744" y="1916832"/>
              <a:ext cx="4376937" cy="3041910"/>
            </a:xfrm>
            <a:prstGeom prst="rect">
              <a:avLst/>
            </a:prstGeom>
          </p:spPr>
        </p:pic>
        <p:pic>
          <p:nvPicPr>
            <p:cNvPr id="4" name="Рисунок 3" descr="Мыши без книжки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72304" y="1834893"/>
              <a:ext cx="7199391" cy="3188214"/>
            </a:xfrm>
            <a:prstGeom prst="rect">
              <a:avLst/>
            </a:prstGeom>
          </p:spPr>
        </p:pic>
      </p:grpSp>
      <p:pic>
        <p:nvPicPr>
          <p:cNvPr id="2050" name="Picture 2" descr="D:\Мои документы\er6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-38397" y="-92797"/>
            <a:ext cx="2699792" cy="280124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694062" y="3212976"/>
            <a:ext cx="54726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b="1" dirty="0" err="1" smtClean="0">
                <a:solidFill>
                  <a:srgbClr val="E709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Звуковичок</a:t>
            </a:r>
            <a:r>
              <a:rPr lang="uk-UA" sz="8000" b="1" dirty="0" smtClean="0">
                <a:solidFill>
                  <a:srgbClr val="E709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 </a:t>
            </a:r>
            <a:endParaRPr lang="uk-UA" sz="8000" b="1" dirty="0">
              <a:solidFill>
                <a:srgbClr val="E709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874" y="1988840"/>
            <a:ext cx="7201267" cy="769441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Логопедическая викторина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388424" y="6324602"/>
            <a:ext cx="454199" cy="38043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44365" y="515719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Середа Ольга Станиславовна</a:t>
            </a:r>
          </a:p>
          <a:p>
            <a:pPr algn="ctr"/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учитель-логопед, категория первая </a:t>
            </a:r>
          </a:p>
          <a:p>
            <a:pPr algn="ctr"/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Бутурлиновская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8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СОШ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мире сказок</a:t>
            </a:r>
            <a:br>
              <a:rPr lang="ru-RU" sz="4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/>
          </a:p>
        </p:txBody>
      </p:sp>
      <p:pic>
        <p:nvPicPr>
          <p:cNvPr id="4" name="Picture 2" descr="D:\Мои документы\er6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3820"/>
            <a:ext cx="2699792" cy="280124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6000" y="1124744"/>
            <a:ext cx="48782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на шарике летал,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Пчёлок обмануть мечтал.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Тучкой притворялся мишка,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Мёд хотел стащить </a:t>
            </a:r>
            <a:r>
              <a:rPr lang="ru-RU" sz="2800" b="1" dirty="0" smtClean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воришка</a:t>
            </a:r>
            <a:endParaRPr lang="ru-RU" sz="2800" b="1" dirty="0">
              <a:ln>
                <a:solidFill>
                  <a:srgbClr val="008000"/>
                </a:solidFill>
              </a:ln>
              <a:solidFill>
                <a:srgbClr val="28884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000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3481893" y="1988840"/>
            <a:ext cx="2486502" cy="2902921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437281" y="5737044"/>
            <a:ext cx="1825227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Чебурашка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63100" y="5733256"/>
            <a:ext cx="165618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Вини-Пух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921896" y="5737044"/>
            <a:ext cx="1782452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Козлёнок 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25144" y="5737044"/>
            <a:ext cx="1782452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Петушок 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7740352" y="6360885"/>
            <a:ext cx="521819" cy="394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469435" y="6360885"/>
            <a:ext cx="508570" cy="3946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108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BED1F"/>
                                      </p:to>
                                    </p:animClr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мире сказок</a:t>
            </a:r>
            <a:br>
              <a:rPr lang="ru-RU" sz="4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/>
          </a:p>
        </p:txBody>
      </p:sp>
      <p:pic>
        <p:nvPicPr>
          <p:cNvPr id="4" name="Picture 2" descr="D:\Мои документы\er6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3820"/>
            <a:ext cx="2699792" cy="280124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72097" y="1035308"/>
            <a:ext cx="53103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Бабусю знает целый свет,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 от роду лишь триста лет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Там, на неведомых дорожках,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её на курьих ножках</a:t>
            </a:r>
            <a:endParaRPr lang="ru-RU" sz="2800" dirty="0">
              <a:ln>
                <a:solidFill>
                  <a:srgbClr val="008000"/>
                </a:solidFill>
              </a:ln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b_c589e5f3f756070.png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3177723" y="1556792"/>
            <a:ext cx="2988332" cy="3518707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440506" y="5700719"/>
            <a:ext cx="1648569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Царица 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81139" y="5744946"/>
            <a:ext cx="1728192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Кикимора 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16016" y="5744946"/>
            <a:ext cx="1753530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Мачеха 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889551" y="5744946"/>
            <a:ext cx="165618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Баба Яга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7812360" y="6326336"/>
            <a:ext cx="521819" cy="394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488349" y="6320284"/>
            <a:ext cx="508570" cy="3946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57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BED1F"/>
                                      </p:to>
                                    </p:animClr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мире сказок</a:t>
            </a:r>
            <a:br>
              <a:rPr lang="ru-RU" sz="4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/>
          </a:p>
        </p:txBody>
      </p:sp>
      <p:pic>
        <p:nvPicPr>
          <p:cNvPr id="4" name="Picture 2" descr="D:\Мои документы\er6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3820"/>
            <a:ext cx="2699792" cy="280124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59335" y="1196752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rgbClr val="288841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Устав, она в своем углу</a:t>
            </a:r>
            <a:br>
              <a:rPr lang="ru-RU" sz="2800" b="1" dirty="0">
                <a:ln>
                  <a:solidFill>
                    <a:srgbClr val="288841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288841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Садилась прямо на золу,</a:t>
            </a:r>
            <a:br>
              <a:rPr lang="ru-RU" sz="2800" b="1" dirty="0">
                <a:ln>
                  <a:solidFill>
                    <a:srgbClr val="288841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288841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дворец на бал попала</a:t>
            </a:r>
            <a:br>
              <a:rPr lang="ru-RU" sz="2800" b="1" dirty="0">
                <a:ln>
                  <a:solidFill>
                    <a:srgbClr val="288841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288841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женою принца стала</a:t>
            </a:r>
            <a:endParaRPr lang="ru-RU" sz="2800" dirty="0">
              <a:ln>
                <a:solidFill>
                  <a:srgbClr val="288841"/>
                </a:solidFill>
              </a:ln>
              <a:solidFill>
                <a:srgbClr val="28884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 descr="C:\Users\admin\Desktop\1422175765_m02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417638"/>
            <a:ext cx="2880320" cy="393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461839" y="5765367"/>
            <a:ext cx="1728192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Алёнушка  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55628" y="5783070"/>
            <a:ext cx="1648569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Герда  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914839" y="5783070"/>
            <a:ext cx="165618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Забава  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94273" y="5780328"/>
            <a:ext cx="165618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Золушка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7812360" y="6360885"/>
            <a:ext cx="521819" cy="394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532440" y="6360885"/>
            <a:ext cx="508570" cy="3946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5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BED1F"/>
                                      </p:to>
                                    </p:animClr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22607" y="148478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rgbClr val="288841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Писем мы не написали:</a:t>
            </a:r>
            <a:br>
              <a:rPr lang="ru-RU" sz="2800" b="1" dirty="0">
                <a:ln>
                  <a:solidFill>
                    <a:srgbClr val="288841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288841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Тучку </a:t>
            </a:r>
            <a:r>
              <a:rPr lang="ru-RU" sz="2800" b="1" dirty="0">
                <a:ln>
                  <a:solidFill>
                    <a:srgbClr val="288841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целый день искали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00957" y="4115740"/>
            <a:ext cx="432048" cy="378043"/>
          </a:xfrm>
          <a:prstGeom prst="roundRect">
            <a:avLst>
              <a:gd name="adj" fmla="val 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гостях у Буквоеда</a:t>
            </a:r>
            <a:endParaRPr lang="ru-RU" sz="4800" dirty="0"/>
          </a:p>
        </p:txBody>
      </p:sp>
      <p:pic>
        <p:nvPicPr>
          <p:cNvPr id="16" name="Рисунок 15" descr="книга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31265" y="4450933"/>
            <a:ext cx="2458924" cy="1800200"/>
          </a:xfrm>
          <a:prstGeom prst="rect">
            <a:avLst/>
          </a:prstGeom>
        </p:spPr>
      </p:pic>
      <p:pic>
        <p:nvPicPr>
          <p:cNvPr id="17" name="Рисунок 16" descr="мышонок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756592" y="4450933"/>
            <a:ext cx="3168352" cy="2689881"/>
          </a:xfrm>
          <a:prstGeom prst="rect">
            <a:avLst/>
          </a:prstGeom>
        </p:spPr>
      </p:pic>
      <p:pic>
        <p:nvPicPr>
          <p:cNvPr id="2055" name="Picture 7" descr="C:\Users\admin\Desktop\05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44327">
            <a:off x="4739385" y="3303931"/>
            <a:ext cx="2786809" cy="2001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Управляющая кнопка: домой 8">
            <a:hlinkClick r:id="rId6" action="ppaction://hlinksldjump" highlightClick="1"/>
          </p:cNvPr>
          <p:cNvSpPr/>
          <p:nvPr/>
        </p:nvSpPr>
        <p:spPr>
          <a:xfrm>
            <a:off x="7956376" y="6334568"/>
            <a:ext cx="521819" cy="394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622679" y="6334869"/>
            <a:ext cx="432048" cy="3943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07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22222E-6 L -0.41441 -0.30625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29" y="-1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35696" y="1484784"/>
            <a:ext cx="54006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доктор на движенья </a:t>
            </a:r>
            <a:r>
              <a:rPr lang="ru-RU" sz="2800" b="1" dirty="0" smtClean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скуп,</a:t>
            </a:r>
          </a:p>
          <a:p>
            <a:pPr algn="ctr"/>
            <a:r>
              <a:rPr lang="ru-RU" sz="2800" b="1" dirty="0" smtClean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Схватил щипцы и вырвал  дуб.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гостях у Буквоеда</a:t>
            </a:r>
            <a:endParaRPr lang="ru-RU" sz="4800" dirty="0"/>
          </a:p>
        </p:txBody>
      </p:sp>
      <p:pic>
        <p:nvPicPr>
          <p:cNvPr id="16" name="Рисунок 15" descr="книга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31265" y="4450933"/>
            <a:ext cx="2458924" cy="1800200"/>
          </a:xfrm>
          <a:prstGeom prst="rect">
            <a:avLst/>
          </a:prstGeom>
        </p:spPr>
      </p:pic>
      <p:pic>
        <p:nvPicPr>
          <p:cNvPr id="17" name="Рисунок 16" descr="мышонок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756592" y="4450933"/>
            <a:ext cx="3168352" cy="2689881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6300192" y="4005064"/>
            <a:ext cx="360040" cy="44586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sz="28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5" name="Picture 7" descr="C:\Users\admin\Desktop\05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44327">
            <a:off x="4722332" y="3303930"/>
            <a:ext cx="2786809" cy="2001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домой 7">
            <a:hlinkClick r:id="rId6" action="ppaction://hlinksldjump" highlightClick="1"/>
          </p:cNvPr>
          <p:cNvSpPr/>
          <p:nvPr/>
        </p:nvSpPr>
        <p:spPr>
          <a:xfrm>
            <a:off x="7856569" y="6316263"/>
            <a:ext cx="521819" cy="394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532440" y="6316263"/>
            <a:ext cx="432048" cy="3943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13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79 0.00601 L -3.61111E-6 -0.2949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-15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гостях у Буквоеда</a:t>
            </a:r>
            <a:endParaRPr lang="ru-RU" sz="4800" dirty="0"/>
          </a:p>
        </p:txBody>
      </p:sp>
      <p:pic>
        <p:nvPicPr>
          <p:cNvPr id="16" name="Рисунок 15" descr="книга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31265" y="4450933"/>
            <a:ext cx="2458924" cy="1800200"/>
          </a:xfrm>
          <a:prstGeom prst="rect">
            <a:avLst/>
          </a:prstGeom>
        </p:spPr>
      </p:pic>
      <p:pic>
        <p:nvPicPr>
          <p:cNvPr id="17" name="Рисунок 16" descr="мышонок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756592" y="4450933"/>
            <a:ext cx="3168352" cy="26898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7704" y="1340768"/>
            <a:ext cx="554461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Врач напомнил дяде Вите: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“Не забудьте об одном: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примите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 </a:t>
            </a: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цапель перед сном</a:t>
            </a:r>
            <a:r>
              <a:rPr lang="ru-RU" sz="2800" b="1" dirty="0" smtClean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ru-RU" sz="2800" b="1" dirty="0">
              <a:ln>
                <a:solidFill>
                  <a:srgbClr val="008000"/>
                </a:solidFill>
              </a:ln>
              <a:solidFill>
                <a:srgbClr val="28884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359373" y="3936996"/>
            <a:ext cx="314333" cy="36776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28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5" name="Picture 7" descr="C:\Users\admin\Desktop\05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44327">
            <a:off x="4739385" y="3303931"/>
            <a:ext cx="2786809" cy="2001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499718" y="6298384"/>
            <a:ext cx="432048" cy="3943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омой 8">
            <a:hlinkClick r:id="rId6" action="ppaction://hlinksldjump" highlightClick="1"/>
          </p:cNvPr>
          <p:cNvSpPr/>
          <p:nvPr/>
        </p:nvSpPr>
        <p:spPr>
          <a:xfrm>
            <a:off x="7806089" y="6303777"/>
            <a:ext cx="521819" cy="394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180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0.01042 L -0.33871 -0.1865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44" y="-8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гостях у Буквоеда</a:t>
            </a:r>
            <a:endParaRPr lang="ru-RU" sz="4800" dirty="0"/>
          </a:p>
        </p:txBody>
      </p:sp>
      <p:pic>
        <p:nvPicPr>
          <p:cNvPr id="16" name="Рисунок 15" descr="книга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31265" y="4450933"/>
            <a:ext cx="2458924" cy="1800200"/>
          </a:xfrm>
          <a:prstGeom prst="rect">
            <a:avLst/>
          </a:prstGeom>
        </p:spPr>
      </p:pic>
      <p:pic>
        <p:nvPicPr>
          <p:cNvPr id="17" name="Рисунок 16" descr="мышонок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756592" y="4450933"/>
            <a:ext cx="3168352" cy="26898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51720" y="1268760"/>
            <a:ext cx="504056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волке </a:t>
            </a: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сметана,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Творог, молоко.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рад бы поесть,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 достать нелегко.</a:t>
            </a:r>
          </a:p>
          <a:p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00192" y="3899282"/>
            <a:ext cx="314333" cy="405481"/>
          </a:xfrm>
          <a:prstGeom prst="roundRect">
            <a:avLst>
              <a:gd name="adj" fmla="val 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sz="28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5" name="Picture 7" descr="C:\Users\admin\Desktop\05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44327">
            <a:off x="4739385" y="3303931"/>
            <a:ext cx="2786809" cy="2001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домой 7">
            <a:hlinkClick r:id="rId6" action="ppaction://hlinksldjump" highlightClick="1"/>
          </p:cNvPr>
          <p:cNvSpPr/>
          <p:nvPr/>
        </p:nvSpPr>
        <p:spPr>
          <a:xfrm>
            <a:off x="7895515" y="6315962"/>
            <a:ext cx="521819" cy="394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622679" y="6316263"/>
            <a:ext cx="432048" cy="3943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56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-0.31649 -0.3710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33" y="-1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4830" y="1268760"/>
            <a:ext cx="473155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учил уроки,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играл в футбол.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Оттого в </a:t>
            </a:r>
            <a:r>
              <a:rPr lang="ru-RU" sz="2800" b="1" dirty="0" smtClean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тетради</a:t>
            </a:r>
            <a:br>
              <a:rPr lang="ru-RU" sz="2800" b="1" dirty="0" smtClean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Появился   гол</a:t>
            </a: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300191" y="4115740"/>
            <a:ext cx="332813" cy="378043"/>
          </a:xfrm>
          <a:prstGeom prst="roundRect">
            <a:avLst>
              <a:gd name="adj" fmla="val 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гостях у Буквоеда</a:t>
            </a:r>
            <a:endParaRPr lang="ru-RU" sz="4800" dirty="0"/>
          </a:p>
        </p:txBody>
      </p:sp>
      <p:pic>
        <p:nvPicPr>
          <p:cNvPr id="16" name="Рисунок 15" descr="книга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31265" y="4450933"/>
            <a:ext cx="2458924" cy="1800200"/>
          </a:xfrm>
          <a:prstGeom prst="rect">
            <a:avLst/>
          </a:prstGeom>
        </p:spPr>
      </p:pic>
      <p:pic>
        <p:nvPicPr>
          <p:cNvPr id="17" name="Рисунок 16" descr="мышонок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756592" y="4450933"/>
            <a:ext cx="3168352" cy="2689881"/>
          </a:xfrm>
          <a:prstGeom prst="rect">
            <a:avLst/>
          </a:prstGeom>
        </p:spPr>
      </p:pic>
      <p:pic>
        <p:nvPicPr>
          <p:cNvPr id="2055" name="Picture 7" descr="C:\Users\admin\Desktop\05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44327">
            <a:off x="4739385" y="3303931"/>
            <a:ext cx="2786809" cy="2001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домой 7">
            <a:hlinkClick r:id="rId6" action="ppaction://hlinksldjump" highlightClick="1"/>
          </p:cNvPr>
          <p:cNvSpPr/>
          <p:nvPr/>
        </p:nvSpPr>
        <p:spPr>
          <a:xfrm>
            <a:off x="7837594" y="6320969"/>
            <a:ext cx="521819" cy="394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589525" y="6321270"/>
            <a:ext cx="432048" cy="3943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03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2.22222E-6 L -0.1283 -0.2222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4" y="-1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51720" y="1340768"/>
            <a:ext cx="54006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березами, где тень,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Притаился </a:t>
            </a:r>
            <a:r>
              <a:rPr lang="ru-RU" sz="2800" b="1" dirty="0" smtClean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старый  </a:t>
            </a: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день.</a:t>
            </a:r>
          </a:p>
          <a:p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00957" y="4115740"/>
            <a:ext cx="315259" cy="378043"/>
          </a:xfrm>
          <a:prstGeom prst="roundRect">
            <a:avLst>
              <a:gd name="adj" fmla="val 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гостях у Буквоеда</a:t>
            </a:r>
            <a:endParaRPr lang="ru-RU" sz="4800" dirty="0"/>
          </a:p>
        </p:txBody>
      </p:sp>
      <p:pic>
        <p:nvPicPr>
          <p:cNvPr id="16" name="Рисунок 15" descr="книга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31265" y="4450933"/>
            <a:ext cx="2458924" cy="1800200"/>
          </a:xfrm>
          <a:prstGeom prst="rect">
            <a:avLst/>
          </a:prstGeom>
        </p:spPr>
      </p:pic>
      <p:pic>
        <p:nvPicPr>
          <p:cNvPr id="17" name="Рисунок 16" descr="мышонок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756592" y="4450933"/>
            <a:ext cx="3168352" cy="2689881"/>
          </a:xfrm>
          <a:prstGeom prst="rect">
            <a:avLst/>
          </a:prstGeom>
        </p:spPr>
      </p:pic>
      <p:pic>
        <p:nvPicPr>
          <p:cNvPr id="2055" name="Picture 7" descr="C:\Users\admin\Desktop\05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44327">
            <a:off x="4739385" y="3303931"/>
            <a:ext cx="2786809" cy="2001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домой 7">
            <a:hlinkClick r:id="rId6" action="ppaction://hlinksldjump" highlightClick="1"/>
          </p:cNvPr>
          <p:cNvSpPr/>
          <p:nvPr/>
        </p:nvSpPr>
        <p:spPr>
          <a:xfrm>
            <a:off x="7835702" y="6329155"/>
            <a:ext cx="521819" cy="394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555874" y="6329456"/>
            <a:ext cx="432048" cy="3943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99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11111E-6 L -0.03784 -0.3273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2" y="-16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64847" y="1268760"/>
            <a:ext cx="446449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Закричал охотник: Ой!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Двери гонятся за мной!</a:t>
            </a:r>
          </a:p>
          <a:p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00957" y="4115740"/>
            <a:ext cx="432048" cy="378043"/>
          </a:xfrm>
          <a:prstGeom prst="roundRect">
            <a:avLst>
              <a:gd name="adj" fmla="val 0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гостях у Буквоеда</a:t>
            </a:r>
            <a:endParaRPr lang="ru-RU" sz="4800" dirty="0"/>
          </a:p>
        </p:txBody>
      </p:sp>
      <p:pic>
        <p:nvPicPr>
          <p:cNvPr id="16" name="Рисунок 15" descr="книга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31265" y="4450933"/>
            <a:ext cx="2458924" cy="1800200"/>
          </a:xfrm>
          <a:prstGeom prst="rect">
            <a:avLst/>
          </a:prstGeom>
        </p:spPr>
      </p:pic>
      <p:pic>
        <p:nvPicPr>
          <p:cNvPr id="17" name="Рисунок 16" descr="мышонок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756592" y="4450933"/>
            <a:ext cx="3168352" cy="2689881"/>
          </a:xfrm>
          <a:prstGeom prst="rect">
            <a:avLst/>
          </a:prstGeom>
        </p:spPr>
      </p:pic>
      <p:pic>
        <p:nvPicPr>
          <p:cNvPr id="2055" name="Picture 7" descr="C:\Users\admin\Desktop\05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44327">
            <a:off x="4739385" y="3303931"/>
            <a:ext cx="2786809" cy="2001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532440" y="6316260"/>
            <a:ext cx="432048" cy="3943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омой 8">
            <a:hlinkClick r:id="rId6" action="ppaction://hlinksldjump" highlightClick="1"/>
          </p:cNvPr>
          <p:cNvSpPr/>
          <p:nvPr/>
        </p:nvSpPr>
        <p:spPr>
          <a:xfrm>
            <a:off x="7837594" y="6327326"/>
            <a:ext cx="521819" cy="394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590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12353E-6 L -0.41441 -0.3374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29" y="-168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ышонок2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180528" y="2254333"/>
            <a:ext cx="2499345" cy="2914054"/>
          </a:xfrm>
          <a:prstGeom prst="rect">
            <a:avLst/>
          </a:prstGeom>
        </p:spPr>
      </p:pic>
      <p:sp>
        <p:nvSpPr>
          <p:cNvPr id="21" name="Блок-схема: знак завершения 20">
            <a:hlinkClick r:id="rId3" action="ppaction://hlinksldjump"/>
          </p:cNvPr>
          <p:cNvSpPr/>
          <p:nvPr/>
        </p:nvSpPr>
        <p:spPr>
          <a:xfrm>
            <a:off x="3995936" y="893168"/>
            <a:ext cx="4392487" cy="576064"/>
          </a:xfrm>
          <a:prstGeom prst="flowChartTerminator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Доскажи словечко </a:t>
            </a:r>
          </a:p>
        </p:txBody>
      </p:sp>
      <p:sp>
        <p:nvSpPr>
          <p:cNvPr id="27" name="Блок-схема: знак завершения 26">
            <a:hlinkClick r:id="rId4" action="ppaction://hlinksldjump"/>
          </p:cNvPr>
          <p:cNvSpPr/>
          <p:nvPr/>
        </p:nvSpPr>
        <p:spPr>
          <a:xfrm>
            <a:off x="4004296" y="2044874"/>
            <a:ext cx="4392488" cy="576064"/>
          </a:xfrm>
          <a:prstGeom prst="flowChartTerminator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Живое - неживое</a:t>
            </a:r>
            <a:endParaRPr lang="ru-RU" sz="32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Блок-схема: знак завершения 27">
            <a:hlinkClick r:id="rId5" action="ppaction://hlinksldjump"/>
          </p:cNvPr>
          <p:cNvSpPr/>
          <p:nvPr/>
        </p:nvSpPr>
        <p:spPr>
          <a:xfrm>
            <a:off x="4004296" y="3305864"/>
            <a:ext cx="4392488" cy="552842"/>
          </a:xfrm>
          <a:prstGeom prst="flowChartTerminator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мире сказок</a:t>
            </a:r>
            <a:endParaRPr lang="ru-RU" sz="32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Блок-схема: знак завершения 28">
            <a:hlinkClick r:id="rId6" action="ppaction://hlinksldjump"/>
          </p:cNvPr>
          <p:cNvSpPr/>
          <p:nvPr/>
        </p:nvSpPr>
        <p:spPr>
          <a:xfrm>
            <a:off x="3997822" y="4484260"/>
            <a:ext cx="4392487" cy="576064"/>
          </a:xfrm>
          <a:prstGeom prst="flowChartTerminator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гостях у Буквоеда</a:t>
            </a:r>
          </a:p>
        </p:txBody>
      </p:sp>
      <p:sp>
        <p:nvSpPr>
          <p:cNvPr id="30" name="Блок-схема: знак завершения 29">
            <a:hlinkClick r:id="rId7" action="ppaction://hlinksldjump"/>
          </p:cNvPr>
          <p:cNvSpPr/>
          <p:nvPr/>
        </p:nvSpPr>
        <p:spPr>
          <a:xfrm>
            <a:off x="3851919" y="5653743"/>
            <a:ext cx="4680520" cy="583915"/>
          </a:xfrm>
          <a:prstGeom prst="flowChartTerminator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Собери слово</a:t>
            </a:r>
          </a:p>
        </p:txBody>
      </p:sp>
      <p:sp>
        <p:nvSpPr>
          <p:cNvPr id="39" name="Солнце 38"/>
          <p:cNvSpPr/>
          <p:nvPr/>
        </p:nvSpPr>
        <p:spPr>
          <a:xfrm>
            <a:off x="2672515" y="3150237"/>
            <a:ext cx="936104" cy="864096"/>
          </a:xfrm>
          <a:prstGeom prst="sun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400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олнце 39"/>
          <p:cNvSpPr/>
          <p:nvPr/>
        </p:nvSpPr>
        <p:spPr>
          <a:xfrm>
            <a:off x="2705759" y="787352"/>
            <a:ext cx="936104" cy="864096"/>
          </a:xfrm>
          <a:prstGeom prst="sun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211</a:t>
            </a:r>
            <a:r>
              <a:rPr lang="ru-RU" sz="24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 smtClean="0">
                <a:solidFill>
                  <a:srgbClr val="FFFF00"/>
                </a:solidFill>
              </a:rPr>
              <a:t>111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1" name="Солнце 40"/>
          <p:cNvSpPr/>
          <p:nvPr/>
        </p:nvSpPr>
        <p:spPr>
          <a:xfrm>
            <a:off x="2699792" y="1980184"/>
            <a:ext cx="936104" cy="864096"/>
          </a:xfrm>
          <a:prstGeom prst="sun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4" name="Солнце 43"/>
          <p:cNvSpPr/>
          <p:nvPr/>
        </p:nvSpPr>
        <p:spPr>
          <a:xfrm>
            <a:off x="2672515" y="4340244"/>
            <a:ext cx="936104" cy="864096"/>
          </a:xfrm>
          <a:prstGeom prst="sun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dirty="0">
              <a:solidFill>
                <a:srgbClr val="008000"/>
              </a:solidFill>
            </a:endParaRPr>
          </a:p>
        </p:txBody>
      </p:sp>
      <p:sp>
        <p:nvSpPr>
          <p:cNvPr id="45" name="Солнце 44"/>
          <p:cNvSpPr/>
          <p:nvPr/>
        </p:nvSpPr>
        <p:spPr>
          <a:xfrm>
            <a:off x="2705759" y="5513653"/>
            <a:ext cx="936104" cy="864096"/>
          </a:xfrm>
          <a:prstGeom prst="sun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2400" b="1" dirty="0"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Управляющая кнопка: назад 11">
            <a:hlinkClick r:id="" action="ppaction://hlinkshowjump?jump=previousslide" highlightClick="1"/>
          </p:cNvPr>
          <p:cNvSpPr/>
          <p:nvPr/>
        </p:nvSpPr>
        <p:spPr>
          <a:xfrm>
            <a:off x="251520" y="6340505"/>
            <a:ext cx="432048" cy="3639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окумент 12">
            <a:hlinkClick r:id="rId8" action="ppaction://hlinksldjump" highlightClick="1"/>
          </p:cNvPr>
          <p:cNvSpPr/>
          <p:nvPr/>
        </p:nvSpPr>
        <p:spPr>
          <a:xfrm>
            <a:off x="899592" y="6340505"/>
            <a:ext cx="1040208" cy="363966"/>
          </a:xfrm>
          <a:prstGeom prst="actionButton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Ссылки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Собери слово</a:t>
            </a:r>
            <a:endParaRPr lang="ru-RU" sz="4800" dirty="0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804668" y="6315962"/>
            <a:ext cx="521819" cy="394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0375" y="4324363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47620" y="435945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842390" y="432436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31041" y="4326560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25403" y="4337438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896029" y="4339161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27498" y="434661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350153" y="4339161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073147" y="433743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802004" y="4353010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524327" y="43741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8235299" y="437726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ъ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03997" y="487982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27175" y="487982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196287" y="487982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894715" y="488981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607222" y="488526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306022" y="4894026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958062" y="4894026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658591" y="4894026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365764" y="490822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7096244" y="4908225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806889" y="4908225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171121" y="542167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895025" y="5422821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612596" y="5432560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335989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040044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728054" y="544551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379100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097159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802003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499928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5624" y="1196751"/>
            <a:ext cx="69179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родился в день дождливый</a:t>
            </a:r>
            <a:br>
              <a:rPr lang="ru-RU" sz="2800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осиной молодой,</a:t>
            </a:r>
            <a:br>
              <a:rPr lang="ru-RU" sz="2800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Круглый, гладенький, красивый,</a:t>
            </a:r>
            <a:br>
              <a:rPr lang="ru-RU" sz="2800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ножкой толстой и прямой.</a:t>
            </a:r>
            <a:br>
              <a:rPr lang="ru-RU" sz="2800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n>
                <a:solidFill>
                  <a:srgbClr val="008000"/>
                </a:solidFill>
              </a:ln>
              <a:solidFill>
                <a:srgbClr val="28884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255730" y="3302546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3829939" y="3295835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361520" y="3302546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4916728" y="3302546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Управляющая кнопка: далее 47">
            <a:hlinkClick r:id="" action="ppaction://hlinkshowjump?jump=nextslide" highlightClick="1"/>
          </p:cNvPr>
          <p:cNvSpPr/>
          <p:nvPr/>
        </p:nvSpPr>
        <p:spPr>
          <a:xfrm>
            <a:off x="8551230" y="6315962"/>
            <a:ext cx="432048" cy="3943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584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5" grpId="0" animBg="1"/>
      <p:bldP spid="28" grpId="0" animBg="1"/>
      <p:bldP spid="28" grpId="1" animBg="1"/>
      <p:bldP spid="3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Собери слово</a:t>
            </a:r>
            <a:endParaRPr lang="ru-RU" sz="4800" dirty="0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804668" y="6315962"/>
            <a:ext cx="521819" cy="394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0375" y="4324363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47620" y="435945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842390" y="432436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31041" y="4326560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25403" y="4337438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896029" y="4339161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27498" y="434661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350153" y="4339161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073147" y="433743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802004" y="4353010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524327" y="43741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8235299" y="437726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ъ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03997" y="487982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27175" y="487982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196287" y="487982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894715" y="488981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607222" y="488526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306022" y="4894026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958062" y="4894026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658591" y="4894026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365764" y="490822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7096244" y="4908225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806889" y="4908225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171121" y="542167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895025" y="5422821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612596" y="5432560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335989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040044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728054" y="544551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379100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097159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802003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499928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5624" y="1196751"/>
            <a:ext cx="69179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запах свежести лесной </a:t>
            </a:r>
            <a:br>
              <a:rPr lang="ru-RU" sz="2800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Приносит позднею весной </a:t>
            </a:r>
            <a:br>
              <a:rPr lang="ru-RU" sz="2800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Цветок душистый, нежный, </a:t>
            </a:r>
            <a:br>
              <a:rPr lang="ru-RU" sz="2800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кисти белоснежной.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387329" y="330853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3961538" y="3301826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493119" y="330853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048327" y="330853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5580282" y="3302546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2859841" y="330853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Управляющая кнопка: далее 49">
            <a:hlinkClick r:id="" action="ppaction://hlinkshowjump?jump=nextslide" highlightClick="1"/>
          </p:cNvPr>
          <p:cNvSpPr/>
          <p:nvPr/>
        </p:nvSpPr>
        <p:spPr>
          <a:xfrm>
            <a:off x="8551230" y="6321270"/>
            <a:ext cx="432048" cy="3943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75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24" grpId="0" animBg="1"/>
      <p:bldP spid="26" grpId="0" animBg="1"/>
      <p:bldP spid="30" grpId="0" animBg="1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Собери слово</a:t>
            </a:r>
            <a:endParaRPr lang="ru-RU" sz="4800" dirty="0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804668" y="6315962"/>
            <a:ext cx="521819" cy="394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0375" y="4324363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47620" y="435945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842390" y="432436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31041" y="4326560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25403" y="4337438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896029" y="4339161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27498" y="434661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350153" y="4339161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073147" y="433743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802004" y="4353010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524327" y="43741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8235299" y="437726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ъ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03997" y="487982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27175" y="487982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196287" y="487982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894715" y="488981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607222" y="488526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306022" y="4894026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958062" y="4894026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658591" y="4894026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365764" y="490822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7096244" y="4908225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806889" y="4908225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171121" y="542167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895025" y="5422821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612596" y="5432560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335989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040044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728054" y="544551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379100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097159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802003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499928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6352" y="907727"/>
            <a:ext cx="77749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солнечной опушке </a:t>
            </a:r>
            <a:endParaRPr lang="ru-RU" sz="2800" dirty="0" smtClean="0">
              <a:ln>
                <a:solidFill>
                  <a:srgbClr val="008000"/>
                </a:solidFill>
              </a:ln>
              <a:solidFill>
                <a:srgbClr val="28884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траве стоит она. </a:t>
            </a:r>
          </a:p>
          <a:p>
            <a:pPr algn="ctr"/>
            <a:r>
              <a:rPr lang="ru-RU" sz="2800" dirty="0" err="1" smtClean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Лиловенькие</a:t>
            </a:r>
            <a:r>
              <a:rPr lang="ru-RU" sz="2800" dirty="0" smtClean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ушки </a:t>
            </a:r>
            <a:endParaRPr lang="ru-RU" sz="2800" dirty="0" smtClean="0">
              <a:ln>
                <a:solidFill>
                  <a:srgbClr val="008000"/>
                </a:solidFill>
              </a:ln>
              <a:solidFill>
                <a:srgbClr val="28884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тихонько подняла.</a:t>
            </a:r>
          </a:p>
          <a:p>
            <a:pPr algn="ctr"/>
            <a:r>
              <a:rPr lang="ru-RU" sz="2800" dirty="0" smtClean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тут поможет нам смекалка – Все зовут цветок … 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387329" y="330853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3961538" y="3301826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493119" y="330853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048327" y="330853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5580282" y="3302546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2859841" y="330853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Управляющая кнопка: далее 49">
            <a:hlinkClick r:id="" action="ppaction://hlinkshowjump?jump=nextslide" highlightClick="1"/>
          </p:cNvPr>
          <p:cNvSpPr/>
          <p:nvPr/>
        </p:nvSpPr>
        <p:spPr>
          <a:xfrm>
            <a:off x="8551230" y="6321270"/>
            <a:ext cx="432048" cy="3943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838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3" grpId="0" animBg="1"/>
      <p:bldP spid="26" grpId="0" animBg="1"/>
      <p:bldP spid="26" grpId="1" animBg="1"/>
      <p:bldP spid="30" grpId="0" animBg="1"/>
      <p:bldP spid="3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Собери слово</a:t>
            </a:r>
            <a:endParaRPr lang="ru-RU" sz="4800" dirty="0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7804668" y="6315962"/>
            <a:ext cx="521819" cy="394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0375" y="4324363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47620" y="435945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842390" y="432436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31041" y="4326560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25403" y="4337438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896029" y="4339161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627498" y="434661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350153" y="4339161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073147" y="433743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802004" y="4353010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524327" y="43741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8235299" y="437726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ъ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03997" y="487982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27175" y="487982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196287" y="487982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894715" y="488981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607222" y="488526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306022" y="4894026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958062" y="4894026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658591" y="4894026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365764" y="490822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7096244" y="4908225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806889" y="4908225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171121" y="542167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895025" y="5422821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612596" y="5432560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335989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040044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728054" y="544551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379100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097159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802003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499928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6352" y="907727"/>
            <a:ext cx="77749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несли грибы в корзине</a:t>
            </a:r>
          </a:p>
          <a:p>
            <a:pPr algn="ctr"/>
            <a:r>
              <a:rPr lang="ru-RU" sz="2800" dirty="0" smtClean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ещё </a:t>
            </a:r>
            <a:r>
              <a:rPr lang="ru-RU" sz="2800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2800" dirty="0" smtClean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веточек синий.</a:t>
            </a:r>
          </a:p>
          <a:p>
            <a:pPr algn="ctr"/>
            <a:r>
              <a:rPr lang="ru-RU" sz="2800" dirty="0" smtClean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синенький цветок</a:t>
            </a:r>
          </a:p>
          <a:p>
            <a:pPr algn="ctr"/>
            <a:r>
              <a:rPr lang="ru-RU" sz="2800" dirty="0" smtClean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Назвался…</a:t>
            </a:r>
            <a:endParaRPr lang="ru-RU" sz="2800" dirty="0">
              <a:ln>
                <a:solidFill>
                  <a:srgbClr val="008000"/>
                </a:solidFill>
              </a:ln>
              <a:solidFill>
                <a:srgbClr val="28884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200231" y="329473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3774440" y="3288021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306021" y="329473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4861229" y="329473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5393184" y="3288741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2672743" y="329473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5912688" y="3288020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Управляющая кнопка: далее 50">
            <a:hlinkClick r:id="" action="ppaction://hlinkshowjump?jump=nextslide" highlightClick="1"/>
          </p:cNvPr>
          <p:cNvSpPr/>
          <p:nvPr/>
        </p:nvSpPr>
        <p:spPr>
          <a:xfrm>
            <a:off x="8551230" y="6321270"/>
            <a:ext cx="432048" cy="3943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53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5" grpId="0" animBg="1"/>
      <p:bldP spid="26" grpId="0" animBg="1"/>
      <p:bldP spid="30" grpId="0" animBg="1"/>
      <p:bldP spid="36" grpId="0" animBg="1"/>
      <p:bldP spid="38" grpId="0" animBg="1"/>
      <p:bldP spid="4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60375" y="4324363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Собери слово</a:t>
            </a: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152400" y="-586264"/>
            <a:ext cx="184731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AutoShape 2" descr="https://img0.liveinternet.ru/images/attach/c/2/69/416/69416224_2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mg0.liveinternet.ru/images/attach/c/2/69/416/69416224_22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6" descr="https://img0.liveinternet.ru/images/attach/c/2/69/416/69416224_22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8" descr="https://img0.liveinternet.ru/images/attach/c/2/69/416/69416224_22.p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10" descr="https://img0.liveinternet.ru/images/attach/c/2/69/416/69416224_22.pn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12" descr="https://img0.liveinternet.ru/images/attach/c/2/69/416/69416224_22.pn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" name="AutoShape 14" descr="https://img0.liveinternet.ru/images/attach/c/2/69/416/69416224_22.png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AutoShape 16" descr="https://img0.liveinternet.ru/images/attach/c/2/69/416/69416224_22.png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AutoShape 18" descr="https://img0.liveinternet.ru/images/attach/c/2/69/416/69416224_22.png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Управляющая кнопка: домой 23">
            <a:hlinkClick r:id="rId3" action="ppaction://hlinksldjump" highlightClick="1"/>
          </p:cNvPr>
          <p:cNvSpPr/>
          <p:nvPr/>
        </p:nvSpPr>
        <p:spPr>
          <a:xfrm>
            <a:off x="7906400" y="6315962"/>
            <a:ext cx="521819" cy="394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Управляющая кнопка: далее 28">
            <a:hlinkClick r:id="" action="ppaction://hlinkshowjump?jump=nextslide" highlightClick="1"/>
          </p:cNvPr>
          <p:cNvSpPr/>
          <p:nvPr/>
        </p:nvSpPr>
        <p:spPr>
          <a:xfrm>
            <a:off x="8532440" y="6316263"/>
            <a:ext cx="432048" cy="3943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147620" y="435945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842390" y="432436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531041" y="4326560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225403" y="4337438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896029" y="4339161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627498" y="434661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5350153" y="4339161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073147" y="433743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802004" y="4353010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524327" y="43741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8235299" y="437726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ъ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803997" y="487982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527175" y="487982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2196287" y="487982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2894715" y="488981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3607222" y="488526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4306022" y="4894026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958062" y="4894026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5658591" y="4894026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6365764" y="490822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7096244" y="4908225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7806889" y="4908225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1171121" y="5421674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1895025" y="5422821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2612596" y="5432560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3335989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4040044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4728054" y="5445517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5379100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6097159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6802003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7499928" y="5444592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ё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2581383" y="3320751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3129656" y="3320751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3701044" y="3320751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4281125" y="3320750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4856554" y="3320751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5394333" y="3320751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5950298" y="3332580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9130" y="975249"/>
            <a:ext cx="478935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Белая корзинка</a:t>
            </a:r>
            <a:br>
              <a:rPr lang="ru-RU" sz="2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Золотое донце,</a:t>
            </a:r>
            <a:br>
              <a:rPr lang="ru-RU" sz="2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ней лежит росинка</a:t>
            </a:r>
            <a:br>
              <a:rPr lang="ru-RU" sz="2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сверкает солнце</a:t>
            </a:r>
            <a:endParaRPr lang="ru-RU" sz="2800" b="1" dirty="0">
              <a:solidFill>
                <a:srgbClr val="008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059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7" grpId="0" animBg="1"/>
      <p:bldP spid="45" grpId="0" animBg="1"/>
      <p:bldP spid="45" grpId="1" animBg="1"/>
      <p:bldP spid="47" grpId="0" animBg="1"/>
      <p:bldP spid="48" grpId="0" animBg="1"/>
      <p:bldP spid="5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470279" y="6309320"/>
            <a:ext cx="432048" cy="3943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7308304" y="6310237"/>
            <a:ext cx="442700" cy="39434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назад 15">
            <a:hlinkClick r:id="" action="ppaction://hlinkshowjump?jump=previousslide" highlightClick="1"/>
          </p:cNvPr>
          <p:cNvSpPr/>
          <p:nvPr/>
        </p:nvSpPr>
        <p:spPr>
          <a:xfrm>
            <a:off x="7892766" y="6305847"/>
            <a:ext cx="432048" cy="39434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492463" y="1517882"/>
            <a:ext cx="64003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презентацией осуществляется по управляющим кнопкам</a:t>
            </a:r>
            <a:endParaRPr lang="ru-RU" sz="2400" b="1" dirty="0">
              <a:ln>
                <a:solidFill>
                  <a:srgbClr val="008000"/>
                </a:solidFill>
              </a:ln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4884" y="116632"/>
            <a:ext cx="8352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по использованию презентации</a:t>
            </a:r>
            <a:endParaRPr lang="ru-RU" sz="40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Управляющая кнопка: домой 21">
            <a:hlinkClick r:id="rId2" action="ppaction://hlinksldjump" highlightClick="1"/>
          </p:cNvPr>
          <p:cNvSpPr/>
          <p:nvPr/>
        </p:nvSpPr>
        <p:spPr>
          <a:xfrm>
            <a:off x="412368" y="2564904"/>
            <a:ext cx="444674" cy="39434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996877" y="2577410"/>
            <a:ext cx="4585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Возвращение на главный слайд с </a:t>
            </a:r>
            <a:r>
              <a:rPr lang="ru-RU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заданиями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996877" y="3093972"/>
            <a:ext cx="3167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Переход на следующий </a:t>
            </a:r>
            <a:r>
              <a:rPr lang="ru-RU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слайд</a:t>
            </a:r>
            <a:endParaRPr lang="ru-RU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Управляющая кнопка: далее 24">
            <a:hlinkClick r:id="" action="ppaction://hlinkshowjump?jump=nextslide" highlightClick="1"/>
          </p:cNvPr>
          <p:cNvSpPr/>
          <p:nvPr/>
        </p:nvSpPr>
        <p:spPr>
          <a:xfrm>
            <a:off x="424994" y="3068960"/>
            <a:ext cx="432048" cy="3943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назад 25">
            <a:hlinkClick r:id="" action="ppaction://hlinkshowjump?jump=previousslide" highlightClick="1"/>
          </p:cNvPr>
          <p:cNvSpPr/>
          <p:nvPr/>
        </p:nvSpPr>
        <p:spPr>
          <a:xfrm>
            <a:off x="424994" y="3600240"/>
            <a:ext cx="432048" cy="39434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996877" y="3631156"/>
            <a:ext cx="3730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Возвращение на предыдущий слайд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331639" y="4077942"/>
            <a:ext cx="75706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Кнопка 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 заданием</a:t>
            </a:r>
            <a:r>
              <a:rPr lang="ru-RU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При нажатии на эту кнопку </a:t>
            </a:r>
            <a:r>
              <a:rPr lang="ru-RU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происходит 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переход </a:t>
            </a:r>
            <a:r>
              <a:rPr lang="en-US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 слайд </a:t>
            </a:r>
            <a:r>
              <a:rPr lang="ru-RU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 заданием</a:t>
            </a:r>
            <a:r>
              <a:rPr lang="ru-RU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9" name="Блок-схема: знак завершения 28">
            <a:hlinkClick r:id="rId3" action="ppaction://hlinksldjump"/>
          </p:cNvPr>
          <p:cNvSpPr/>
          <p:nvPr/>
        </p:nvSpPr>
        <p:spPr>
          <a:xfrm>
            <a:off x="311577" y="4221088"/>
            <a:ext cx="847264" cy="360040"/>
          </a:xfrm>
          <a:prstGeom prst="flowChartTerminator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u="sng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Picture 7" descr="C:\Users\admin\Desktop\05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44327">
            <a:off x="59034" y="4827583"/>
            <a:ext cx="1193407" cy="857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65609" y="4881976"/>
            <a:ext cx="6891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нажатии на картинку появляется правильный ответ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24994" y="5621893"/>
            <a:ext cx="531955" cy="47964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2888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63239" y="5515805"/>
            <a:ext cx="73388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нажатии  на соответствующую букву на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стилизованной клавиатуре  - появляется в сетке слова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нига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47997" y="198065"/>
            <a:ext cx="9144000" cy="66944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626" y="8179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использованной литературы</a:t>
            </a:r>
            <a:endParaRPr lang="ru-RU" sz="40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5551" y="1052736"/>
            <a:ext cx="81369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Логопедия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Учебное пособие . Под ред. </a:t>
            </a:r>
            <a:r>
              <a:rPr lang="ru-RU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Л.С.Волковой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М; </a:t>
            </a:r>
            <a:r>
              <a:rPr lang="ru-RU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Владос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2009.</a:t>
            </a:r>
          </a:p>
          <a:p>
            <a:pPr lvl="0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Ефименкова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Л.Н. «Коррекция устной и письменной речи учащихся начальных классов» Пособие для логопеда. Национальный книжный центр 2015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З. Ткаченко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Т.А. Речь и моторика.- </a:t>
            </a:r>
            <a:r>
              <a:rPr lang="ru-RU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Москва,ЭКСМО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2007.</a:t>
            </a:r>
          </a:p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Пожиленко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Е.А. Волшебный мир звуков. – Москва, ВЛАДОС, 2002.</a:t>
            </a:r>
          </a:p>
          <a:p>
            <a:pPr lvl="0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23728" y="32129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43744" y="2703076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Ссылки на интернет-источники</a:t>
            </a:r>
            <a:endParaRPr lang="ru-RU" sz="40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2113" y="3239426"/>
            <a:ext cx="81445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en-US" dirty="0" smtClean="0"/>
              <a:t>https</a:t>
            </a:r>
            <a:r>
              <a:rPr lang="en-US" dirty="0"/>
              <a:t>://</a:t>
            </a:r>
            <a:r>
              <a:rPr lang="en-US" dirty="0" smtClean="0"/>
              <a:t>nsportal.ru/nachalnaya-shkola/russkii-yazyk/2013/06/13/pravila-v-stikhakh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74600" y="3861048"/>
            <a:ext cx="7985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https://www.liveinternet.ru/users/vob73/post326963457</a:t>
            </a:r>
            <a:r>
              <a:rPr lang="en-US" dirty="0" smtClean="0"/>
              <a:t>/</a:t>
            </a:r>
            <a:endParaRPr lang="ru-RU" dirty="0"/>
          </a:p>
        </p:txBody>
      </p:sp>
      <p:sp>
        <p:nvSpPr>
          <p:cNvPr id="13" name="Управляющая кнопка: домой 12">
            <a:hlinkClick r:id="" action="ppaction://hlinkshowjump?jump=firstslide" highlightClick="1"/>
          </p:cNvPr>
          <p:cNvSpPr/>
          <p:nvPr/>
        </p:nvSpPr>
        <p:spPr>
          <a:xfrm>
            <a:off x="7773069" y="6334168"/>
            <a:ext cx="504056" cy="4072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27584" y="4149080"/>
            <a:ext cx="79725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http://alphabetonline.ru/verse.html</a:t>
            </a:r>
            <a:endParaRPr lang="ru-RU" dirty="0"/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8501449" y="6359016"/>
            <a:ext cx="426944" cy="38235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41620" y="4437112"/>
            <a:ext cx="80188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</a:t>
            </a:r>
            <a:r>
              <a:rPr lang="en-US" dirty="0" smtClean="0"/>
              <a:t>yadi.sk/i/4Yg6o5be3ZVVn9</a:t>
            </a:r>
            <a:r>
              <a:rPr lang="ru-RU" dirty="0" smtClean="0"/>
              <a:t>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колобок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6915" y="4725144"/>
            <a:ext cx="81045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en-US" dirty="0" smtClean="0"/>
              <a:t>http</a:t>
            </a:r>
            <a:r>
              <a:rPr lang="en-US" dirty="0"/>
              <a:t>://</a:t>
            </a:r>
            <a:r>
              <a:rPr lang="en-US" dirty="0" smtClean="0"/>
              <a:t>kira-scrap.ru/dir/multjashki_nashi/izvestnye_skazki/teremok/</a:t>
            </a:r>
            <a:r>
              <a:rPr lang="ru-RU" dirty="0" smtClean="0"/>
              <a:t>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теремок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4600" y="3538306"/>
            <a:ext cx="8227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https://www.pinterest.ru/pin/364510163576874503</a:t>
            </a:r>
            <a:r>
              <a:rPr lang="en-US" dirty="0" smtClean="0"/>
              <a:t>/</a:t>
            </a:r>
            <a:r>
              <a:rPr lang="ru-RU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доктор Айболит, колобок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6915" y="5013176"/>
            <a:ext cx="78215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en-US" dirty="0" smtClean="0"/>
              <a:t>http</a:t>
            </a:r>
            <a:r>
              <a:rPr lang="en-US" dirty="0"/>
              <a:t>://</a:t>
            </a:r>
            <a:r>
              <a:rPr lang="en-US" dirty="0" smtClean="0"/>
              <a:t>gamejulia.ru/zagadki-pro-skazki.html</a:t>
            </a:r>
            <a:r>
              <a:rPr lang="ru-RU" dirty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стихи-загадки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1620" y="5301208"/>
            <a:ext cx="81178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</a:t>
            </a:r>
            <a:r>
              <a:rPr lang="en-US" dirty="0" smtClean="0"/>
              <a:t>multiki-online24.ru/uploads/posts/2015-01/1422175765_m027.png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золушка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6658" y="5589240"/>
            <a:ext cx="79871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https://deti-online.com/zagadki/zagadki-pro-cvety/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Доскажи словечко</a:t>
            </a:r>
            <a:r>
              <a:rPr lang="ru-RU" sz="54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54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52562" y="944724"/>
            <a:ext cx="6336704" cy="57606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Буква первая пришла, в алфавите это…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9098" y="1823062"/>
            <a:ext cx="6378170" cy="57606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Ошибкою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быть не согласный коварный безударный…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4560" y="3620512"/>
            <a:ext cx="6354706" cy="57606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Есть согласные без звука, один шум лишь дружит с ним,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И звучат они все глухо, называются...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1559" y="2708920"/>
            <a:ext cx="6336705" cy="57606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И чтоб не вызвал он сомненья, поставь его под…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1560" y="4539580"/>
            <a:ext cx="6377706" cy="57606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Есть согласные другие: говорятся в голос, громкие.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Посмотрите-ка какие! Голосящие и…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491965" y="980728"/>
            <a:ext cx="1243802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486665" y="1859066"/>
            <a:ext cx="1243802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Гласный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479268" y="2744924"/>
            <a:ext cx="1269196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Ударенье 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533601" y="3650285"/>
            <a:ext cx="1196866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Глухими 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533600" y="4585774"/>
            <a:ext cx="1196867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Звонкие 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11560" y="5430188"/>
            <a:ext cx="6395708" cy="57606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Не звучат в словах никак мягкий знак и…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533601" y="5466192"/>
            <a:ext cx="1196866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Ъ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7056851" y="6317433"/>
            <a:ext cx="531005" cy="40056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34560" y="1823062"/>
            <a:ext cx="6390843" cy="57606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Ты на фото посмотри, очень схожа цифра 3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 этим знаком в букваре. Как зовется буква?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50903" y="2708920"/>
            <a:ext cx="6711720" cy="57606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Есть во всём: в воздушной вате, в тёплой маминой кровати,               </a:t>
            </a:r>
            <a:r>
              <a:rPr lang="ru-RU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вазе, в валенках, в ведре. Угадали? Буква…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62255" y="3614716"/>
            <a:ext cx="6364880" cy="57519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В словах: хвосты, мосты, бобры </a:t>
            </a:r>
            <a:endParaRPr lang="en-US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Последней пишут букву…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16867" y="4549770"/>
            <a:ext cx="6439984" cy="57606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Куча яблок на прилавке, и заметил я, друзья: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Если б яблоку две лапки, сразу б вышла буква…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19226" y="5420238"/>
            <a:ext cx="6395975" cy="57606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Гласные зачем нужны? Для чего они важны?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Нету гласных, нет слогов, без слогов не будет…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508678" y="1859066"/>
            <a:ext cx="1210376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506346" y="2744924"/>
            <a:ext cx="1200760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554148" y="3656516"/>
            <a:ext cx="1176319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531014" y="4585774"/>
            <a:ext cx="1155103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541939" y="5466192"/>
            <a:ext cx="1188528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47057" y="946395"/>
            <a:ext cx="6372708" cy="576064"/>
          </a:xfrm>
          <a:prstGeom prst="roundRect">
            <a:avLst>
              <a:gd name="adj" fmla="val 23281"/>
            </a:avLst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Круг, баранку, колесо, даже в дереве дупло</a:t>
            </a:r>
          </a:p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Нам напомнит буква…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7533600" y="984009"/>
            <a:ext cx="119114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назад 4">
            <a:hlinkClick r:id="" action="ppaction://hlinkshowjump?jump=previousslide" highlightClick="1"/>
          </p:cNvPr>
          <p:cNvSpPr/>
          <p:nvPr/>
        </p:nvSpPr>
        <p:spPr>
          <a:xfrm>
            <a:off x="7812360" y="6313375"/>
            <a:ext cx="473963" cy="40462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8445554" y="6321491"/>
            <a:ext cx="469534" cy="4005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6" grpId="0" animBg="1"/>
      <p:bldP spid="26" grpId="1" animBg="1"/>
      <p:bldP spid="28" grpId="0" animBg="1"/>
      <p:bldP spid="28" grpId="1" animBg="1"/>
      <p:bldP spid="31" grpId="0" animBg="1"/>
      <p:bldP spid="32" grpId="0" animBg="1"/>
      <p:bldP spid="34" grpId="0" animBg="1"/>
      <p:bldP spid="35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55" grpId="0" animBg="1"/>
      <p:bldP spid="5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admin\Desktop\птичк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304" y="2275431"/>
            <a:ext cx="3170154" cy="2685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5" action="ppaction://hlinksldjump" highlightClick="1"/>
          </p:cNvPr>
          <p:cNvSpPr/>
          <p:nvPr/>
        </p:nvSpPr>
        <p:spPr>
          <a:xfrm>
            <a:off x="7020272" y="6320281"/>
            <a:ext cx="521819" cy="394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3"/>
          <p:cNvSpPr>
            <a:spLocks noGrp="1"/>
          </p:cNvSpPr>
          <p:nvPr>
            <p:ph type="title"/>
          </p:nvPr>
        </p:nvSpPr>
        <p:spPr>
          <a:xfrm>
            <a:off x="510977" y="548680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Живое - неживое</a:t>
            </a:r>
            <a:r>
              <a:rPr lang="ru-RU" sz="54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54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3648" y="1268759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Кто?</a:t>
            </a:r>
            <a:endParaRPr lang="ru-RU" sz="4000" b="1" dirty="0">
              <a:ln>
                <a:solidFill>
                  <a:srgbClr val="FFFF00"/>
                </a:solidFill>
              </a:ln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1366" y="1340768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>
                  <a:solidFill>
                    <a:srgbClr val="FFFF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Что?</a:t>
            </a:r>
            <a:endParaRPr lang="ru-RU" sz="4000" b="1" dirty="0">
              <a:ln>
                <a:solidFill>
                  <a:srgbClr val="FFFF00"/>
                </a:solidFill>
              </a:ln>
              <a:solidFill>
                <a:srgbClr val="008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Picture 2" descr="C:\Users\admin\Desktop\конкурсы\солнце.gif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FEFEFD"/>
              </a:clrFrom>
              <a:clrTo>
                <a:srgbClr val="FE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5540" y="1987339"/>
            <a:ext cx="3295825" cy="329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1" descr="C:\Users\admin\Desktop\YFUC8368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061999"/>
            <a:ext cx="2424530" cy="3624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C:\Users\admin\Desktop\Новая папка\IMG_3895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211" y="1951145"/>
            <a:ext cx="4473121" cy="4473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1" descr="C:\Users\admin\Desktop\QQWU0843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596" y="2819984"/>
            <a:ext cx="3805318" cy="2184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Users\admin\Desktop\барашек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731" y="2711168"/>
            <a:ext cx="3328732" cy="278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7" descr="C:\Users\admin\Desktop\Новая папка\IMG_3910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954" y="2656170"/>
            <a:ext cx="1924379" cy="1924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0" descr="C:\Users\admin\Desktop\BLTC8111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803" y="2401675"/>
            <a:ext cx="2115456" cy="233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8" descr="C:\Users\admin\Desktop\DDOZ7445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975" y="1897813"/>
            <a:ext cx="2443840" cy="4483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9" descr="C:\Users\admin\Desktop\Новая папка\IMG_3892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315869"/>
            <a:ext cx="2870928" cy="2870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4" descr="C:\Users\admin\Desktop\RGEA2932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803" y="2443014"/>
            <a:ext cx="1944216" cy="284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C:\Users\admin\Desktop\божья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794" y="3007029"/>
            <a:ext cx="2905374" cy="2112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0" descr="C:\Users\admin\Desktop\QELZ9954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704" y="2401675"/>
            <a:ext cx="1984996" cy="3285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5" descr="C:\Users\admin\Desktop\для конкурса 3\IMG_4629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063" y="2061999"/>
            <a:ext cx="3216818" cy="328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admin\Desktop\Бабочка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281" y="2541161"/>
            <a:ext cx="2438400" cy="241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C:\Users\admin\Desktop\Новая папка\IMG_3907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834" y="2776274"/>
            <a:ext cx="2122841" cy="2175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69229" y="2655161"/>
            <a:ext cx="57280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</a:t>
            </a:r>
            <a:endParaRPr lang="ru-RU" sz="88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706566" y="6157364"/>
            <a:ext cx="609600" cy="609600"/>
          </a:xfrm>
          <a:prstGeom prst="rect">
            <a:avLst/>
          </a:prstGeom>
        </p:spPr>
      </p:pic>
      <p:sp>
        <p:nvSpPr>
          <p:cNvPr id="2" name="Управляющая кнопка: назад 1">
            <a:hlinkClick r:id="" action="ppaction://hlinkshowjump?jump=previousslide" highlightClick="1"/>
          </p:cNvPr>
          <p:cNvSpPr/>
          <p:nvPr/>
        </p:nvSpPr>
        <p:spPr>
          <a:xfrm>
            <a:off x="7742707" y="6320280"/>
            <a:ext cx="468856" cy="39464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388424" y="6320281"/>
            <a:ext cx="508570" cy="3946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504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8148E-6 L -0.0783 0.03982 C -0.09462 0.04884 -0.1191 0.05394 -0.14462 0.05394 C -0.17379 0.05394 -0.19705 0.04884 -0.21337 0.03982 L -0.2915 -1.48148E-6 " pathEditMode="relative" rAng="0" ptsTypes="FffFF">
                                      <p:cBhvr>
                                        <p:cTn id="10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83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2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3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17 0.01528 L -0.01111 -0.02338 C -0.02482 -0.03218 -0.04548 -0.03704 -0.06684 -0.03704 C -0.09114 -0.03704 -0.11076 -0.03218 -0.12448 -0.02338 L -0.18993 0.01528 " pathEditMode="relative" rAng="10800000" ptsTypes="FffFF">
                                      <p:cBhvr>
                                        <p:cTn id="4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05" y="-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5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81481E-6 L -0.06424 -0.05093 C -0.07778 -0.06227 -0.09826 -0.06991 -0.12014 -0.07223 C -0.14514 -0.07477 -0.16528 -0.0713 -0.17986 -0.06297 L -0.24931 -0.0257 " pathEditMode="relative" rAng="11068030" ptsTypes="FffFF">
                                      <p:cBhvr>
                                        <p:cTn id="6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92" y="-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3.7037E-7 L -0.06702 -0.02801 C -0.08108 -0.03449 -0.10209 -0.03819 -0.12396 -0.03819 C -0.14896 -0.03819 -0.16893 -0.03449 -0.18299 -0.02801 L -0.25 -3.7037E-7 " pathEditMode="relative" rAng="10800000" ptsTypes="FffFF">
                                      <p:cBhvr>
                                        <p:cTn id="7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8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96296E-6 L -0.06701 -0.03842 C -0.08108 -0.04699 -0.10208 -0.05185 -0.12396 -0.05185 C -0.14896 -0.05185 -0.16892 -0.04699 -0.18299 -0.03842 L -0.25 -2.96296E-6 " pathEditMode="relative" rAng="10800000" ptsTypes="FffFF">
                                      <p:cBhvr>
                                        <p:cTn id="9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33333E-6 L -0.06701 -0.02916 C -0.08108 -0.03588 -0.10208 -0.03958 -0.12396 -0.03958 C -0.14896 -0.03958 -0.16892 -0.03588 -0.18299 -0.02939 L -0.25 -3.33333E-6 " pathEditMode="relative" rAng="10800000" ptsTypes="FffFF">
                                      <p:cBhvr>
                                        <p:cTn id="10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1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12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44444E-6 L -0.06701 -0.04004 C -0.08108 -0.04907 -0.10208 -0.05393 -0.12396 -0.05393 C -0.14896 -0.05393 -0.16892 -0.04907 -0.18299 -0.04004 L -0.25 -4.44444E-6 " pathEditMode="relative" rAng="10800000" ptsTypes="FffFF">
                                      <p:cBhvr>
                                        <p:cTn id="131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14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5 0.06459 L -0.05451 0.02616 C -0.06857 0.01759 -0.08958 0.01273 -0.11146 0.01273 C -0.13646 0.01273 -0.15642 0.01759 -0.17048 0.02616 L -0.2375 0.06459 " pathEditMode="relative" rAng="10800000" ptsTypes="FffFF">
                                      <p:cBhvr>
                                        <p:cTn id="15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566 0.04884 L -0.02135 0.00857 C -0.03541 -0.00046 -0.05642 -0.00555 -0.07829 -0.00555 C -0.10329 -0.00555 -0.12326 -0.00046 -0.13732 0.00857 L -0.20434 0.04884 " pathEditMode="relative" rAng="10800000" ptsTypes="FffFF">
                                      <p:cBhvr>
                                        <p:cTn id="16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59 0.03217 L 0.0776 0.07222 C 0.09167 0.08125 0.11267 0.08611 0.13455 0.08611 C 0.15955 0.08611 0.17951 0.08125 0.19358 0.07222 L 0.26059 0.03217 " pathEditMode="relative" rAng="0" ptsTypes="FffFF">
                                      <p:cBhvr>
                                        <p:cTn id="17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8" dur="47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мире сказок</a:t>
            </a:r>
            <a:br>
              <a:rPr lang="ru-RU" sz="4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/>
          </a:p>
        </p:txBody>
      </p:sp>
      <p:pic>
        <p:nvPicPr>
          <p:cNvPr id="4" name="Picture 2" descr="D:\Мои документы\er6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2699792" cy="2801241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509278" y="5733256"/>
            <a:ext cx="165618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Бармалей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982519" y="5728539"/>
            <a:ext cx="165618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Бармалей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699792" y="5728539"/>
            <a:ext cx="165618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Айболит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860032" y="5735102"/>
            <a:ext cx="165618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Колобок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Управляющая кнопка: домой 10">
            <a:hlinkClick r:id="rId3" action="ppaction://hlinksldjump" highlightClick="1"/>
          </p:cNvPr>
          <p:cNvSpPr/>
          <p:nvPr/>
        </p:nvSpPr>
        <p:spPr>
          <a:xfrm>
            <a:off x="7810611" y="6320282"/>
            <a:ext cx="521819" cy="394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477683" y="6320283"/>
            <a:ext cx="508570" cy="3946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982763" y="1367757"/>
            <a:ext cx="54006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на свете он добрей,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Лечит он больных зверей,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однажды бегемота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Вытащил он из болота.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известен, знаменит.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</a:p>
          <a:p>
            <a:endParaRPr lang="ru-RU" dirty="0"/>
          </a:p>
        </p:txBody>
      </p:sp>
      <p:pic>
        <p:nvPicPr>
          <p:cNvPr id="1028" name="Picture 4" descr="https://s126myt.storage.yandex.net/rdisk/e5713bba13ba94aa47ce5675df7a9050845220349fee7020690e6eb4888a4673/5c76d55e/lFJCl84lKSHb4VSWLJqzIgwmaGhgh6s0eMb78kGoVdzQ3Rn5M8312WAvOyS7qk_oq_J6bpmRyOJonT3VoXnDag==?uid=0&amp;filename=4c7691a0ec1c.png&amp;disposition=inline&amp;hash=&amp;limit=0&amp;content_type=inline&amp;tknv=v2&amp;rtoken=3tyw9iXl7uX7&amp;force_default=no&amp;ycrid=na-8cdb04c8c77f4a9da0d2beccf690a906-downloader20e&amp;ts=582e441399380&amp;s=6404c9b3e4a20bade51b7ffc6cfe0bef785433fd09e65fd6084c9515b888848a&amp;pb=U2FsdGVkX19vdUlDAd8-fCYKYVJ35Ly6eqGIxIpAwdIra8bbcQp99U8wJ6QWDdmRN-NWCGSUcCWxzeKeyX_kk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075" y="1052736"/>
            <a:ext cx="2698957" cy="4078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58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BED1F"/>
                                      </p:to>
                                    </p:animClr>
                                    <p:set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мире сказок</a:t>
            </a:r>
            <a:r>
              <a:rPr lang="ru-RU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Picture 2" descr="D:\Мои документы\er6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9344" y="0"/>
            <a:ext cx="2699792" cy="280124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39752" y="1391986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Мышка дом себе нашла,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Мышка добрая была: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доме том в конце концов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Стало множество жильцов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1148" y="5723644"/>
            <a:ext cx="165618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Дворец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42667" y="5733256"/>
            <a:ext cx="165618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Дворец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88024" y="5723644"/>
            <a:ext cx="165618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Ступа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919925" y="5723644"/>
            <a:ext cx="165618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Теремок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img-fotki.yandex.ru/get/9511/16969765.1b4/0_87a18_bf78b087_L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25" y="1556792"/>
            <a:ext cx="2742853" cy="3788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7746454" y="6320282"/>
            <a:ext cx="521819" cy="394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460432" y="6320282"/>
            <a:ext cx="508570" cy="3946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34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BED1F"/>
                                      </p:to>
                                    </p:animClr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мире сказок</a:t>
            </a:r>
            <a:r>
              <a:rPr lang="ru-RU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Picture 2" descr="D:\Мои документы\er6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347"/>
            <a:ext cx="2699792" cy="280124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39752" y="1213009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Хоть он был без рук и ног,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сбежать из дома смог.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Волк и заяц, и медведь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смогли за ним поспеть.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лисичка знает дело -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Быстро "</a:t>
            </a:r>
            <a:r>
              <a:rPr lang="ru-RU" sz="2800" b="1" dirty="0" err="1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</a:t>
            </a: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его и съела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1804" y="5733256"/>
            <a:ext cx="165618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Буратино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27784" y="5733256"/>
            <a:ext cx="165618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Колобок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54488" y="5733256"/>
            <a:ext cx="165618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Заяц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863974" y="5733256"/>
            <a:ext cx="165618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Незнайка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downloader.disk.yandex.ru/preview/e03d94346c0732ea3846c1559651dcf0ddb398f9cbe6b2f8285f670bcd3331fa/5c771656/thxzT7pfjkkBuZ4JTtB5tByZX8hJ6-EiaD8RvfpScVxlM_BCaXPEJyIuEy9fe-Ddq_J6bpmRyOJonT3VoXnDag%3D%3D?uid=0&amp;filename=wea.png&amp;disposition=inline&amp;hash=&amp;limit=0&amp;content_type=image%2Fpng&amp;tknv=v2&amp;size=2048x204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7241" y="2587247"/>
            <a:ext cx="2150206" cy="2241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домой 9">
            <a:hlinkClick r:id="rId4" action="ppaction://hlinksldjump" highlightClick="1"/>
          </p:cNvPr>
          <p:cNvSpPr/>
          <p:nvPr/>
        </p:nvSpPr>
        <p:spPr>
          <a:xfrm>
            <a:off x="7700400" y="6320282"/>
            <a:ext cx="521819" cy="394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425208" y="6320283"/>
            <a:ext cx="508570" cy="3946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010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BED1F"/>
                                      </p:to>
                                    </p:animClr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мире сказок</a:t>
            </a:r>
            <a:r>
              <a:rPr lang="ru-RU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Picture 2" descr="D:\Мои документы\er6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24755" y="0"/>
            <a:ext cx="2699792" cy="280124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67744" y="1034802"/>
            <a:ext cx="47525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букварём шагает в школу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Деревянный мальчуган.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Попадает вместо школы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полотняный балаган.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зовётся эта книжка?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герой её – мальчишка?</a:t>
            </a:r>
          </a:p>
        </p:txBody>
      </p:sp>
      <p:pic>
        <p:nvPicPr>
          <p:cNvPr id="6" name="Picture 9" descr="C:\Documents and Settings\учитель\Мои документы\Мои рисунки\0a22096e9871460084a61bb9526e2bc2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309764" y="1920075"/>
            <a:ext cx="2376264" cy="3584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425041" y="5730877"/>
            <a:ext cx="1800200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Иванушка 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82367" y="5767118"/>
            <a:ext cx="1809153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Емеля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88024" y="5744235"/>
            <a:ext cx="1800200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Буратино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948264" y="5744235"/>
            <a:ext cx="1809153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Кощей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7833740" y="6320282"/>
            <a:ext cx="521819" cy="394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503132" y="6320282"/>
            <a:ext cx="508570" cy="3946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91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BED1F"/>
                                      </p:to>
                                    </p:animClr>
                                    <p:set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мире сказок</a:t>
            </a:r>
            <a:br>
              <a:rPr lang="ru-RU" sz="48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/>
          </a:p>
        </p:txBody>
      </p:sp>
      <p:pic>
        <p:nvPicPr>
          <p:cNvPr id="4" name="Picture 2" descr="D:\Мои документы\er6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3820"/>
            <a:ext cx="2699792" cy="280124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77244" y="102239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Красна девица грустна,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 не нравится весна,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Ей на солнце тяжко!</a:t>
            </a:r>
            <a:b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n>
                  <a:solidFill>
                    <a:srgbClr val="008000"/>
                  </a:solidFill>
                </a:ln>
                <a:solidFill>
                  <a:srgbClr val="28884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Слезы льет бедняжка!…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2961" y="5684609"/>
            <a:ext cx="1925514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Снегурочка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55776" y="5703084"/>
            <a:ext cx="1831058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Машенька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16016" y="5710793"/>
            <a:ext cx="1944216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Белоснежка 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933703" y="5684609"/>
            <a:ext cx="1944216" cy="50405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Алиса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0" descr="https://4.downloader.disk.yandex.ru/preview/7fc4f77bef400d7aab6c9182e14bacee50f3cd1b50955046276c86390256abbb/5c746f9a/oqeXUCf0drsaI9xKbS0LgqiTUX_-lVbHSevib0TaCERihzcFPk6Rldnjqfy6M3SabxqfZrX0LROL5QGWRAKZgA%3D%3D?uid=0&amp;filename=1247389.png&amp;disposition=inline&amp;hash=&amp;limit=0&amp;content_type=image%2Fpng&amp;tknv=v2&amp;size=1147x75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522" y="1556792"/>
            <a:ext cx="1966624" cy="390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Управляющая кнопка: домой 10">
            <a:hlinkClick r:id="rId4" action="ppaction://hlinksldjump" highlightClick="1"/>
          </p:cNvPr>
          <p:cNvSpPr/>
          <p:nvPr/>
        </p:nvSpPr>
        <p:spPr>
          <a:xfrm>
            <a:off x="7644901" y="6329608"/>
            <a:ext cx="521819" cy="39464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350732" y="6329608"/>
            <a:ext cx="508570" cy="39464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27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BED1F"/>
                                      </p:to>
                                    </p:animClr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0bd3158ee7fed2d8fe9538fec7daf2dd03b220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1788</TotalTime>
  <Words>902</Words>
  <Application>Microsoft Office PowerPoint</Application>
  <PresentationFormat>Экран (4:3)</PresentationFormat>
  <Paragraphs>374</Paragraphs>
  <Slides>26</Slides>
  <Notes>13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Доскажи словечко </vt:lpstr>
      <vt:lpstr>Живое - неживое </vt:lpstr>
      <vt:lpstr>В мире сказок </vt:lpstr>
      <vt:lpstr>В мире сказок </vt:lpstr>
      <vt:lpstr>В мире сказок </vt:lpstr>
      <vt:lpstr>В мире сказок </vt:lpstr>
      <vt:lpstr>В мире сказок </vt:lpstr>
      <vt:lpstr>В мире сказок </vt:lpstr>
      <vt:lpstr>В мире сказок </vt:lpstr>
      <vt:lpstr>В мире сказок </vt:lpstr>
      <vt:lpstr>В гостях у Буквоеда</vt:lpstr>
      <vt:lpstr>В гостях у Буквоеда</vt:lpstr>
      <vt:lpstr>В гостях у Буквоеда</vt:lpstr>
      <vt:lpstr>В гостях у Буквоеда</vt:lpstr>
      <vt:lpstr>В гостях у Буквоеда</vt:lpstr>
      <vt:lpstr>В гостях у Буквоеда</vt:lpstr>
      <vt:lpstr>В гостях у Буквоеда</vt:lpstr>
      <vt:lpstr>Собери слово</vt:lpstr>
      <vt:lpstr>Собери слово</vt:lpstr>
      <vt:lpstr>Собери слово</vt:lpstr>
      <vt:lpstr>Собери слово</vt:lpstr>
      <vt:lpstr>Собери слово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admin</cp:lastModifiedBy>
  <cp:revision>165</cp:revision>
  <dcterms:created xsi:type="dcterms:W3CDTF">2014-06-17T14:04:23Z</dcterms:created>
  <dcterms:modified xsi:type="dcterms:W3CDTF">2022-03-27T17:36:03Z</dcterms:modified>
</cp:coreProperties>
</file>