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72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7B9A47-41AE-4738-B72E-9AD038203EC5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ADACC-0251-4A02-9923-8A3E78A431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569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ADACC-0251-4A02-9923-8A3E78A431F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310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13F28CF-EFA5-4AA9-9531-444E58B154D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8431AD0-ACF3-48EA-9ADF-B8349940B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3F28CF-EFA5-4AA9-9531-444E58B154D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431AD0-ACF3-48EA-9ADF-B8349940B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3F28CF-EFA5-4AA9-9531-444E58B154D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431AD0-ACF3-48EA-9ADF-B8349940B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3F28CF-EFA5-4AA9-9531-444E58B154D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431AD0-ACF3-48EA-9ADF-B8349940BB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3F28CF-EFA5-4AA9-9531-444E58B154D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431AD0-ACF3-48EA-9ADF-B8349940BB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3F28CF-EFA5-4AA9-9531-444E58B154D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431AD0-ACF3-48EA-9ADF-B8349940BB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3F28CF-EFA5-4AA9-9531-444E58B154D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431AD0-ACF3-48EA-9ADF-B8349940B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3F28CF-EFA5-4AA9-9531-444E58B154D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431AD0-ACF3-48EA-9ADF-B8349940BB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3F28CF-EFA5-4AA9-9531-444E58B154D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431AD0-ACF3-48EA-9ADF-B8349940B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13F28CF-EFA5-4AA9-9531-444E58B154D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431AD0-ACF3-48EA-9ADF-B8349940B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13F28CF-EFA5-4AA9-9531-444E58B154D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8431AD0-ACF3-48EA-9ADF-B8349940BB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13F28CF-EFA5-4AA9-9531-444E58B154D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8431AD0-ACF3-48EA-9ADF-B8349940B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0882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effectLst/>
              </a:rPr>
              <a:t/>
            </a:r>
            <a:br>
              <a:rPr lang="ru-RU" sz="4400" dirty="0" smtClean="0">
                <a:effectLst/>
              </a:rPr>
            </a:br>
            <a:r>
              <a:rPr lang="ru-RU" sz="44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</a:rPr>
              <a:t> </a:t>
            </a:r>
            <a:r>
              <a:rPr lang="ru-RU" sz="4400" dirty="0">
                <a:solidFill>
                  <a:srgbClr val="002060"/>
                </a:solidFill>
                <a:effectLst/>
                <a:latin typeface="Monotype Corsiva" panose="03010101010201010101" pitchFamily="66" charset="0"/>
              </a:rPr>
              <a:t>Броуновское движение. Силы взаимодействия молекул. Строение газообразных, жидких и твердых тел</a:t>
            </a:r>
            <a:r>
              <a:rPr lang="ru-RU" sz="44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</a:rPr>
              <a:t>.</a:t>
            </a:r>
            <a:endParaRPr lang="ru-RU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Учитель физики МБОУ Матвеево-Курганской </a:t>
            </a:r>
            <a:r>
              <a:rPr lang="ru-RU" sz="2400" dirty="0" err="1" smtClean="0">
                <a:solidFill>
                  <a:srgbClr val="0070C0"/>
                </a:solidFill>
                <a:latin typeface="Monotype Corsiva" panose="03010101010201010101" pitchFamily="66" charset="0"/>
              </a:rPr>
              <a:t>сош</a:t>
            </a:r>
            <a:r>
              <a:rPr lang="ru-RU" sz="2400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 №3 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Костина Г.А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76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.jpg"/>
          <p:cNvPicPr>
            <a:picLocks noChangeAspect="1"/>
          </p:cNvPicPr>
          <p:nvPr/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5076055" y="214738"/>
            <a:ext cx="3661819" cy="3358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6" descr="http://coolfacts.ru/wp-content/uploads/2010/12/MPj040690500001-175x230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3131840" y="3275045"/>
            <a:ext cx="4248472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10" descr="vodorod11.jpg"/>
          <p:cNvPicPr>
            <a:picLocks noChangeAspect="1"/>
          </p:cNvPicPr>
          <p:nvPr/>
        </p:nvPicPr>
        <p:blipFill>
          <a:blip r:embed="rId4">
            <a:lum contrast="10000"/>
          </a:blip>
          <a:stretch>
            <a:fillRect/>
          </a:stretch>
        </p:blipFill>
        <p:spPr>
          <a:xfrm>
            <a:off x="611560" y="232250"/>
            <a:ext cx="3812901" cy="3196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s://img12.deviantart.net/a025/i/2005/253/d/0/top_of_clouds_view_from_plane__by_della_stoc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4461" cy="390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45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молекул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16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Газы</a:t>
            </a:r>
            <a:endParaRPr lang="ru-RU" sz="6000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08720"/>
            <a:ext cx="4040188" cy="45365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Легко сжимаются</a:t>
            </a:r>
          </a:p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неограниченно расширяться</a:t>
            </a:r>
          </a:p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сохраняют ни форму ни объём</a:t>
            </a:r>
          </a:p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Многочисленные удары молекул о стенки сосуда создают давление газа</a:t>
            </a:r>
          </a:p>
          <a:p>
            <a:pPr>
              <a:spcBef>
                <a:spcPct val="50000"/>
              </a:spcBef>
              <a:buClrTx/>
              <a:buSzTx/>
              <a:buNone/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Силы взаимодействия очень малы</a:t>
            </a:r>
          </a:p>
          <a:p>
            <a:pPr>
              <a:spcBef>
                <a:spcPct val="50000"/>
              </a:spcBef>
              <a:buClrTx/>
              <a:buSzTx/>
              <a:buNone/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Молекулы движутся хаотически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расширение газа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96952"/>
            <a:ext cx="425062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BALLOON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0713"/>
            <a:ext cx="1427585" cy="237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96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Жидкости</a:t>
            </a:r>
            <a:endParaRPr lang="ru-RU" sz="6000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124744"/>
            <a:ext cx="4040188" cy="4261313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 сжимаются</a:t>
            </a:r>
          </a:p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Сохраняют свой объём</a:t>
            </a:r>
          </a:p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Текучи, легко меняют форму</a:t>
            </a:r>
          </a:p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Принимают форму сосуда</a:t>
            </a:r>
          </a:p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Силы взаимодействия большие</a:t>
            </a:r>
          </a:p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Молекулы движутся беспорядочно, перескоками</a:t>
            </a:r>
          </a:p>
        </p:txBody>
      </p:sp>
      <p:pic>
        <p:nvPicPr>
          <p:cNvPr id="11" name="Picture 8" descr="жидкости текучи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83793"/>
            <a:ext cx="21602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форма жидко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694" y="4653134"/>
            <a:ext cx="432671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Строение газообразных, жидких и твердых те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049" y="1639551"/>
            <a:ext cx="1128713" cy="2241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Строение газообразных, жидких и твердых тел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316" y="1642193"/>
            <a:ext cx="1147402" cy="234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089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Твердые тела</a:t>
            </a:r>
            <a:endParaRPr lang="ru-RU" sz="6000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107504" y="1444294"/>
            <a:ext cx="4389884" cy="3941763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b="1" dirty="0">
                <a:solidFill>
                  <a:srgbClr val="000066"/>
                </a:solidFill>
              </a:rPr>
              <a:t>Сохраняют объём и форму</a:t>
            </a:r>
          </a:p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b="1" dirty="0">
                <a:solidFill>
                  <a:srgbClr val="000066"/>
                </a:solidFill>
              </a:rPr>
              <a:t>Молекулы или атомы колеблются около определённых положений равновесия</a:t>
            </a:r>
          </a:p>
          <a:p>
            <a:pPr>
              <a:spcBef>
                <a:spcPct val="50000"/>
              </a:spcBef>
              <a:buClrTx/>
              <a:buSzTx/>
              <a:buFontTx/>
              <a:buAutoNum type="arabicParenR"/>
            </a:pPr>
            <a:r>
              <a:rPr lang="ru-RU" altLang="ru-RU" b="1" dirty="0">
                <a:solidFill>
                  <a:srgbClr val="000066"/>
                </a:solidFill>
              </a:rPr>
              <a:t>Силы взаимодействия очень большие</a:t>
            </a:r>
          </a:p>
          <a:p>
            <a:pPr>
              <a:spcBef>
                <a:spcPct val="50000"/>
              </a:spcBef>
              <a:buClrTx/>
              <a:buSzTx/>
              <a:buNone/>
            </a:pPr>
            <a:r>
              <a:rPr lang="ru-RU" altLang="ru-RU" b="1" dirty="0">
                <a:solidFill>
                  <a:srgbClr val="000066"/>
                </a:solidFill>
              </a:rPr>
              <a:t>4) Большинство твёрдых тел имеет </a:t>
            </a:r>
            <a:r>
              <a:rPr lang="ru-RU" altLang="ru-RU" b="1" dirty="0" smtClean="0">
                <a:solidFill>
                  <a:srgbClr val="000066"/>
                </a:solidFill>
              </a:rPr>
              <a:t>кристаллическую </a:t>
            </a:r>
            <a:r>
              <a:rPr lang="ru-RU" altLang="ru-RU" b="1" dirty="0">
                <a:solidFill>
                  <a:srgbClr val="000066"/>
                </a:solidFill>
              </a:rPr>
              <a:t>решётку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12776"/>
            <a:ext cx="4041775" cy="3973281"/>
          </a:xfrm>
        </p:spPr>
        <p:txBody>
          <a:bodyPr/>
          <a:lstStyle/>
          <a:p>
            <a:pPr marL="109728" indent="0" algn="ctr">
              <a:buNone/>
            </a:pPr>
            <a:r>
              <a:rPr lang="ru-RU" altLang="ru-RU" dirty="0"/>
              <a:t>кристаллические решетки поваренной          соли  </a:t>
            </a:r>
            <a:r>
              <a:rPr lang="ru-RU" altLang="ru-RU" dirty="0" smtClean="0"/>
              <a:t>  </a:t>
            </a:r>
            <a:r>
              <a:rPr lang="ru-RU" altLang="ru-RU" dirty="0"/>
              <a:t>и </a:t>
            </a:r>
            <a:r>
              <a:rPr lang="ru-RU" altLang="ru-RU" dirty="0" smtClean="0"/>
              <a:t>  алмаза</a:t>
            </a:r>
          </a:p>
          <a:p>
            <a:pPr marL="109728" indent="0" algn="ctr">
              <a:buNone/>
            </a:pPr>
            <a:endParaRPr lang="ru-RU" dirty="0"/>
          </a:p>
        </p:txBody>
      </p:sp>
      <p:pic>
        <p:nvPicPr>
          <p:cNvPr id="7" name="Picture 9" descr="ри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08920"/>
            <a:ext cx="1753898" cy="194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ри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946" y="3136972"/>
            <a:ext cx="2145386" cy="210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96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0396249"/>
              </p:ext>
            </p:extLst>
          </p:nvPr>
        </p:nvGraphicFramePr>
        <p:xfrm>
          <a:off x="323529" y="1412776"/>
          <a:ext cx="8496946" cy="2016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191"/>
                <a:gridCol w="966965"/>
                <a:gridCol w="966965"/>
                <a:gridCol w="966965"/>
                <a:gridCol w="966965"/>
                <a:gridCol w="966965"/>
                <a:gridCol w="966965"/>
                <a:gridCol w="966965"/>
              </a:tblGrid>
              <a:tr h="13441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 dirty="0">
                          <a:effectLst/>
                        </a:rPr>
                        <a:t>Вопрос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 dirty="0">
                          <a:effectLst/>
                        </a:rPr>
                        <a:t>1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 dirty="0">
                          <a:effectLst/>
                        </a:rPr>
                        <a:t>2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 dirty="0">
                          <a:effectLst/>
                        </a:rPr>
                        <a:t>3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 dirty="0">
                          <a:effectLst/>
                        </a:rPr>
                        <a:t>4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 dirty="0">
                          <a:effectLst/>
                        </a:rPr>
                        <a:t>5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 dirty="0">
                          <a:effectLst/>
                        </a:rPr>
                        <a:t>6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 dirty="0">
                          <a:effectLst/>
                        </a:rPr>
                        <a:t>7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720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>
                          <a:effectLst/>
                        </a:rPr>
                        <a:t>Ответ 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>
                          <a:effectLst/>
                        </a:rPr>
                        <a:t>Г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>
                          <a:effectLst/>
                        </a:rPr>
                        <a:t>А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>
                          <a:effectLst/>
                        </a:rPr>
                        <a:t>А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 dirty="0">
                          <a:effectLst/>
                        </a:rPr>
                        <a:t>Г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>
                          <a:effectLst/>
                        </a:rPr>
                        <a:t>В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 dirty="0">
                          <a:effectLst/>
                        </a:rPr>
                        <a:t>В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42900" algn="l"/>
                        </a:tabLst>
                      </a:pPr>
                      <a:r>
                        <a:rPr lang="ru-RU" sz="3200" dirty="0">
                          <a:effectLst/>
                        </a:rPr>
                        <a:t>А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Ответы к тесту</a:t>
            </a:r>
            <a:endParaRPr lang="ru-RU" sz="6000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43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515624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58-59,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заполнить таблицу (Приложение 3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Домашнее задание</a:t>
            </a:r>
            <a:endParaRPr lang="ru-RU" sz="6000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18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605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746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4786321"/>
          </a:xfrm>
        </p:spPr>
        <p:txBody>
          <a:bodyPr>
            <a:normAutofit/>
          </a:bodyPr>
          <a:lstStyle/>
          <a:p>
            <a:pPr algn="ctr"/>
            <a:r>
              <a:rPr lang="ru-RU" sz="5300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</a:rPr>
              <a:t>Тема урока: Броуновское движение. Силы взаимодействия молекул. Строение газообразных, жидких и твердых тел</a:t>
            </a:r>
            <a:r>
              <a:rPr lang="ru-RU" dirty="0" smtClean="0">
                <a:solidFill>
                  <a:srgbClr val="002060"/>
                </a:solidFill>
                <a:effectLst/>
                <a:latin typeface="Monotype Corsiva" panose="03010101010201010101" pitchFamily="66" charset="0"/>
              </a:rPr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0070C0"/>
                </a:solidFill>
                <a:latin typeface="Monotype Corsiva" panose="03010101010201010101" pitchFamily="66" charset="0"/>
              </a:rPr>
              <a:t>Диффузия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51520" y="1444294"/>
            <a:ext cx="3744416" cy="3941763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Явление самопроизвольного проникновения частиц одного вещества в другое вещество принято называть диффузией. </a:t>
            </a:r>
          </a:p>
          <a:p>
            <a:endParaRPr lang="ru-RU" sz="32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75" r="9975"/>
          <a:stretch>
            <a:fillRect/>
          </a:stretch>
        </p:blipFill>
        <p:spPr bwMode="auto">
          <a:xfrm>
            <a:off x="4067944" y="1412776"/>
            <a:ext cx="4824536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11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Почему же газы или жидкости перемешиваются, хотя их никто специально не перемешивает? </a:t>
            </a:r>
            <a:b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196752"/>
            <a:ext cx="4041775" cy="4189305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 вещества состоят из частиц, и между частицами есть промежутки.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Частицы вещества все время движутся беспорядочно,     во всех направлен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5" y="1196752"/>
            <a:ext cx="406736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54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Броуновское движение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Броуновским движением называют движение очень мелких твердых частиц, находящихся в жидкости или газе</a:t>
            </a:r>
          </a:p>
          <a:p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89" r="2489"/>
          <a:stretch>
            <a:fillRect/>
          </a:stretch>
        </p:blipFill>
        <p:spPr bwMode="auto">
          <a:xfrm>
            <a:off x="4572000" y="1412775"/>
            <a:ext cx="4290463" cy="482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572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9" y="-459432"/>
            <a:ext cx="914400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526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44" y="23777"/>
            <a:ext cx="4095750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26842"/>
            <a:ext cx="47625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09" y="3068960"/>
            <a:ext cx="4091159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3700" y="4941168"/>
            <a:ext cx="1609725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065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solidFill>
                  <a:srgbClr val="0070C0"/>
                </a:solidFill>
                <a:latin typeface="Monotype Corsiva" panose="03010101010201010101" pitchFamily="66" charset="0"/>
                <a:cs typeface="Times New Roman" pitchFamily="18" charset="0"/>
              </a:rPr>
              <a:t>ВЗАИМОДЕЙСТВИЕ МОЛЕКУЛ</a:t>
            </a:r>
            <a:endParaRPr lang="ru-RU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Picture 11" descr="IMG0000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7" y="1236184"/>
            <a:ext cx="756084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rhivurokov.ru/videouroki/html/2018/01/12/v_5a58b50dcf347/img_v99706091_5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91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37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142</TotalTime>
  <Words>214</Words>
  <Application>Microsoft Office PowerPoint</Application>
  <PresentationFormat>Экран (4:3)</PresentationFormat>
  <Paragraphs>52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  Броуновское движение. Силы взаимодействия молекул. Строение газообразных, жидких и твердых тел.</vt:lpstr>
      <vt:lpstr>Презентация PowerPoint</vt:lpstr>
      <vt:lpstr>Тема урока: Броуновское движение. Силы взаимодействия молекул. Строение газообразных, жидких и твердых тел.</vt:lpstr>
      <vt:lpstr>Диффузия</vt:lpstr>
      <vt:lpstr>Почему же газы или жидкости перемешиваются, хотя их никто специально не перемешивает?  </vt:lpstr>
      <vt:lpstr>Броуновское движение </vt:lpstr>
      <vt:lpstr>Презентация PowerPoint</vt:lpstr>
      <vt:lpstr>Презентация PowerPoint</vt:lpstr>
      <vt:lpstr>ВЗАИМОДЕЙСТВИЕ МОЛЕКУЛ</vt:lpstr>
      <vt:lpstr>Презентация PowerPoint</vt:lpstr>
      <vt:lpstr>Презентация PowerPoint</vt:lpstr>
      <vt:lpstr>Газы</vt:lpstr>
      <vt:lpstr>Жидкости</vt:lpstr>
      <vt:lpstr>Твердые тела</vt:lpstr>
      <vt:lpstr>Ответы к тесту</vt:lpstr>
      <vt:lpstr>Домашнее задание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Броуновское движение. Силы взаимодействия молекул. Строение газообразных, жидких и твердых тел.</dc:title>
  <dc:creator>Serge</dc:creator>
  <cp:lastModifiedBy>ПК</cp:lastModifiedBy>
  <cp:revision>11</cp:revision>
  <dcterms:created xsi:type="dcterms:W3CDTF">2018-12-23T14:21:28Z</dcterms:created>
  <dcterms:modified xsi:type="dcterms:W3CDTF">2021-02-19T14:45:53Z</dcterms:modified>
</cp:coreProperties>
</file>