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7" r:id="rId1"/>
  </p:sldMasterIdLst>
  <p:notesMasterIdLst>
    <p:notesMasterId r:id="rId29"/>
  </p:notesMasterIdLst>
  <p:sldIdLst>
    <p:sldId id="256" r:id="rId2"/>
    <p:sldId id="318" r:id="rId3"/>
    <p:sldId id="322" r:id="rId4"/>
    <p:sldId id="316" r:id="rId5"/>
    <p:sldId id="301" r:id="rId6"/>
    <p:sldId id="259" r:id="rId7"/>
    <p:sldId id="319" r:id="rId8"/>
    <p:sldId id="303" r:id="rId9"/>
    <p:sldId id="260" r:id="rId10"/>
    <p:sldId id="263" r:id="rId11"/>
    <p:sldId id="265" r:id="rId12"/>
    <p:sldId id="266" r:id="rId13"/>
    <p:sldId id="271" r:id="rId14"/>
    <p:sldId id="278" r:id="rId15"/>
    <p:sldId id="279" r:id="rId16"/>
    <p:sldId id="280" r:id="rId17"/>
    <p:sldId id="281" r:id="rId18"/>
    <p:sldId id="282" r:id="rId19"/>
    <p:sldId id="283" r:id="rId20"/>
    <p:sldId id="276" r:id="rId21"/>
    <p:sldId id="277" r:id="rId22"/>
    <p:sldId id="323" r:id="rId23"/>
    <p:sldId id="324" r:id="rId24"/>
    <p:sldId id="286" r:id="rId25"/>
    <p:sldId id="304" r:id="rId26"/>
    <p:sldId id="321" r:id="rId27"/>
    <p:sldId id="27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38529-9EBB-4217-9A1F-3F099795120A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D3AFC-D902-4313-844E-9A98A96C13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462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>
            <a:extLst>
              <a:ext uri="{FF2B5EF4-FFF2-40B4-BE49-F238E27FC236}">
                <a16:creationId xmlns:a16="http://schemas.microsoft.com/office/drawing/2014/main" id="{DECFE7AB-A3AB-4DB0-9A29-A9245CF0810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>
            <a:extLst>
              <a:ext uri="{FF2B5EF4-FFF2-40B4-BE49-F238E27FC236}">
                <a16:creationId xmlns:a16="http://schemas.microsoft.com/office/drawing/2014/main" id="{383B7506-7A26-4BD9-947E-BA0AD32504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8916" name="Номер слайда 3">
            <a:extLst>
              <a:ext uri="{FF2B5EF4-FFF2-40B4-BE49-F238E27FC236}">
                <a16:creationId xmlns:a16="http://schemas.microsoft.com/office/drawing/2014/main" id="{F50DF085-488E-4EAB-AB69-500E80003062}"/>
              </a:ext>
            </a:extLst>
          </p:cNvPr>
          <p:cNvSpPr txBox="1">
            <a:spLocks noGrp="1"/>
          </p:cNvSpPr>
          <p:nvPr/>
        </p:nvSpPr>
        <p:spPr bwMode="auto">
          <a:xfrm>
            <a:off x="3859213" y="9447213"/>
            <a:ext cx="2951162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27ADA8-79D4-4777-B13F-C33B4685F7B0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ED6D962-3ADA-44D0-8F74-214EDF86DBFD}" type="slidenum">
              <a:rPr lang="ru-RU" smtClean="0">
                <a:cs typeface="Arial" charset="0"/>
              </a:rPr>
              <a:pPr/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261FB5-C2A2-48E7-9011-B1D2C952210B}" type="slidenum">
              <a:rPr lang="ru-RU" smtClean="0">
                <a:cs typeface="Arial" charset="0"/>
              </a:rPr>
              <a:pPr/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796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869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378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861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163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344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69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15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922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53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474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079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94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704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26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01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09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A05764E-29EF-4B93-856D-AAEC59E75F77}" type="datetimeFigureOut">
              <a:rPr lang="ru-RU" smtClean="0"/>
              <a:t>04.03.2020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4D9412-4DE7-4C30-9800-453857C9E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61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  <p:sldLayoutId id="2147484159" r:id="rId12"/>
    <p:sldLayoutId id="2147484160" r:id="rId13"/>
    <p:sldLayoutId id="2147484161" r:id="rId14"/>
    <p:sldLayoutId id="2147484162" r:id="rId15"/>
    <p:sldLayoutId id="2147484163" r:id="rId16"/>
    <p:sldLayoutId id="214748416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7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21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6.wmf"/><Relationship Id="rId5" Type="http://schemas.openxmlformats.org/officeDocument/2006/relationships/image" Target="../media/image23.emf"/><Relationship Id="rId15" Type="http://schemas.openxmlformats.org/officeDocument/2006/relationships/image" Target="../media/image18.w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20.wmf"/><Relationship Id="rId4" Type="http://schemas.openxmlformats.org/officeDocument/2006/relationships/image" Target="../media/image22.emf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5.bin"/><Relationship Id="rId22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7FD375-47D3-4277-B985-FE6E2A058B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latin typeface="Franklin Gothic Heavy" panose="020B0903020102020204" pitchFamily="34" charset="0"/>
              </a:rPr>
              <a:t>Сложение и вычитание десятичных дробей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9177C3-0511-4950-9810-960D2AA04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5378" y="4439327"/>
            <a:ext cx="6987645" cy="1388534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обобщения по теме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Петрова Л.И.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МБОУ « № 49»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E6138F-09B2-4B41-BECE-92F17E801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793" y="-164408"/>
            <a:ext cx="3481118" cy="2645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1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62FB8394-5CDE-484F-8BF2-281C8A46B2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18324" y="144105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клоуну расставить запятые: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18F55068-CE57-4358-A24B-23B30C3913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69750" y="1896704"/>
            <a:ext cx="5410200" cy="4456113"/>
          </a:xfrm>
        </p:spPr>
        <p:txBody>
          <a:bodyPr>
            <a:normAutofit lnSpcReduction="10000"/>
          </a:bodyPr>
          <a:lstStyle/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32+18=5</a:t>
            </a:r>
          </a:p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3+108=408</a:t>
            </a:r>
          </a:p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42+17=212</a:t>
            </a:r>
          </a:p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736-336=4</a:t>
            </a:r>
          </a:p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д) 63-27=603</a:t>
            </a:r>
          </a:p>
          <a:p>
            <a:pPr marL="609600" indent="-609600">
              <a:buNone/>
            </a:pPr>
            <a:r>
              <a:rPr lang="ru-RU" alt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е) 57-4=17</a:t>
            </a:r>
          </a:p>
          <a:p>
            <a:pPr marL="609600" indent="-609600">
              <a:buNone/>
            </a:pPr>
            <a:endParaRPr lang="ru-RU" altLang="ru-RU" sz="3600" dirty="0"/>
          </a:p>
        </p:txBody>
      </p:sp>
      <p:pic>
        <p:nvPicPr>
          <p:cNvPr id="16388" name="Picture 4" descr="сканирование0001">
            <a:extLst>
              <a:ext uri="{FF2B5EF4-FFF2-40B4-BE49-F238E27FC236}">
                <a16:creationId xmlns:a16="http://schemas.microsoft.com/office/drawing/2014/main" id="{23B5BC73-0089-459E-AB35-B3BEEC93D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36" y="1636713"/>
            <a:ext cx="2808288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C0398-DE5A-45B9-BFBC-2B5FE981C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351152"/>
            <a:ext cx="10018713" cy="1161854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B0F903-968A-42C2-BA2F-69030B62B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291" y="1671689"/>
            <a:ext cx="10490733" cy="4648088"/>
          </a:xfrm>
        </p:spPr>
        <p:txBody>
          <a:bodyPr>
            <a:normAutofit fontScale="92500" lnSpcReduction="20000"/>
          </a:bodyPr>
          <a:lstStyle/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3600" kern="0" dirty="0">
                <a:solidFill>
                  <a:srgbClr val="006699"/>
                </a:solidFill>
                <a:latin typeface="Verdana"/>
              </a:rPr>
              <a:t>  </a:t>
            </a: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altLang="ru-RU" sz="48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3,2+1,8=5</a:t>
            </a:r>
          </a:p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б) 3+1,08=4,08     </a:t>
            </a:r>
          </a:p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в) 4,2+17=21,2</a:t>
            </a:r>
          </a:p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г) 7,36-3,36=4</a:t>
            </a:r>
          </a:p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д) 63-2,7=60,3</a:t>
            </a:r>
          </a:p>
          <a:p>
            <a:pPr marL="342900" lvl="0" indent="-342900" defTabSz="914400" fontAlgn="base">
              <a:spcAft>
                <a:spcPct val="0"/>
              </a:spcAft>
              <a:buClrTx/>
              <a:buSzTx/>
              <a:buNone/>
            </a:pPr>
            <a:r>
              <a:rPr lang="ru-RU" altLang="ru-RU" sz="52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е) 5,7-4=1,7</a:t>
            </a:r>
          </a:p>
          <a:p>
            <a:endParaRPr lang="ru-RU" dirty="0"/>
          </a:p>
        </p:txBody>
      </p:sp>
      <p:pic>
        <p:nvPicPr>
          <p:cNvPr id="4" name="Picture 5" descr="сканирование0002">
            <a:extLst>
              <a:ext uri="{FF2B5EF4-FFF2-40B4-BE49-F238E27FC236}">
                <a16:creationId xmlns:a16="http://schemas.microsoft.com/office/drawing/2014/main" id="{D96CD25B-386B-40EF-B040-1CA5977D7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679" y="1989055"/>
            <a:ext cx="4533030" cy="41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084793"/>
      </p:ext>
    </p:extLst>
  </p:cSld>
  <p:clrMapOvr>
    <a:masterClrMapping/>
  </p:clrMapOvr>
  <p:transition spd="slow"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>
            <a:extLst>
              <a:ext uri="{FF2B5EF4-FFF2-40B4-BE49-F238E27FC236}">
                <a16:creationId xmlns:a16="http://schemas.microsoft.com/office/drawing/2014/main" id="{D88FFB74-01F4-47EC-9423-DE3C36CB8B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4056" y="-232478"/>
            <a:ext cx="8243887" cy="24622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Получите слово:</a:t>
            </a:r>
          </a:p>
        </p:txBody>
      </p:sp>
      <p:sp>
        <p:nvSpPr>
          <p:cNvPr id="32774" name="Rectangle 6">
            <a:extLst>
              <a:ext uri="{FF2B5EF4-FFF2-40B4-BE49-F238E27FC236}">
                <a16:creationId xmlns:a16="http://schemas.microsoft.com/office/drawing/2014/main" id="{53698719-5A32-482F-A289-B1A62CE3D2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719513" y="1701478"/>
            <a:ext cx="8898732" cy="5156521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а)48,36+х=78,5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=0,174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=1,17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б)у+0,896=1,07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=30,14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=29,15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в)х-7,36=3,04   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=10,15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=10,4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г)9-у=1,5          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=8,2   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=7,5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д)0,74-х=0,25   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=0,49    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=0,53</a:t>
            </a:r>
          </a:p>
          <a:p>
            <a:pPr eaLnBrk="1" hangingPunct="1">
              <a:buFontTx/>
              <a:buNone/>
            </a:pPr>
            <a:endParaRPr lang="ru-RU" altLang="ru-RU" dirty="0"/>
          </a:p>
        </p:txBody>
      </p:sp>
      <p:pic>
        <p:nvPicPr>
          <p:cNvPr id="18436" name="Picture 7" descr="сканирование0002">
            <a:extLst>
              <a:ext uri="{FF2B5EF4-FFF2-40B4-BE49-F238E27FC236}">
                <a16:creationId xmlns:a16="http://schemas.microsoft.com/office/drawing/2014/main" id="{F24D1ADF-5F6B-4EE5-992D-954E39CDA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78" y="154188"/>
            <a:ext cx="1944688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>
            <a:extLst>
              <a:ext uri="{FF2B5EF4-FFF2-40B4-BE49-F238E27FC236}">
                <a16:creationId xmlns:a16="http://schemas.microsoft.com/office/drawing/2014/main" id="{B239ECBA-A241-4DD4-939D-8C2E6CC990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295602"/>
            <a:ext cx="8243888" cy="6049963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b="1" i="1" dirty="0">
                <a:solidFill>
                  <a:srgbClr val="FF0000"/>
                </a:solidFill>
              </a:rPr>
              <a:t>Коска </a:t>
            </a:r>
            <a:r>
              <a:rPr lang="ru-RU" b="1" i="1" dirty="0">
                <a:solidFill>
                  <a:srgbClr val="FF0000"/>
                </a:solidFill>
              </a:rPr>
              <a:t>(</a:t>
            </a:r>
            <a:r>
              <a:rPr lang="ru-RU" b="1" i="1" dirty="0" err="1">
                <a:solidFill>
                  <a:srgbClr val="FF0000"/>
                </a:solidFill>
              </a:rPr>
              <a:t>беларус</a:t>
            </a:r>
            <a:r>
              <a:rPr lang="ru-RU" b="1" i="1" dirty="0">
                <a:solidFill>
                  <a:srgbClr val="FF0000"/>
                </a:solidFill>
              </a:rPr>
              <a:t>.)</a:t>
            </a:r>
            <a:r>
              <a:rPr lang="ru-RU" sz="7200" b="1" i="1" dirty="0"/>
              <a:t>-</a:t>
            </a:r>
            <a:br>
              <a:rPr lang="ru-RU" sz="7200" b="1" i="1" dirty="0"/>
            </a:br>
            <a:r>
              <a:rPr lang="ru-RU" sz="6000" b="1" i="1" dirty="0"/>
              <a:t>в переводе</a:t>
            </a:r>
            <a:br>
              <a:rPr lang="ru-RU" sz="6000" b="1" i="1" dirty="0"/>
            </a:br>
            <a:r>
              <a:rPr lang="ru-RU" sz="6000" b="1" i="1" dirty="0"/>
              <a:t>на русский язык - </a:t>
            </a:r>
            <a:r>
              <a:rPr lang="ru-RU" sz="7200" b="1" i="1" dirty="0">
                <a:solidFill>
                  <a:srgbClr val="006600"/>
                </a:solidFill>
              </a:rPr>
              <a:t>запятая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F342A07D-FB55-4CB2-9670-88B4FF5F0E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84311" y="0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задачу: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BBFDE515-9E98-4C65-8063-4A166570EB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84311" y="2295187"/>
            <a:ext cx="10018713" cy="3895847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Рост клоуна Бома 1,68 метра, а рост клоуна Бима на 0,13 метра больше. Найдите рост клоуна Бима.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Ответ запишите в метрах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 сантиметрах.</a:t>
            </a:r>
          </a:p>
        </p:txBody>
      </p:sp>
      <p:pic>
        <p:nvPicPr>
          <p:cNvPr id="20484" name="Picture 5" descr="сканирование0002">
            <a:extLst>
              <a:ext uri="{FF2B5EF4-FFF2-40B4-BE49-F238E27FC236}">
                <a16:creationId xmlns:a16="http://schemas.microsoft.com/office/drawing/2014/main" id="{5957B8BD-3CA5-4FC6-B04D-499A0DE33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288" y="4076700"/>
            <a:ext cx="238102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6" descr="сканирование0001">
            <a:extLst>
              <a:ext uri="{FF2B5EF4-FFF2-40B4-BE49-F238E27FC236}">
                <a16:creationId xmlns:a16="http://schemas.microsoft.com/office/drawing/2014/main" id="{BD56EAFF-9501-4C10-BE5C-5AF57102F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66" y="107892"/>
            <a:ext cx="1792165" cy="244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E5D58CF3-6360-4673-B20B-00A76D3B1E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84309" y="302419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решение: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44810966-E643-4ACA-B201-13350EF4B5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56989" y="1096963"/>
            <a:ext cx="10018713" cy="3124201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1,68 + 0,13 = 1,81(м)- рост клоуна Бима</a:t>
            </a:r>
          </a:p>
          <a:p>
            <a:pPr eaLnBrk="1" hangingPunct="1">
              <a:buFontTx/>
              <a:buNone/>
            </a:pPr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1м 81 см</a:t>
            </a:r>
          </a:p>
        </p:txBody>
      </p:sp>
      <p:pic>
        <p:nvPicPr>
          <p:cNvPr id="21508" name="Picture 12" descr="мальчик">
            <a:extLst>
              <a:ext uri="{FF2B5EF4-FFF2-40B4-BE49-F238E27FC236}">
                <a16:creationId xmlns:a16="http://schemas.microsoft.com/office/drawing/2014/main" id="{A8629484-9845-490B-95A6-4FAAE4E2F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6" y="4076699"/>
            <a:ext cx="2674997" cy="275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AutoShape 13">
            <a:extLst>
              <a:ext uri="{FF2B5EF4-FFF2-40B4-BE49-F238E27FC236}">
                <a16:creationId xmlns:a16="http://schemas.microsoft.com/office/drawing/2014/main" id="{05D56561-31ED-42C0-BD96-152EB6CA3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3629" y="2781301"/>
            <a:ext cx="1706563" cy="1368425"/>
          </a:xfrm>
          <a:prstGeom prst="cloudCallout">
            <a:avLst>
              <a:gd name="adj1" fmla="val -231"/>
              <a:gd name="adj2" fmla="val 4025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en-US" altLang="ru-RU" dirty="0"/>
              <a:t>? ? ? ?</a:t>
            </a:r>
          </a:p>
          <a:p>
            <a:pPr eaLnBrk="1" hangingPunct="1"/>
            <a:r>
              <a:rPr lang="en-US" altLang="ru-RU" dirty="0"/>
              <a:t>? ? ?</a:t>
            </a:r>
          </a:p>
          <a:p>
            <a:pPr eaLnBrk="1" hangingPunct="1"/>
            <a:r>
              <a:rPr lang="en-US" altLang="ru-RU" dirty="0"/>
              <a:t>?</a:t>
            </a:r>
            <a:endParaRPr lang="ru-RU" alt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4A9DBFCB-AB92-4B8D-9D77-90460F0B82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86643" y="19844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задачу: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08ADAF13-F50E-41D1-93BF-2A66447AFD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84310" y="2372811"/>
            <a:ext cx="10018713" cy="434072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ru-RU" sz="3600" dirty="0"/>
              <a:t>  </a:t>
            </a:r>
            <a:r>
              <a:rPr lang="ru-RU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Клоун Бом ехал в цирк со скоростью 16,5 км/ч, а</a:t>
            </a:r>
            <a:r>
              <a:rPr lang="en-US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 ему ехал клоун  Бим со скоростью 11,7 км/ч.  На сколько скорость Бома больше</a:t>
            </a:r>
            <a:r>
              <a:rPr lang="en-US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4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*     На сколько они                  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сближаются за час</a:t>
            </a:r>
            <a:r>
              <a:rPr lang="en-US" alt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4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3600" dirty="0"/>
              <a:t>                      </a:t>
            </a:r>
          </a:p>
        </p:txBody>
      </p:sp>
      <p:pic>
        <p:nvPicPr>
          <p:cNvPr id="22532" name="Picture 4" descr="клоун бом">
            <a:extLst>
              <a:ext uri="{FF2B5EF4-FFF2-40B4-BE49-F238E27FC236}">
                <a16:creationId xmlns:a16="http://schemas.microsoft.com/office/drawing/2014/main" id="{F7F8602E-5035-41AC-85E8-ED803608A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650" y="19844"/>
            <a:ext cx="2647454" cy="243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клоун бим">
            <a:extLst>
              <a:ext uri="{FF2B5EF4-FFF2-40B4-BE49-F238E27FC236}">
                <a16:creationId xmlns:a16="http://schemas.microsoft.com/office/drawing/2014/main" id="{45089C6E-8532-4A04-8391-A17B5F75E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83" y="4543175"/>
            <a:ext cx="2069960" cy="243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7B08E34A-C69D-4F32-B0E5-D7C17D45DF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7865" y="200820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решение: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2443424F-DC4C-4921-A37D-B3D9418C29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73216" y="570465"/>
            <a:ext cx="10394066" cy="5068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16,5 – 11,7 = 4,8(км/ч)</a:t>
            </a:r>
            <a:endParaRPr lang="en-US" alt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16,5 + 11,7 = 28,2(км)</a:t>
            </a:r>
          </a:p>
          <a:p>
            <a:pPr eaLnBrk="1" hangingPunct="1"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на 4,8 км/час скорость Бома больше; на 28,2 км они сближаются за час</a:t>
            </a:r>
          </a:p>
        </p:txBody>
      </p:sp>
      <p:pic>
        <p:nvPicPr>
          <p:cNvPr id="23556" name="Picture 5" descr="клоун бим">
            <a:extLst>
              <a:ext uri="{FF2B5EF4-FFF2-40B4-BE49-F238E27FC236}">
                <a16:creationId xmlns:a16="http://schemas.microsoft.com/office/drawing/2014/main" id="{6274CB69-32B5-4AA8-9463-8B5DA48852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306" y="4560426"/>
            <a:ext cx="2266669" cy="229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9" descr="клоун бом">
            <a:extLst>
              <a:ext uri="{FF2B5EF4-FFF2-40B4-BE49-F238E27FC236}">
                <a16:creationId xmlns:a16="http://schemas.microsoft.com/office/drawing/2014/main" id="{8785710F-B707-42E7-B8FB-4C6766607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533" y="104172"/>
            <a:ext cx="2598533" cy="240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CTR0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4973" y="3440305"/>
            <a:ext cx="155416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CRCTR0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6707" y="3183582"/>
            <a:ext cx="3500438" cy="35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189802706_0lik.ru_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1"/>
            <a:ext cx="3800354" cy="328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WordArt 6"/>
          <p:cNvSpPr>
            <a:spLocks noChangeArrowheads="1" noChangeShapeType="1" noTextEdit="1"/>
          </p:cNvSpPr>
          <p:nvPr/>
        </p:nvSpPr>
        <p:spPr bwMode="auto">
          <a:xfrm>
            <a:off x="5595937" y="611832"/>
            <a:ext cx="6071343" cy="2571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физкультминутка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Прямоугольник 1"/>
          <p:cNvSpPr>
            <a:spLocks noChangeArrowheads="1"/>
          </p:cNvSpPr>
          <p:nvPr/>
        </p:nvSpPr>
        <p:spPr bwMode="auto">
          <a:xfrm>
            <a:off x="2035176" y="0"/>
            <a:ext cx="5775767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возьму шар большой,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подниму над головой,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Выгну спину — шарик кину.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Гуси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Гуси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серые летели.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полянку тихо сели.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Походили -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Раз, два — выше голова,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Три, четыре — плечи шире,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Пять, шесть — можно сесть.</a:t>
            </a:r>
          </a:p>
        </p:txBody>
      </p:sp>
      <p:pic>
        <p:nvPicPr>
          <p:cNvPr id="58370" name="Рисунок 3" descr="Penguin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3539" y="3394355"/>
            <a:ext cx="3048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189802706_0lik.ru_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2480" y="0"/>
            <a:ext cx="3399059" cy="347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SYMB571">
            <a:extLst>
              <a:ext uri="{FF2B5EF4-FFF2-40B4-BE49-F238E27FC236}">
                <a16:creationId xmlns:a16="http://schemas.microsoft.com/office/drawing/2014/main" id="{F62FC0ED-0339-4775-961A-D76B1DE4D0D1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83564" y="188914"/>
            <a:ext cx="2293937" cy="1514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7" descr="image002">
            <a:extLst>
              <a:ext uri="{FF2B5EF4-FFF2-40B4-BE49-F238E27FC236}">
                <a16:creationId xmlns:a16="http://schemas.microsoft.com/office/drawing/2014/main" id="{2E379FDF-074A-4C71-B86C-9E5F56ADBE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404813"/>
            <a:ext cx="1547813" cy="154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8" descr="image002">
            <a:extLst>
              <a:ext uri="{FF2B5EF4-FFF2-40B4-BE49-F238E27FC236}">
                <a16:creationId xmlns:a16="http://schemas.microsoft.com/office/drawing/2014/main" id="{CC60E849-0055-472B-B2A6-CEA0FAE454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1" y="765176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9" descr="image002">
            <a:extLst>
              <a:ext uri="{FF2B5EF4-FFF2-40B4-BE49-F238E27FC236}">
                <a16:creationId xmlns:a16="http://schemas.microsoft.com/office/drawing/2014/main" id="{CF20BEBA-41D0-4FCB-B4FC-4454ED612F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4941888"/>
            <a:ext cx="16557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Заголовок 5">
            <a:extLst>
              <a:ext uri="{FF2B5EF4-FFF2-40B4-BE49-F238E27FC236}">
                <a16:creationId xmlns:a16="http://schemas.microsoft.com/office/drawing/2014/main" id="{3EF71617-6DDF-40D2-A505-E103CE514145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1744663"/>
            <a:ext cx="8135938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EA1F691C-88B2-4D97-A3FA-A5C0F366FC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9587" y="176514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клоуну:</a:t>
            </a:r>
          </a:p>
        </p:txBody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739ACD10-0AEF-46E9-B9B8-D573EF8C9C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449587" y="1557339"/>
            <a:ext cx="7983779" cy="438047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3,*5*      **,5          *,2*0</a:t>
            </a:r>
          </a:p>
          <a:p>
            <a:pPr eaLnBrk="1" hangingPunct="1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      +              - </a:t>
            </a:r>
          </a:p>
          <a:p>
            <a:pPr eaLnBrk="1" hangingPunct="1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*,4*0        0,***      2,*8*</a:t>
            </a:r>
          </a:p>
          <a:p>
            <a:pPr eaLnBrk="1" hangingPunct="1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    _______    ______</a:t>
            </a:r>
          </a:p>
          <a:p>
            <a:pPr eaLnBrk="1" hangingPunct="1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4,187       18,548     1,447</a:t>
            </a:r>
          </a:p>
        </p:txBody>
      </p:sp>
      <p:pic>
        <p:nvPicPr>
          <p:cNvPr id="25604" name="Picture 4" descr="сканирование0001">
            <a:extLst>
              <a:ext uri="{FF2B5EF4-FFF2-40B4-BE49-F238E27FC236}">
                <a16:creationId xmlns:a16="http://schemas.microsoft.com/office/drawing/2014/main" id="{1AAE75BD-FF7D-4BF4-9409-40624B4DF7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589" y="2506307"/>
            <a:ext cx="2831958" cy="401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02BB6E27-53AC-4720-AC11-B8040BC96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72736" y="452440"/>
            <a:ext cx="10018713" cy="175259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FDBEC437-7493-4781-9BDF-5E8BDE09C4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2205039"/>
            <a:ext cx="8229600" cy="4103687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3,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7         18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,5         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      </a:t>
            </a: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          +                 -</a:t>
            </a:r>
          </a:p>
          <a:p>
            <a:pPr eaLnBrk="1" hangingPunct="1"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,4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        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048          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eaLnBrk="1" hangingPunct="1"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______        ______        ______</a:t>
            </a:r>
          </a:p>
          <a:p>
            <a:pPr eaLnBrk="1" hangingPunct="1">
              <a:buFontTx/>
              <a:buNone/>
            </a:pPr>
            <a:r>
              <a:rPr lang="ru-RU" alt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4,187         18,548         1,447</a:t>
            </a:r>
          </a:p>
        </p:txBody>
      </p:sp>
      <p:pic>
        <p:nvPicPr>
          <p:cNvPr id="26628" name="Picture 4" descr="сканирование0002">
            <a:extLst>
              <a:ext uri="{FF2B5EF4-FFF2-40B4-BE49-F238E27FC236}">
                <a16:creationId xmlns:a16="http://schemas.microsoft.com/office/drawing/2014/main" id="{53E05457-179A-4C98-93A5-6E4C54F4E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260350"/>
            <a:ext cx="129698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7287F0-29D7-49EA-A093-994AFAE8D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0139" y="-494817"/>
            <a:ext cx="10018713" cy="1752599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66A963B-D94E-4BDD-AA19-DA0E5F1CF9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069" y="772610"/>
            <a:ext cx="9389280" cy="6085390"/>
          </a:xfrm>
        </p:spPr>
      </p:pic>
    </p:spTree>
    <p:extLst>
      <p:ext uri="{BB962C8B-B14F-4D97-AF65-F5344CB8AC3E}">
        <p14:creationId xmlns:p14="http://schemas.microsoft.com/office/powerpoint/2010/main" val="54779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227F4-4084-496D-9D2C-26F06AF3A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010" y="-418834"/>
            <a:ext cx="10018713" cy="1752599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DD16F3-EDC3-4D31-A987-FAB5DCB79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72178" y="924912"/>
            <a:ext cx="4165635" cy="57626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688611E8-72BD-4AE0-A75D-A408FBEB8B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12911" y="1632030"/>
            <a:ext cx="4895056" cy="52259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14,7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8,98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13,706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18,4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12 ,732</a:t>
            </a:r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0924D15C-49E3-45D6-B022-7D0BBB3852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07968" y="924912"/>
            <a:ext cx="4353258" cy="576262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F345928F-6DD8-4E35-B5AD-0CA33685F9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47805" y="1632030"/>
            <a:ext cx="4895056" cy="4159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12,5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8,96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10,398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11,5</a:t>
            </a:r>
          </a:p>
          <a:p>
            <a:pPr marL="0" indent="0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14,663</a:t>
            </a:r>
          </a:p>
        </p:txBody>
      </p:sp>
    </p:spTree>
    <p:extLst>
      <p:ext uri="{BB962C8B-B14F-4D97-AF65-F5344CB8AC3E}">
        <p14:creationId xmlns:p14="http://schemas.microsoft.com/office/powerpoint/2010/main" val="40027920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1"/>
          <p:cNvSpPr txBox="1">
            <a:spLocks noChangeArrowheads="1"/>
          </p:cNvSpPr>
          <p:nvPr/>
        </p:nvSpPr>
        <p:spPr bwMode="auto">
          <a:xfrm flipH="1">
            <a:off x="3044584" y="1537273"/>
            <a:ext cx="69548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      </a:t>
            </a:r>
            <a:endParaRPr lang="ru-RU" sz="4000">
              <a:solidFill>
                <a:srgbClr val="FF0000"/>
              </a:solidFill>
            </a:endParaRPr>
          </a:p>
          <a:p>
            <a:endParaRPr lang="ru-RU" sz="4000">
              <a:solidFill>
                <a:srgbClr val="FF0000"/>
              </a:solidFill>
            </a:endParaRPr>
          </a:p>
        </p:txBody>
      </p:sp>
      <p:pic>
        <p:nvPicPr>
          <p:cNvPr id="63490" name="Picture 9" descr="CRCTR6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2737" y="2414145"/>
            <a:ext cx="32861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1206631" y="4258898"/>
            <a:ext cx="690042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1)Тренажер Ж; 2)найти рост вашей семьи в метрах</a:t>
            </a:r>
          </a:p>
        </p:txBody>
      </p:sp>
      <p:sp>
        <p:nvSpPr>
          <p:cNvPr id="63492" name="WordArt 6"/>
          <p:cNvSpPr>
            <a:spLocks noChangeArrowheads="1" noChangeShapeType="1" noTextEdit="1"/>
          </p:cNvSpPr>
          <p:nvPr/>
        </p:nvSpPr>
        <p:spPr bwMode="auto">
          <a:xfrm>
            <a:off x="2351088" y="0"/>
            <a:ext cx="7386637" cy="305571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Домашнее задание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1981200" y="188914"/>
            <a:ext cx="8229600" cy="85725"/>
          </a:xfrm>
        </p:spPr>
        <p:txBody>
          <a:bodyPr>
            <a:normAutofit fontScale="90000"/>
          </a:bodyPr>
          <a:lstStyle/>
          <a:p>
            <a:endParaRPr lang="ru-RU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4514" name="WordArt 6"/>
          <p:cNvSpPr>
            <a:spLocks noChangeArrowheads="1" noChangeShapeType="1" noTextEdit="1"/>
          </p:cNvSpPr>
          <p:nvPr/>
        </p:nvSpPr>
        <p:spPr bwMode="auto">
          <a:xfrm>
            <a:off x="2495550" y="-223072"/>
            <a:ext cx="6926242" cy="3013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Итоги урока</a:t>
            </a:r>
          </a:p>
        </p:txBody>
      </p:sp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4516" name="Picture 1" descr="img_2574afd6f9260b28e9383c37bfe2c5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2466" y="1814514"/>
            <a:ext cx="3286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Rectangle 3"/>
          <p:cNvSpPr>
            <a:spLocks noChangeArrowheads="1"/>
          </p:cNvSpPr>
          <p:nvPr/>
        </p:nvSpPr>
        <p:spPr bwMode="auto">
          <a:xfrm>
            <a:off x="1981201" y="2750693"/>
            <a:ext cx="955875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тему урока___________________</a:t>
            </a:r>
          </a:p>
          <a:p>
            <a:pPr eaLnBrk="0" hangingPunct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цель урока?____________________</a:t>
            </a:r>
          </a:p>
          <a:p>
            <a:pPr eaLnBrk="0" hangingPunct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работал                        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/ пассивно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работой на уроке                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доволен / не доволен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урока мне был              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понятен / не понятен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мне кажется   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легким / трудным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eaLnBrk="0" hangingPunct="0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оценка за работу на уроке        ____________________         </a:t>
            </a:r>
            <a:r>
              <a:rPr lang="ru-RU" sz="1200" dirty="0">
                <a:cs typeface="Times New Roman" pitchFamily="18" charset="0"/>
              </a:rPr>
              <a:t>                                            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2C096-627E-43C1-894A-22B0CF028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смайликом своё состояние на данный момент времени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78CC4D-72D5-491D-9DA4-5139037AD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75" y="2284240"/>
            <a:ext cx="9523593" cy="405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07DBA43-8A8C-4D9E-99FD-A36EA09EB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11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2A84B413-3C11-438F-B870-445204360A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7651" name="WordArt 4">
            <a:extLst>
              <a:ext uri="{FF2B5EF4-FFF2-40B4-BE49-F238E27FC236}">
                <a16:creationId xmlns:a16="http://schemas.microsoft.com/office/drawing/2014/main" id="{F9568422-A782-4AC9-976D-4978AE68E4C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55180" y="1557338"/>
            <a:ext cx="9052509" cy="295116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урок</a:t>
            </a:r>
          </a:p>
        </p:txBody>
      </p:sp>
      <p:pic>
        <p:nvPicPr>
          <p:cNvPr id="27652" name="Рисунок 3" descr="blest47.gif">
            <a:extLst>
              <a:ext uri="{FF2B5EF4-FFF2-40B4-BE49-F238E27FC236}">
                <a16:creationId xmlns:a16="http://schemas.microsoft.com/office/drawing/2014/main" id="{A2BCB694-27AB-495E-AE23-8F4CABA793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428625"/>
            <a:ext cx="21717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3" descr="blest47.gif">
            <a:extLst>
              <a:ext uri="{FF2B5EF4-FFF2-40B4-BE49-F238E27FC236}">
                <a16:creationId xmlns:a16="http://schemas.microsoft.com/office/drawing/2014/main" id="{02ED0F67-C611-49BA-8292-82DCE0424846}"/>
              </a:ext>
            </a:extLst>
          </p:cNvPr>
          <p:cNvPicPr>
            <a:picLocks noGrp="1" noChangeAspect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0150" y="2579688"/>
            <a:ext cx="2171700" cy="2495550"/>
          </a:xfrm>
          <a:noFill/>
        </p:spPr>
      </p:pic>
      <p:pic>
        <p:nvPicPr>
          <p:cNvPr id="27654" name="Рисунок 3" descr="blest47.gif">
            <a:extLst>
              <a:ext uri="{FF2B5EF4-FFF2-40B4-BE49-F238E27FC236}">
                <a16:creationId xmlns:a16="http://schemas.microsoft.com/office/drawing/2014/main" id="{184A428B-C011-4CBF-878C-141F47701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476250"/>
            <a:ext cx="21717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3" descr="blest47.gif">
            <a:extLst>
              <a:ext uri="{FF2B5EF4-FFF2-40B4-BE49-F238E27FC236}">
                <a16:creationId xmlns:a16="http://schemas.microsoft.com/office/drawing/2014/main" id="{3221313C-34E7-438B-9FDC-40F294C6C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716338"/>
            <a:ext cx="21717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3" descr="blest47.gif">
            <a:extLst>
              <a:ext uri="{FF2B5EF4-FFF2-40B4-BE49-F238E27FC236}">
                <a16:creationId xmlns:a16="http://schemas.microsoft.com/office/drawing/2014/main" id="{E459394F-67AA-4A60-8216-2DC82E973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3573463"/>
            <a:ext cx="21717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Рисунок 3" descr="blest47.gif">
            <a:extLst>
              <a:ext uri="{FF2B5EF4-FFF2-40B4-BE49-F238E27FC236}">
                <a16:creationId xmlns:a16="http://schemas.microsoft.com/office/drawing/2014/main" id="{88D1A1D3-0D6A-457E-88E7-AC5063594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484313"/>
            <a:ext cx="21717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Рисунок 6" descr="мои картинки 448.gif">
            <a:extLst>
              <a:ext uri="{FF2B5EF4-FFF2-40B4-BE49-F238E27FC236}">
                <a16:creationId xmlns:a16="http://schemas.microsoft.com/office/drawing/2014/main" id="{9EFC4AC1-ED3F-4AA5-9632-AB011B7FD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96493">
            <a:off x="5611814" y="4895851"/>
            <a:ext cx="1728787" cy="150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Рисунок 1" descr="blest40.gif">
            <a:extLst>
              <a:ext uri="{FF2B5EF4-FFF2-40B4-BE49-F238E27FC236}">
                <a16:creationId xmlns:a16="http://schemas.microsoft.com/office/drawing/2014/main" id="{9DE1B313-4528-4C78-B6E4-61991933B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97941">
            <a:off x="5087938" y="404814"/>
            <a:ext cx="2489200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Рисунок 6" descr="мои картинки 448.gif">
            <a:extLst>
              <a:ext uri="{FF2B5EF4-FFF2-40B4-BE49-F238E27FC236}">
                <a16:creationId xmlns:a16="http://schemas.microsoft.com/office/drawing/2014/main" id="{32EC495D-2BBB-42A2-AF24-E38FB8FC5D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31906">
            <a:off x="2130426" y="1562101"/>
            <a:ext cx="1890713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2C096-627E-43C1-894A-22B0CF028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смайликом своё состояние на данный момент времени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78CC4D-72D5-491D-9DA4-5139037AD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75" y="2284240"/>
            <a:ext cx="9523593" cy="405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07DBA43-8A8C-4D9E-99FD-A36EA09EB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7157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>
        <p15:prstTrans prst="curtains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1579036" y="1469818"/>
            <a:ext cx="72866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турбина, в ней вал токарями расточен.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б токарь в работе не очень был точен,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Совершилось бы, дети, большое несчастье,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Разнесло бы турбину на мелкие части.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десятых – и стены возводятся косо!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десятых – и рухнут вагоны с откоса!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Ошибись только на три десятых аптека –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ядом лекарство, убьет человека…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381250" y="500064"/>
            <a:ext cx="817384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Три десятых . . .» В. Лифшиц.</a:t>
            </a: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288915" flipV="1">
            <a:off x="8593614" y="4253587"/>
            <a:ext cx="3148702" cy="2393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1319514" y="1120676"/>
            <a:ext cx="1087248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вычислений с десятичными дробями описал знаменитый самаркандский ученый аль - Каши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Джемшид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Ибн Масуд в начале XV века. Записывал он дроби так же, как принято сейчас, но не использовал запятую: дробную часть записывал красными чернилами или отделял вертикальной чертой. Но в Европе об этом не знали и только через 150 лет голландский учёный Симон Стивен записал десятичные дроби довольно сложно: вместо запятой нуль в кружке. Запятая или точка для отделения целой части стали использоваться с XVII века. Впервые это предложил сделать немецкий учёный Иоганн Кеплер. В России о десятичных дробях изложил в 1703 году Леонтий Филипович Магницкий в первом учебнике математики "Арифметика, наука числительная".</a:t>
            </a:r>
          </a:p>
        </p:txBody>
      </p:sp>
      <p:pic>
        <p:nvPicPr>
          <p:cNvPr id="19459" name="Picture 4" descr="Арифметика Магнитского - Главная стран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238" y="3956127"/>
            <a:ext cx="2121605" cy="276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image003">
            <a:extLst>
              <a:ext uri="{FF2B5EF4-FFF2-40B4-BE49-F238E27FC236}">
                <a16:creationId xmlns:a16="http://schemas.microsoft.com/office/drawing/2014/main" id="{35751DD7-31EF-4BAE-BFA3-8FEFF71FF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520" y="4193756"/>
            <a:ext cx="25209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стевин">
            <a:extLst>
              <a:ext uri="{FF2B5EF4-FFF2-40B4-BE49-F238E27FC236}">
                <a16:creationId xmlns:a16="http://schemas.microsoft.com/office/drawing/2014/main" id="{6E3CFD7D-EBC6-4C5E-AEC6-91C18ADDBC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15136" r="5942" b="3768"/>
          <a:stretch/>
        </p:blipFill>
        <p:spPr bwMode="auto">
          <a:xfrm>
            <a:off x="4973582" y="3956127"/>
            <a:ext cx="2052000" cy="28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FDDE46-5A3B-437A-A52A-8E563EE85A78}"/>
              </a:ext>
            </a:extLst>
          </p:cNvPr>
          <p:cNvSpPr txBox="1"/>
          <p:nvPr/>
        </p:nvSpPr>
        <p:spPr>
          <a:xfrm>
            <a:off x="4973582" y="181845"/>
            <a:ext cx="30834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</a:t>
            </a:r>
          </a:p>
        </p:txBody>
      </p:sp>
      <p:pic>
        <p:nvPicPr>
          <p:cNvPr id="8" name="Picture 4" descr="кеплер">
            <a:extLst>
              <a:ext uri="{FF2B5EF4-FFF2-40B4-BE49-F238E27FC236}">
                <a16:creationId xmlns:a16="http://schemas.microsoft.com/office/drawing/2014/main" id="{0ED3F773-589B-49F3-AC3E-3068BF6DF6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" r="9938" b="2669"/>
          <a:stretch/>
        </p:blipFill>
        <p:spPr bwMode="auto">
          <a:xfrm>
            <a:off x="7294165" y="3979357"/>
            <a:ext cx="2005490" cy="284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>
            <a:extLst>
              <a:ext uri="{FF2B5EF4-FFF2-40B4-BE49-F238E27FC236}">
                <a16:creationId xmlns:a16="http://schemas.microsoft.com/office/drawing/2014/main" id="{17B96473-D953-4625-B057-E1E25DCF20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66914" y="103189"/>
            <a:ext cx="9156357" cy="2173287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раньше записывали десятичные дроби</a:t>
            </a:r>
            <a:r>
              <a:rPr 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Например:12,5</a:t>
            </a:r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7810FEF0-7589-4A49-8389-BB183A001D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2133600"/>
            <a:ext cx="8229600" cy="4535488"/>
          </a:xfrm>
        </p:spPr>
        <p:txBody>
          <a:bodyPr/>
          <a:lstStyle/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12(0)5</a:t>
            </a:r>
          </a:p>
          <a:p>
            <a:pPr eaLnBrk="1" hangingPunct="1"/>
            <a:r>
              <a:rPr lang="ru-RU" altLang="ru-RU" sz="6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altLang="ru-RU" sz="6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ru-RU" sz="6000" dirty="0"/>
          </a:p>
        </p:txBody>
      </p:sp>
      <p:pic>
        <p:nvPicPr>
          <p:cNvPr id="12292" name="Picture 6" descr="сканирование0008">
            <a:extLst>
              <a:ext uri="{FF2B5EF4-FFF2-40B4-BE49-F238E27FC236}">
                <a16:creationId xmlns:a16="http://schemas.microsoft.com/office/drawing/2014/main" id="{48A0896B-09BD-4DA6-9ED4-3A203C25A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471" y="3429000"/>
            <a:ext cx="4393069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8A192C-39E8-4551-95BB-71D601E4A12D}"/>
              </a:ext>
            </a:extLst>
          </p:cNvPr>
          <p:cNvSpPr/>
          <p:nvPr/>
        </p:nvSpPr>
        <p:spPr>
          <a:xfrm>
            <a:off x="3591166" y="-36535"/>
            <a:ext cx="408208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i="1" u="sng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</a:p>
        </p:txBody>
      </p:sp>
      <p:sp>
        <p:nvSpPr>
          <p:cNvPr id="16387" name="Rectangle 8">
            <a:extLst>
              <a:ext uri="{FF2B5EF4-FFF2-40B4-BE49-F238E27FC236}">
                <a16:creationId xmlns:a16="http://schemas.microsoft.com/office/drawing/2014/main" id="{03E8BA6F-0E3D-4753-9380-D9E2687A3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1228398"/>
            <a:ext cx="87122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fol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Десятичные дроби вычти, сложи,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b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Цифру под цифрой строго пиши,</a:t>
            </a:r>
            <a:b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запятые все сохраняй,</a:t>
            </a:r>
            <a:b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ряд их пиши, не забывай!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2938924" y="203497"/>
            <a:ext cx="8913551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Устный счёт: </a:t>
            </a:r>
          </a:p>
          <a:p>
            <a:r>
              <a:rPr lang="ru-RU" sz="2800" dirty="0"/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Ну-ка в сторону карандаши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    Ни костяшек, ни ручек ,ни мела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   Устный счёт! Мы творим это дело</a:t>
            </a: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            Только силой ума и души.</a:t>
            </a:r>
          </a:p>
        </p:txBody>
      </p:sp>
      <p:pic>
        <p:nvPicPr>
          <p:cNvPr id="3" name="Picture 5" descr="Рисунок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6062" y="3664119"/>
            <a:ext cx="43561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1689" y="214314"/>
            <a:ext cx="4638675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6"/>
          <p:cNvGrpSpPr>
            <a:grpSpLocks/>
          </p:cNvGrpSpPr>
          <p:nvPr/>
        </p:nvGrpSpPr>
        <p:grpSpPr bwMode="auto">
          <a:xfrm>
            <a:off x="6888164" y="3068638"/>
            <a:ext cx="987425" cy="1200150"/>
            <a:chOff x="3397242" y="3071810"/>
            <a:chExt cx="987425" cy="1200150"/>
          </a:xfrm>
        </p:grpSpPr>
        <p:pic>
          <p:nvPicPr>
            <p:cNvPr id="38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307181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300000" rev="0"/>
              </a:camera>
              <a:lightRig rig="threePt" dir="t"/>
            </a:scene3d>
          </p:spPr>
        </p:pic>
        <p:graphicFrame>
          <p:nvGraphicFramePr>
            <p:cNvPr id="2056" name="Object 2"/>
            <p:cNvGraphicFramePr>
              <a:graphicFrameLocks noChangeAspect="1"/>
            </p:cNvGraphicFramePr>
            <p:nvPr/>
          </p:nvGraphicFramePr>
          <p:xfrm>
            <a:off x="3397242" y="3570285"/>
            <a:ext cx="987425" cy="455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6" name="Формула" r:id="rId6" imgW="304560" imgH="203040" progId="Equation.3">
                    <p:embed/>
                  </p:oleObj>
                </mc:Choice>
                <mc:Fallback>
                  <p:oleObj name="Формула" r:id="rId6" imgW="304560" imgH="203040" progId="Equation.3">
                    <p:embed/>
                    <p:pic>
                      <p:nvPicPr>
                        <p:cNvPr id="2056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242" y="3570285"/>
                          <a:ext cx="987425" cy="4556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7239001" y="714375"/>
            <a:ext cx="771525" cy="1200150"/>
            <a:chOff x="3357554" y="571480"/>
            <a:chExt cx="771525" cy="1200150"/>
          </a:xfrm>
        </p:grpSpPr>
        <p:pic>
          <p:nvPicPr>
            <p:cNvPr id="2118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57554" y="57148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55" name="Object 3"/>
            <p:cNvGraphicFramePr>
              <a:graphicFrameLocks noChangeAspect="1"/>
            </p:cNvGraphicFramePr>
            <p:nvPr/>
          </p:nvGraphicFramePr>
          <p:xfrm>
            <a:off x="3497254" y="1082658"/>
            <a:ext cx="512763" cy="4826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7" name="Формула" r:id="rId8" imgW="215640" imgH="203040" progId="Equation.3">
                    <p:embed/>
                  </p:oleObj>
                </mc:Choice>
                <mc:Fallback>
                  <p:oleObj name="Формула" r:id="rId8" imgW="215640" imgH="203040" progId="Equation.3">
                    <p:embed/>
                    <p:pic>
                      <p:nvPicPr>
                        <p:cNvPr id="2055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7254" y="1082658"/>
                          <a:ext cx="512763" cy="48260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61" name="TextBox 36"/>
          <p:cNvSpPr txBox="1">
            <a:spLocks noChangeArrowheads="1"/>
          </p:cNvSpPr>
          <p:nvPr/>
        </p:nvSpPr>
        <p:spPr bwMode="auto">
          <a:xfrm>
            <a:off x="1651062" y="263504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дроби, большие </a:t>
            </a:r>
          </a:p>
        </p:txBody>
      </p:sp>
      <p:sp>
        <p:nvSpPr>
          <p:cNvPr id="2062" name="TextBox 39"/>
          <p:cNvSpPr txBox="1">
            <a:spLocks noChangeArrowheads="1"/>
          </p:cNvSpPr>
          <p:nvPr/>
        </p:nvSpPr>
        <p:spPr bwMode="auto">
          <a:xfrm>
            <a:off x="1736726" y="887749"/>
            <a:ext cx="42148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щелкни по ним мышкой:</a:t>
            </a:r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655235"/>
              </p:ext>
            </p:extLst>
          </p:nvPr>
        </p:nvGraphicFramePr>
        <p:xfrm>
          <a:off x="6018213" y="285750"/>
          <a:ext cx="739775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Формула" r:id="rId10" imgW="241200" imgH="203040" progId="Equation.3">
                  <p:embed/>
                </p:oleObj>
              </mc:Choice>
              <mc:Fallback>
                <p:oleObj name="Формула" r:id="rId10" imgW="241200" imgH="203040" progId="Equation.3">
                  <p:embed/>
                  <p:pic>
                    <p:nvPicPr>
                      <p:cNvPr id="205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213" y="285750"/>
                        <a:ext cx="739775" cy="84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36"/>
          <p:cNvGrpSpPr>
            <a:grpSpLocks/>
          </p:cNvGrpSpPr>
          <p:nvPr/>
        </p:nvGrpSpPr>
        <p:grpSpPr bwMode="auto">
          <a:xfrm>
            <a:off x="5951538" y="2060575"/>
            <a:ext cx="1152525" cy="1200150"/>
            <a:chOff x="3314691" y="3071810"/>
            <a:chExt cx="1152525" cy="1200150"/>
          </a:xfrm>
        </p:grpSpPr>
        <p:pic>
          <p:nvPicPr>
            <p:cNvPr id="44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307181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300000" rev="0"/>
              </a:camera>
              <a:lightRig rig="threePt" dir="t"/>
            </a:scene3d>
          </p:spPr>
        </p:pic>
        <p:graphicFrame>
          <p:nvGraphicFramePr>
            <p:cNvPr id="2054" name="Object 4"/>
            <p:cNvGraphicFramePr>
              <a:graphicFrameLocks noChangeAspect="1"/>
            </p:cNvGraphicFramePr>
            <p:nvPr/>
          </p:nvGraphicFramePr>
          <p:xfrm>
            <a:off x="3314691" y="3570285"/>
            <a:ext cx="1152525" cy="455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" name="Формула" r:id="rId12" imgW="355320" imgH="203040" progId="Equation.3">
                    <p:embed/>
                  </p:oleObj>
                </mc:Choice>
                <mc:Fallback>
                  <p:oleObj name="Формула" r:id="rId12" imgW="355320" imgH="203040" progId="Equation.3">
                    <p:embed/>
                    <p:pic>
                      <p:nvPicPr>
                        <p:cNvPr id="2054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4691" y="3570285"/>
                          <a:ext cx="1152525" cy="4556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Группа 36"/>
          <p:cNvGrpSpPr>
            <a:grpSpLocks/>
          </p:cNvGrpSpPr>
          <p:nvPr/>
        </p:nvGrpSpPr>
        <p:grpSpPr bwMode="auto">
          <a:xfrm>
            <a:off x="7596189" y="1928813"/>
            <a:ext cx="1119187" cy="1200150"/>
            <a:chOff x="3286116" y="3000372"/>
            <a:chExt cx="1119177" cy="1200150"/>
          </a:xfrm>
        </p:grpSpPr>
        <p:pic>
          <p:nvPicPr>
            <p:cNvPr id="55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86116" y="3000372"/>
              <a:ext cx="985839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300000" rev="0"/>
              </a:camera>
              <a:lightRig rig="threePt" dir="t"/>
            </a:scene3d>
          </p:spPr>
        </p:pic>
        <p:graphicFrame>
          <p:nvGraphicFramePr>
            <p:cNvPr id="2053" name="Object 15"/>
            <p:cNvGraphicFramePr>
              <a:graphicFrameLocks noChangeAspect="1"/>
            </p:cNvGraphicFramePr>
            <p:nvPr/>
          </p:nvGraphicFramePr>
          <p:xfrm>
            <a:off x="3376593" y="3570284"/>
            <a:ext cx="1028700" cy="455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0" name="Формула" r:id="rId14" imgW="317160" imgH="203040" progId="Equation.3">
                    <p:embed/>
                  </p:oleObj>
                </mc:Choice>
                <mc:Fallback>
                  <p:oleObj name="Формула" r:id="rId14" imgW="317160" imgH="203040" progId="Equation.3">
                    <p:embed/>
                    <p:pic>
                      <p:nvPicPr>
                        <p:cNvPr id="2053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76593" y="3570284"/>
                          <a:ext cx="1028700" cy="4556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Группа 36"/>
          <p:cNvGrpSpPr>
            <a:grpSpLocks/>
          </p:cNvGrpSpPr>
          <p:nvPr/>
        </p:nvGrpSpPr>
        <p:grpSpPr bwMode="auto">
          <a:xfrm>
            <a:off x="8493125" y="857250"/>
            <a:ext cx="987425" cy="1200150"/>
            <a:chOff x="3397242" y="3071810"/>
            <a:chExt cx="987404" cy="1200150"/>
          </a:xfrm>
        </p:grpSpPr>
        <p:pic>
          <p:nvPicPr>
            <p:cNvPr id="62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307181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300000" rev="0"/>
              </a:camera>
              <a:lightRig rig="threePt" dir="t"/>
            </a:scene3d>
          </p:spPr>
        </p:pic>
        <p:graphicFrame>
          <p:nvGraphicFramePr>
            <p:cNvPr id="2052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4136589"/>
                </p:ext>
              </p:extLst>
            </p:nvPr>
          </p:nvGraphicFramePr>
          <p:xfrm>
            <a:off x="3397242" y="3570285"/>
            <a:ext cx="987404" cy="455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1" name="Формула" r:id="rId16" imgW="304560" imgH="203040" progId="Equation.3">
                    <p:embed/>
                  </p:oleObj>
                </mc:Choice>
                <mc:Fallback>
                  <p:oleObj name="Формула" r:id="rId16" imgW="304560" imgH="203040" progId="Equation.3">
                    <p:embed/>
                    <p:pic>
                      <p:nvPicPr>
                        <p:cNvPr id="2052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7242" y="3570285"/>
                          <a:ext cx="987404" cy="4556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Группа 67"/>
          <p:cNvGrpSpPr>
            <a:grpSpLocks/>
          </p:cNvGrpSpPr>
          <p:nvPr/>
        </p:nvGrpSpPr>
        <p:grpSpPr bwMode="auto">
          <a:xfrm>
            <a:off x="9239251" y="1928813"/>
            <a:ext cx="771525" cy="1200150"/>
            <a:chOff x="3357554" y="571480"/>
            <a:chExt cx="771525" cy="1200150"/>
          </a:xfrm>
        </p:grpSpPr>
        <p:pic>
          <p:nvPicPr>
            <p:cNvPr id="2114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57554" y="57148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51" name="Object 5"/>
            <p:cNvGraphicFramePr>
              <a:graphicFrameLocks noChangeAspect="1"/>
            </p:cNvGraphicFramePr>
            <p:nvPr/>
          </p:nvGraphicFramePr>
          <p:xfrm>
            <a:off x="3511542" y="1082660"/>
            <a:ext cx="482600" cy="482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2" name="Формула" r:id="rId18" imgW="203040" imgH="203040" progId="Equation.3">
                    <p:embed/>
                  </p:oleObj>
                </mc:Choice>
                <mc:Fallback>
                  <p:oleObj name="Формула" r:id="rId18" imgW="203040" imgH="203040" progId="Equation.3">
                    <p:embed/>
                    <p:pic>
                      <p:nvPicPr>
                        <p:cNvPr id="2051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11542" y="1082660"/>
                          <a:ext cx="482600" cy="4826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" name="Управляющая кнопка: далее 70">
            <a:hlinkClick r:id="" action="ppaction://hlinkshowjump?jump=nextslide" highlightClick="1"/>
          </p:cNvPr>
          <p:cNvSpPr/>
          <p:nvPr/>
        </p:nvSpPr>
        <p:spPr>
          <a:xfrm>
            <a:off x="133412" y="6276990"/>
            <a:ext cx="714375" cy="500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" name="Группа 78"/>
          <p:cNvGrpSpPr>
            <a:grpSpLocks/>
          </p:cNvGrpSpPr>
          <p:nvPr/>
        </p:nvGrpSpPr>
        <p:grpSpPr bwMode="auto">
          <a:xfrm>
            <a:off x="5524500" y="5857876"/>
            <a:ext cx="928688" cy="1000125"/>
            <a:chOff x="4000496" y="5857868"/>
            <a:chExt cx="928694" cy="1000132"/>
          </a:xfrm>
        </p:grpSpPr>
        <p:grpSp>
          <p:nvGrpSpPr>
            <p:cNvPr id="2105" name="Группа 68"/>
            <p:cNvGrpSpPr>
              <a:grpSpLocks/>
            </p:cNvGrpSpPr>
            <p:nvPr/>
          </p:nvGrpSpPr>
          <p:grpSpPr bwMode="auto">
            <a:xfrm>
              <a:off x="4000496" y="5857868"/>
              <a:ext cx="785818" cy="1000132"/>
              <a:chOff x="806297" y="2634272"/>
              <a:chExt cx="785818" cy="1000132"/>
            </a:xfrm>
          </p:grpSpPr>
          <p:sp>
            <p:nvSpPr>
              <p:cNvPr id="70" name="Сердце 69"/>
              <p:cNvSpPr/>
              <p:nvPr/>
            </p:nvSpPr>
            <p:spPr>
              <a:xfrm rot="2557065">
                <a:off x="806297" y="2634272"/>
                <a:ext cx="785818" cy="1000132"/>
              </a:xfrm>
              <a:prstGeom prst="hear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72" name="Прямая соединительная линия 71"/>
              <p:cNvCxnSpPr>
                <a:stCxn id="70" idx="1"/>
              </p:cNvCxnSpPr>
              <p:nvPr/>
            </p:nvCxnSpPr>
            <p:spPr>
              <a:xfrm rot="5400000" flipH="1" flipV="1">
                <a:off x="827728" y="2738255"/>
                <a:ext cx="796931" cy="731843"/>
              </a:xfrm>
              <a:prstGeom prst="line">
                <a:avLst/>
              </a:prstGeom>
              <a:ln w="3810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Дуга 72"/>
              <p:cNvSpPr/>
              <p:nvPr/>
            </p:nvSpPr>
            <p:spPr>
              <a:xfrm>
                <a:off x="1142849" y="2715236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4" name="Дуга 73"/>
              <p:cNvSpPr/>
              <p:nvPr/>
            </p:nvSpPr>
            <p:spPr>
              <a:xfrm>
                <a:off x="1285725" y="3072425"/>
                <a:ext cx="285752" cy="71439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5" name="Дуга 74"/>
              <p:cNvSpPr/>
              <p:nvPr/>
            </p:nvSpPr>
            <p:spPr>
              <a:xfrm>
                <a:off x="857097" y="3000988"/>
                <a:ext cx="285752" cy="7143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6" name="Дуга 75"/>
              <p:cNvSpPr/>
              <p:nvPr/>
            </p:nvSpPr>
            <p:spPr>
              <a:xfrm>
                <a:off x="1214288" y="3143864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77" name="Дуга 76"/>
              <p:cNvSpPr/>
              <p:nvPr/>
            </p:nvSpPr>
            <p:spPr>
              <a:xfrm>
                <a:off x="1142849" y="3286740"/>
                <a:ext cx="46038" cy="2143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2106" name="TextBox 77"/>
            <p:cNvSpPr txBox="1">
              <a:spLocks noChangeArrowheads="1"/>
            </p:cNvSpPr>
            <p:nvPr/>
          </p:nvSpPr>
          <p:spPr bwMode="auto">
            <a:xfrm>
              <a:off x="4143372" y="5857892"/>
              <a:ext cx="785818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/>
                <a:t>Д</a:t>
              </a:r>
            </a:p>
          </p:txBody>
        </p:sp>
      </p:grpSp>
      <p:grpSp>
        <p:nvGrpSpPr>
          <p:cNvPr id="10" name="Группа 80"/>
          <p:cNvGrpSpPr>
            <a:grpSpLocks/>
          </p:cNvGrpSpPr>
          <p:nvPr/>
        </p:nvGrpSpPr>
        <p:grpSpPr bwMode="auto">
          <a:xfrm>
            <a:off x="6524626" y="5643564"/>
            <a:ext cx="1000125" cy="1000125"/>
            <a:chOff x="5000628" y="5643578"/>
            <a:chExt cx="1000132" cy="1000132"/>
          </a:xfrm>
        </p:grpSpPr>
        <p:grpSp>
          <p:nvGrpSpPr>
            <p:cNvPr id="11" name="Группа 59"/>
            <p:cNvGrpSpPr/>
            <p:nvPr/>
          </p:nvGrpSpPr>
          <p:grpSpPr>
            <a:xfrm flipV="1">
              <a:off x="5000628" y="5643578"/>
              <a:ext cx="785818" cy="1000132"/>
              <a:chOff x="806297" y="2634272"/>
              <a:chExt cx="785818" cy="1000132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61" name="Сердце 60"/>
              <p:cNvSpPr/>
              <p:nvPr/>
            </p:nvSpPr>
            <p:spPr>
              <a:xfrm rot="2557065">
                <a:off x="806297" y="2634272"/>
                <a:ext cx="785818" cy="1000132"/>
              </a:xfrm>
              <a:prstGeom prst="hear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63" name="Прямая соединительная линия 62"/>
              <p:cNvCxnSpPr>
                <a:stCxn id="61" idx="1"/>
              </p:cNvCxnSpPr>
              <p:nvPr/>
            </p:nvCxnSpPr>
            <p:spPr>
              <a:xfrm rot="5400000" flipH="1" flipV="1">
                <a:off x="828052" y="2738267"/>
                <a:ext cx="796620" cy="731506"/>
              </a:xfrm>
              <a:prstGeom prst="line">
                <a:avLst/>
              </a:prstGeom>
              <a:ln w="3810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Дуга 63"/>
              <p:cNvSpPr/>
              <p:nvPr/>
            </p:nvSpPr>
            <p:spPr>
              <a:xfrm>
                <a:off x="1142976" y="2714620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5" name="Дуга 64"/>
              <p:cNvSpPr/>
              <p:nvPr/>
            </p:nvSpPr>
            <p:spPr>
              <a:xfrm>
                <a:off x="1285852" y="3071810"/>
                <a:ext cx="285752" cy="71438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6" name="Дуга 65"/>
              <p:cNvSpPr/>
              <p:nvPr/>
            </p:nvSpPr>
            <p:spPr>
              <a:xfrm>
                <a:off x="857224" y="3000372"/>
                <a:ext cx="285752" cy="71438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7" name="Дуга 66"/>
              <p:cNvSpPr/>
              <p:nvPr/>
            </p:nvSpPr>
            <p:spPr>
              <a:xfrm>
                <a:off x="1214414" y="3143248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68" name="Дуга 67"/>
              <p:cNvSpPr/>
              <p:nvPr/>
            </p:nvSpPr>
            <p:spPr>
              <a:xfrm>
                <a:off x="1142976" y="3286124"/>
                <a:ext cx="45719" cy="214314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2104" name="TextBox 79"/>
            <p:cNvSpPr txBox="1">
              <a:spLocks noChangeArrowheads="1"/>
            </p:cNvSpPr>
            <p:nvPr/>
          </p:nvSpPr>
          <p:spPr bwMode="auto">
            <a:xfrm>
              <a:off x="5143504" y="5857892"/>
              <a:ext cx="8572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/>
                <a:t>Р</a:t>
              </a:r>
            </a:p>
          </p:txBody>
        </p:sp>
      </p:grpSp>
      <p:grpSp>
        <p:nvGrpSpPr>
          <p:cNvPr id="12" name="Группа 82"/>
          <p:cNvGrpSpPr>
            <a:grpSpLocks/>
          </p:cNvGrpSpPr>
          <p:nvPr/>
        </p:nvGrpSpPr>
        <p:grpSpPr bwMode="auto">
          <a:xfrm>
            <a:off x="7524751" y="5857876"/>
            <a:ext cx="1000125" cy="1000125"/>
            <a:chOff x="6000760" y="5857868"/>
            <a:chExt cx="1000132" cy="1000132"/>
          </a:xfrm>
        </p:grpSpPr>
        <p:grpSp>
          <p:nvGrpSpPr>
            <p:cNvPr id="2094" name="Группа 50"/>
            <p:cNvGrpSpPr>
              <a:grpSpLocks/>
            </p:cNvGrpSpPr>
            <p:nvPr/>
          </p:nvGrpSpPr>
          <p:grpSpPr bwMode="auto">
            <a:xfrm>
              <a:off x="6000760" y="5857868"/>
              <a:ext cx="785818" cy="1000132"/>
              <a:chOff x="806297" y="2634272"/>
              <a:chExt cx="785818" cy="1000132"/>
            </a:xfrm>
          </p:grpSpPr>
          <p:sp>
            <p:nvSpPr>
              <p:cNvPr id="52" name="Сердце 51"/>
              <p:cNvSpPr/>
              <p:nvPr/>
            </p:nvSpPr>
            <p:spPr>
              <a:xfrm rot="2557065">
                <a:off x="806297" y="2634272"/>
                <a:ext cx="785818" cy="1000132"/>
              </a:xfrm>
              <a:prstGeom prst="hear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53" name="Прямая соединительная линия 52"/>
              <p:cNvCxnSpPr>
                <a:stCxn id="52" idx="1"/>
              </p:cNvCxnSpPr>
              <p:nvPr/>
            </p:nvCxnSpPr>
            <p:spPr>
              <a:xfrm rot="5400000" flipH="1" flipV="1">
                <a:off x="827728" y="2738255"/>
                <a:ext cx="796931" cy="731843"/>
              </a:xfrm>
              <a:prstGeom prst="line">
                <a:avLst/>
              </a:prstGeom>
              <a:ln w="3810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Дуга 53"/>
              <p:cNvSpPr/>
              <p:nvPr/>
            </p:nvSpPr>
            <p:spPr>
              <a:xfrm>
                <a:off x="1142849" y="2715236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6" name="Дуга 55"/>
              <p:cNvSpPr/>
              <p:nvPr/>
            </p:nvSpPr>
            <p:spPr>
              <a:xfrm>
                <a:off x="1285725" y="3072425"/>
                <a:ext cx="285752" cy="71439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7" name="Дуга 56"/>
              <p:cNvSpPr/>
              <p:nvPr/>
            </p:nvSpPr>
            <p:spPr>
              <a:xfrm>
                <a:off x="857097" y="3000988"/>
                <a:ext cx="285752" cy="7143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8" name="Дуга 57"/>
              <p:cNvSpPr/>
              <p:nvPr/>
            </p:nvSpPr>
            <p:spPr>
              <a:xfrm>
                <a:off x="1214288" y="3143864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9" name="Дуга 58"/>
              <p:cNvSpPr/>
              <p:nvPr/>
            </p:nvSpPr>
            <p:spPr>
              <a:xfrm>
                <a:off x="1142849" y="3286740"/>
                <a:ext cx="46038" cy="2143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2095" name="TextBox 81"/>
            <p:cNvSpPr txBox="1">
              <a:spLocks noChangeArrowheads="1"/>
            </p:cNvSpPr>
            <p:nvPr/>
          </p:nvSpPr>
          <p:spPr bwMode="auto">
            <a:xfrm>
              <a:off x="6215074" y="5857892"/>
              <a:ext cx="785818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/>
                <a:t>О</a:t>
              </a:r>
            </a:p>
          </p:txBody>
        </p:sp>
      </p:grpSp>
      <p:grpSp>
        <p:nvGrpSpPr>
          <p:cNvPr id="14" name="Группа 84"/>
          <p:cNvGrpSpPr>
            <a:grpSpLocks/>
          </p:cNvGrpSpPr>
          <p:nvPr/>
        </p:nvGrpSpPr>
        <p:grpSpPr bwMode="auto">
          <a:xfrm>
            <a:off x="8382001" y="5786439"/>
            <a:ext cx="1000125" cy="841375"/>
            <a:chOff x="6858016" y="5786454"/>
            <a:chExt cx="1000132" cy="840879"/>
          </a:xfrm>
        </p:grpSpPr>
        <p:grpSp>
          <p:nvGrpSpPr>
            <p:cNvPr id="2085" name="Группа 40"/>
            <p:cNvGrpSpPr>
              <a:grpSpLocks/>
            </p:cNvGrpSpPr>
            <p:nvPr/>
          </p:nvGrpSpPr>
          <p:grpSpPr bwMode="auto">
            <a:xfrm rot="5400000">
              <a:off x="6965173" y="5679297"/>
              <a:ext cx="785818" cy="1000132"/>
              <a:chOff x="806297" y="2634272"/>
              <a:chExt cx="785818" cy="1000132"/>
            </a:xfrm>
          </p:grpSpPr>
          <p:sp>
            <p:nvSpPr>
              <p:cNvPr id="42" name="Сердце 41"/>
              <p:cNvSpPr/>
              <p:nvPr/>
            </p:nvSpPr>
            <p:spPr>
              <a:xfrm rot="2557065">
                <a:off x="806297" y="2634272"/>
                <a:ext cx="785348" cy="1000132"/>
              </a:xfrm>
              <a:prstGeom prst="hear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43" name="Прямая соединительная линия 42"/>
              <p:cNvCxnSpPr>
                <a:stCxn id="42" idx="1"/>
              </p:cNvCxnSpPr>
              <p:nvPr/>
            </p:nvCxnSpPr>
            <p:spPr>
              <a:xfrm rot="5400000" flipH="1" flipV="1">
                <a:off x="827478" y="2738473"/>
                <a:ext cx="796931" cy="731405"/>
              </a:xfrm>
              <a:prstGeom prst="line">
                <a:avLst/>
              </a:prstGeom>
              <a:ln w="3810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Дуга 44"/>
              <p:cNvSpPr/>
              <p:nvPr/>
            </p:nvSpPr>
            <p:spPr>
              <a:xfrm>
                <a:off x="1142649" y="2715236"/>
                <a:ext cx="142791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6" name="Дуга 45"/>
              <p:cNvSpPr/>
              <p:nvPr/>
            </p:nvSpPr>
            <p:spPr>
              <a:xfrm>
                <a:off x="1285439" y="3091475"/>
                <a:ext cx="285581" cy="7143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8" name="Дуга 47"/>
              <p:cNvSpPr/>
              <p:nvPr/>
            </p:nvSpPr>
            <p:spPr>
              <a:xfrm>
                <a:off x="857068" y="3020037"/>
                <a:ext cx="285581" cy="71439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9" name="Дуга 48"/>
              <p:cNvSpPr/>
              <p:nvPr/>
            </p:nvSpPr>
            <p:spPr>
              <a:xfrm>
                <a:off x="1214044" y="3143864"/>
                <a:ext cx="142791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0" name="Дуга 49"/>
              <p:cNvSpPr/>
              <p:nvPr/>
            </p:nvSpPr>
            <p:spPr>
              <a:xfrm>
                <a:off x="1142649" y="3305789"/>
                <a:ext cx="46010" cy="214315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2086" name="TextBox 83"/>
            <p:cNvSpPr txBox="1">
              <a:spLocks noChangeArrowheads="1"/>
            </p:cNvSpPr>
            <p:nvPr/>
          </p:nvSpPr>
          <p:spPr bwMode="auto">
            <a:xfrm>
              <a:off x="7143768" y="5857892"/>
              <a:ext cx="57150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/>
                <a:t>Б</a:t>
              </a:r>
            </a:p>
          </p:txBody>
        </p:sp>
      </p:grpSp>
      <p:grpSp>
        <p:nvGrpSpPr>
          <p:cNvPr id="16" name="Группа 86"/>
          <p:cNvGrpSpPr>
            <a:grpSpLocks/>
          </p:cNvGrpSpPr>
          <p:nvPr/>
        </p:nvGrpSpPr>
        <p:grpSpPr bwMode="auto">
          <a:xfrm>
            <a:off x="9525001" y="5857876"/>
            <a:ext cx="785813" cy="1000125"/>
            <a:chOff x="8001024" y="5857868"/>
            <a:chExt cx="785818" cy="1000132"/>
          </a:xfrm>
        </p:grpSpPr>
        <p:grpSp>
          <p:nvGrpSpPr>
            <p:cNvPr id="2076" name="Группа 39"/>
            <p:cNvGrpSpPr>
              <a:grpSpLocks/>
            </p:cNvGrpSpPr>
            <p:nvPr/>
          </p:nvGrpSpPr>
          <p:grpSpPr bwMode="auto">
            <a:xfrm>
              <a:off x="8001024" y="5857868"/>
              <a:ext cx="785818" cy="1000132"/>
              <a:chOff x="806297" y="2634272"/>
              <a:chExt cx="785818" cy="1000132"/>
            </a:xfrm>
          </p:grpSpPr>
          <p:sp>
            <p:nvSpPr>
              <p:cNvPr id="30" name="Сердце 29"/>
              <p:cNvSpPr/>
              <p:nvPr/>
            </p:nvSpPr>
            <p:spPr>
              <a:xfrm rot="2557065">
                <a:off x="806297" y="2634272"/>
                <a:ext cx="785818" cy="1000132"/>
              </a:xfrm>
              <a:prstGeom prst="heart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cxnSp>
            <p:nvCxnSpPr>
              <p:cNvPr id="33" name="Прямая соединительная линия 32"/>
              <p:cNvCxnSpPr>
                <a:stCxn id="30" idx="1"/>
              </p:cNvCxnSpPr>
              <p:nvPr/>
            </p:nvCxnSpPr>
            <p:spPr>
              <a:xfrm rot="5400000" flipH="1" flipV="1">
                <a:off x="827728" y="2738255"/>
                <a:ext cx="796931" cy="731843"/>
              </a:xfrm>
              <a:prstGeom prst="line">
                <a:avLst/>
              </a:prstGeom>
              <a:ln w="38100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Дуга 33"/>
              <p:cNvSpPr/>
              <p:nvPr/>
            </p:nvSpPr>
            <p:spPr>
              <a:xfrm>
                <a:off x="1142849" y="2715236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5" name="Дуга 34"/>
              <p:cNvSpPr/>
              <p:nvPr/>
            </p:nvSpPr>
            <p:spPr>
              <a:xfrm>
                <a:off x="1285725" y="3072425"/>
                <a:ext cx="285752" cy="71439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6" name="Дуга 35"/>
              <p:cNvSpPr/>
              <p:nvPr/>
            </p:nvSpPr>
            <p:spPr>
              <a:xfrm>
                <a:off x="857097" y="3000988"/>
                <a:ext cx="285752" cy="71437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7" name="Дуга 36"/>
              <p:cNvSpPr/>
              <p:nvPr/>
            </p:nvSpPr>
            <p:spPr>
              <a:xfrm>
                <a:off x="1214288" y="3143864"/>
                <a:ext cx="142876" cy="285752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39" name="Дуга 38"/>
              <p:cNvSpPr/>
              <p:nvPr/>
            </p:nvSpPr>
            <p:spPr>
              <a:xfrm>
                <a:off x="1142849" y="3286740"/>
                <a:ext cx="46038" cy="214313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2077" name="TextBox 85"/>
            <p:cNvSpPr txBox="1">
              <a:spLocks noChangeArrowheads="1"/>
            </p:cNvSpPr>
            <p:nvPr/>
          </p:nvSpPr>
          <p:spPr bwMode="auto">
            <a:xfrm>
              <a:off x="8215338" y="5857892"/>
              <a:ext cx="57150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400"/>
                <a:t>Ь</a:t>
              </a:r>
            </a:p>
          </p:txBody>
        </p:sp>
      </p:grpSp>
      <p:grpSp>
        <p:nvGrpSpPr>
          <p:cNvPr id="18" name="Группа 36"/>
          <p:cNvGrpSpPr>
            <a:grpSpLocks/>
          </p:cNvGrpSpPr>
          <p:nvPr/>
        </p:nvGrpSpPr>
        <p:grpSpPr bwMode="auto">
          <a:xfrm>
            <a:off x="8583614" y="3000375"/>
            <a:ext cx="1235075" cy="1200150"/>
            <a:chOff x="3273421" y="3071810"/>
            <a:chExt cx="1235047" cy="1200150"/>
          </a:xfrm>
        </p:grpSpPr>
        <p:pic>
          <p:nvPicPr>
            <p:cNvPr id="93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8992" y="3071810"/>
              <a:ext cx="771525" cy="1200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300000" rev="0"/>
              </a:camera>
              <a:lightRig rig="threePt" dir="t"/>
            </a:scene3d>
          </p:spPr>
        </p:pic>
        <p:graphicFrame>
          <p:nvGraphicFramePr>
            <p:cNvPr id="2057" name="Object 30"/>
            <p:cNvGraphicFramePr>
              <a:graphicFrameLocks noChangeAspect="1"/>
            </p:cNvGraphicFramePr>
            <p:nvPr/>
          </p:nvGraphicFramePr>
          <p:xfrm>
            <a:off x="3273421" y="3570285"/>
            <a:ext cx="1235047" cy="455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3" name="Формула" r:id="rId20" imgW="380880" imgH="203040" progId="Equation.3">
                    <p:embed/>
                  </p:oleObj>
                </mc:Choice>
                <mc:Fallback>
                  <p:oleObj name="Формула" r:id="rId20" imgW="380880" imgH="203040" progId="Equation.3">
                    <p:embed/>
                    <p:pic>
                      <p:nvPicPr>
                        <p:cNvPr id="2057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3421" y="3570285"/>
                          <a:ext cx="1235047" cy="4556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074" name="Picture 2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186550" y="4305300"/>
            <a:ext cx="24860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37 L -0.31701 0.237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12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-0.20764 0.393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19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37935 0.3937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0.47135 0.5641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282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-0.48681 0.241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121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300</TotalTime>
  <Words>837</Words>
  <Application>Microsoft Office PowerPoint</Application>
  <PresentationFormat>Широкоэкранный</PresentationFormat>
  <Paragraphs>127</Paragraphs>
  <Slides>27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Calibri</vt:lpstr>
      <vt:lpstr>Corbel</vt:lpstr>
      <vt:lpstr>Franklin Gothic Heavy</vt:lpstr>
      <vt:lpstr>Impact</vt:lpstr>
      <vt:lpstr>Times New Roman</vt:lpstr>
      <vt:lpstr>Verdana</vt:lpstr>
      <vt:lpstr>Параллакс</vt:lpstr>
      <vt:lpstr>Формула</vt:lpstr>
      <vt:lpstr>Сложение и вычитание десятичных дробей</vt:lpstr>
      <vt:lpstr>Презентация PowerPoint</vt:lpstr>
      <vt:lpstr>Оцените смайликом своё состояние на данный момент времени</vt:lpstr>
      <vt:lpstr>Презентация PowerPoint</vt:lpstr>
      <vt:lpstr>Презентация PowerPoint</vt:lpstr>
      <vt:lpstr>Как раньше записывали десятичные дроби? Например:12,5</vt:lpstr>
      <vt:lpstr>Презентация PowerPoint</vt:lpstr>
      <vt:lpstr>Презентация PowerPoint</vt:lpstr>
      <vt:lpstr>Презентация PowerPoint</vt:lpstr>
      <vt:lpstr>Помогите клоуну расставить запятые:</vt:lpstr>
      <vt:lpstr>Проверь себя:</vt:lpstr>
      <vt:lpstr>                Получите слово:</vt:lpstr>
      <vt:lpstr>Коска (беларус.)- в переводе на русский язык - запятая</vt:lpstr>
      <vt:lpstr>Решите задачу:</vt:lpstr>
      <vt:lpstr>Проверь решение:</vt:lpstr>
      <vt:lpstr>Решите задачу:</vt:lpstr>
      <vt:lpstr>Проверь решение:</vt:lpstr>
      <vt:lpstr>Презентация PowerPoint</vt:lpstr>
      <vt:lpstr>Презентация PowerPoint</vt:lpstr>
      <vt:lpstr>Помогите клоуну:</vt:lpstr>
      <vt:lpstr>Проверь себя:</vt:lpstr>
      <vt:lpstr>Самостоятельная работа</vt:lpstr>
      <vt:lpstr>Взаимопроверка</vt:lpstr>
      <vt:lpstr>Презентация PowerPoint</vt:lpstr>
      <vt:lpstr>Презентация PowerPoint</vt:lpstr>
      <vt:lpstr>Оцените смайликом своё состояние на данный момент времени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десятичных дробей</dc:title>
  <dc:creator>Людмила Петрова</dc:creator>
  <cp:lastModifiedBy>Людмила Петрова</cp:lastModifiedBy>
  <cp:revision>23</cp:revision>
  <dcterms:created xsi:type="dcterms:W3CDTF">2020-03-03T12:51:46Z</dcterms:created>
  <dcterms:modified xsi:type="dcterms:W3CDTF">2020-03-04T18:57:20Z</dcterms:modified>
</cp:coreProperties>
</file>