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345" r:id="rId3"/>
    <p:sldId id="343" r:id="rId4"/>
    <p:sldId id="344" r:id="rId5"/>
    <p:sldId id="342" r:id="rId6"/>
    <p:sldId id="341" r:id="rId7"/>
    <p:sldId id="340" r:id="rId8"/>
    <p:sldId id="339" r:id="rId9"/>
    <p:sldId id="346" r:id="rId10"/>
    <p:sldId id="338" r:id="rId11"/>
    <p:sldId id="347" r:id="rId12"/>
    <p:sldId id="348" r:id="rId13"/>
    <p:sldId id="349" r:id="rId14"/>
    <p:sldId id="351" r:id="rId15"/>
    <p:sldId id="350" r:id="rId16"/>
    <p:sldId id="337" r:id="rId17"/>
    <p:sldId id="278" r:id="rId18"/>
    <p:sldId id="352" r:id="rId19"/>
    <p:sldId id="35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E49C"/>
    <a:srgbClr val="74B230"/>
    <a:srgbClr val="F0F298"/>
    <a:srgbClr val="BA7752"/>
    <a:srgbClr val="92593A"/>
    <a:srgbClr val="C0784C"/>
    <a:srgbClr val="5D49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23" autoAdjust="0"/>
  </p:normalViewPr>
  <p:slideViewPr>
    <p:cSldViewPr>
      <p:cViewPr varScale="1">
        <p:scale>
          <a:sx n="61" d="100"/>
          <a:sy n="61" d="100"/>
        </p:scale>
        <p:origin x="-15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7BC5081-3FB9-4D3F-9FF7-CAA974219344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EF2284F-C65E-4686-81E6-C27A6CD75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8928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624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62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462D9-8087-4572-A94B-E5740F41374F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2CD1D-B0B8-46BE-88E7-ED3B9EE5D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CDDB7-04E5-42D0-97D7-91CBE8A9E212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4E680-4E69-440C-B1AE-21188AEA5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4DE38-99C6-4D8C-AA62-B7A5C2373EFF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3C3BA-6949-4D59-B487-294C815BA2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0C79C-DCF1-430D-8CE0-9083EBEF6D7A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E8142-08B0-4F82-8B0A-D71DB6222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F246E-E200-4A83-8826-3D2E7A8011B3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03AFA-93E4-47DD-8E25-277CA84E9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FE815-B0C2-462F-9BBA-956F67867280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2F67B-850B-456C-ACCA-571011DA16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FAB72-42F4-45F1-B921-F2780EEBF681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F18CD-5082-49DD-B54E-22601F669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09F3D-A444-4A9A-ADD8-ABF7F15EACA9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EC4DD-E234-44E3-98A8-666BEE4F3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52C6E-64AB-4385-B6E4-1DA1D220D50B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582BA-DAFF-4C1D-93E7-84F0BF50E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758F1-067E-4CEF-B22A-97542E84A9EF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3C85C-C654-46AE-942E-D9A271DEB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CBEEA-5B22-4857-B886-0EE30B1E73D5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49DD4-948F-4230-8A4F-D397BC720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3201E0-2A39-4F18-8F43-AF4E5C36A41F}" type="datetimeFigureOut">
              <a:rPr lang="ru-RU"/>
              <a:pPr>
                <a:defRPr/>
              </a:pPr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5B0FED-1AA7-49EE-A3EA-0C8D77FC0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DDD203A-7E06-4FE6-88D0-1097E95A1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4" y="0"/>
            <a:ext cx="8858250" cy="6858000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DF295C4C-FBA6-4816-A1F3-5DEBB361C73A}"/>
              </a:ext>
            </a:extLst>
          </p:cNvPr>
          <p:cNvSpPr txBox="1">
            <a:spLocks/>
          </p:cNvSpPr>
          <p:nvPr/>
        </p:nvSpPr>
        <p:spPr bwMode="auto">
          <a:xfrm>
            <a:off x="1890463" y="126949"/>
            <a:ext cx="7001291" cy="1124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</a:t>
            </a:r>
            <a:b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образовательное учреждение </a:t>
            </a:r>
            <a:b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400" b="1" kern="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Яйский</a:t>
            </a:r>
            <a:r>
              <a:rPr lang="ru-RU" altLang="ru-RU" sz="2400" b="1" kern="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сад «Чайка»</a:t>
            </a:r>
            <a:endParaRPr lang="ru-RU" sz="2400" b="1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61CF7A6-C2E2-410C-9B45-473EE42517CC}"/>
              </a:ext>
            </a:extLst>
          </p:cNvPr>
          <p:cNvSpPr/>
          <p:nvPr/>
        </p:nvSpPr>
        <p:spPr>
          <a:xfrm>
            <a:off x="3059832" y="2060848"/>
            <a:ext cx="56066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28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 проект </a:t>
            </a:r>
          </a:p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28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ранней профориентации дошкольников</a:t>
            </a:r>
          </a:p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28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Старшая </a:t>
            </a:r>
            <a:r>
              <a:rPr lang="ru-RU" altLang="ru-RU" sz="28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группа</a:t>
            </a:r>
            <a:endParaRPr lang="ru-RU" altLang="ru-RU" sz="2800" b="1" kern="0" dirty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1">
            <a:extLst>
              <a:ext uri="{FF2B5EF4-FFF2-40B4-BE49-F238E27FC236}">
                <a16:creationId xmlns:a16="http://schemas.microsoft.com/office/drawing/2014/main" xmlns="" id="{D3FB8E1D-759F-4727-AFE5-0216E5143D65}"/>
              </a:ext>
            </a:extLst>
          </p:cNvPr>
          <p:cNvSpPr txBox="1">
            <a:spLocks/>
          </p:cNvSpPr>
          <p:nvPr/>
        </p:nvSpPr>
        <p:spPr bwMode="auto">
          <a:xfrm>
            <a:off x="2843808" y="4797152"/>
            <a:ext cx="640871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2400" b="1" kern="0" dirty="0">
                <a:solidFill>
                  <a:srgbClr val="74B23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</a:t>
            </a:r>
            <a:r>
              <a:rPr lang="ru-RU" sz="2400" b="1" kern="0" dirty="0" err="1" smtClean="0">
                <a:solidFill>
                  <a:srgbClr val="74B23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Пустовитова</a:t>
            </a:r>
            <a:r>
              <a:rPr lang="ru-RU" sz="2400" b="1" kern="0" dirty="0" smtClean="0">
                <a:solidFill>
                  <a:srgbClr val="74B23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kern="0" dirty="0">
                <a:solidFill>
                  <a:srgbClr val="74B23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Э.А.</a:t>
            </a:r>
            <a:endParaRPr lang="ru-RU" sz="2400" dirty="0">
              <a:solidFill>
                <a:srgbClr val="74B23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885825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86704B-7948-4B1C-88B9-4A025A089AF3}"/>
              </a:ext>
            </a:extLst>
          </p:cNvPr>
          <p:cNvSpPr/>
          <p:nvPr/>
        </p:nvSpPr>
        <p:spPr>
          <a:xfrm>
            <a:off x="3203848" y="1026176"/>
            <a:ext cx="5616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Ранняя профориентация детей</a:t>
            </a:r>
            <a:endParaRPr lang="ru-RU" sz="2800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76C4FF9-0F0B-4596-86FE-8EB30F641B0B}"/>
              </a:ext>
            </a:extLst>
          </p:cNvPr>
          <p:cNvSpPr/>
          <p:nvPr/>
        </p:nvSpPr>
        <p:spPr>
          <a:xfrm>
            <a:off x="3419872" y="247598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Новизна проекта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ADE6DA5-9880-43D2-9302-5E2997786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057035"/>
            <a:ext cx="5784643" cy="4338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7742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" y="1700808"/>
            <a:ext cx="8858250" cy="6858000"/>
          </a:xfrm>
          <a:prstGeom prst="rect">
            <a:avLst/>
          </a:prstGeom>
        </p:spPr>
      </p:pic>
      <p:pic>
        <p:nvPicPr>
          <p:cNvPr id="3" name="Рисунок 2" descr="Изображение выглядит как ребенок, внутренний, человек,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E6DD86A6-CEF9-4063-B1AD-70DDD1A901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2" r="12591" b="21089"/>
          <a:stretch/>
        </p:blipFill>
        <p:spPr>
          <a:xfrm>
            <a:off x="5593916" y="3953390"/>
            <a:ext cx="3097459" cy="2686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Изображение выглядит как человек, сидит, внутренний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DA5AFFB-2E00-42EC-B5B4-F69D8A72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8" t="5827" b="5556"/>
          <a:stretch/>
        </p:blipFill>
        <p:spPr>
          <a:xfrm>
            <a:off x="2263613" y="3953390"/>
            <a:ext cx="3154894" cy="2720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Изображение выглядит как человек, ребенок, мальчик,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48D774CC-7B39-4BC5-9A0D-562166DC2C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82"/>
          <a:stretch/>
        </p:blipFill>
        <p:spPr>
          <a:xfrm>
            <a:off x="3419872" y="931990"/>
            <a:ext cx="4202922" cy="2793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2968AB2-5BCA-43A6-BAD7-D4FC821C4F35}"/>
              </a:ext>
            </a:extLst>
          </p:cNvPr>
          <p:cNvSpPr/>
          <p:nvPr/>
        </p:nvSpPr>
        <p:spPr>
          <a:xfrm>
            <a:off x="2627784" y="135195"/>
            <a:ext cx="5581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Планируемые результаты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061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5" y="-14121"/>
            <a:ext cx="885825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EC493FC-C160-4104-B145-1441C3DD0C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3"/>
          <a:stretch/>
        </p:blipFill>
        <p:spPr>
          <a:xfrm rot="5400000">
            <a:off x="2804158" y="488740"/>
            <a:ext cx="2595118" cy="3147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B87B69B-5FA6-4CA8-B0A9-AB6FD4BFEA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0" b="5461"/>
          <a:stretch/>
        </p:blipFill>
        <p:spPr>
          <a:xfrm rot="5400000">
            <a:off x="2079779" y="3381110"/>
            <a:ext cx="2968218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A68DC18-A0D6-424C-892C-16CFDEF544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93"/>
          <a:stretch/>
        </p:blipFill>
        <p:spPr>
          <a:xfrm rot="5400000">
            <a:off x="5802894" y="3381109"/>
            <a:ext cx="2968218" cy="34563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7F17F3D-6B25-4D19-95FD-7D63DAADDB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3"/>
          <a:stretch/>
        </p:blipFill>
        <p:spPr>
          <a:xfrm rot="5400000">
            <a:off x="6150202" y="488740"/>
            <a:ext cx="2582935" cy="3147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37C976BC-8051-499C-8E47-D0D19396E8F1}"/>
              </a:ext>
            </a:extLst>
          </p:cNvPr>
          <p:cNvSpPr/>
          <p:nvPr/>
        </p:nvSpPr>
        <p:spPr>
          <a:xfrm>
            <a:off x="2987824" y="7317"/>
            <a:ext cx="5581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Развивающая среда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865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885825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AF03E-64C5-43FD-8ECA-A60AC632D7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6"/>
          <a:stretch/>
        </p:blipFill>
        <p:spPr>
          <a:xfrm>
            <a:off x="5640987" y="3367831"/>
            <a:ext cx="3247438" cy="30710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BF68FD8-23EE-45B9-B713-61CB5699F4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7"/>
          <a:stretch/>
        </p:blipFill>
        <p:spPr>
          <a:xfrm>
            <a:off x="1672611" y="3916200"/>
            <a:ext cx="3760775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39F6086-8294-4B42-B86B-3CDCA6BAF9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" r="35530"/>
          <a:stretch/>
        </p:blipFill>
        <p:spPr>
          <a:xfrm>
            <a:off x="2321686" y="862425"/>
            <a:ext cx="2834952" cy="2677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3F67A06-F8BB-41BA-A43F-0A23BC4F70D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2" r="9670"/>
          <a:stretch/>
        </p:blipFill>
        <p:spPr>
          <a:xfrm>
            <a:off x="5443403" y="862425"/>
            <a:ext cx="3445022" cy="2308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B41BD9DB-9DEC-4EDC-81C1-EF75A07E69BB}"/>
              </a:ext>
            </a:extLst>
          </p:cNvPr>
          <p:cNvSpPr/>
          <p:nvPr/>
        </p:nvSpPr>
        <p:spPr>
          <a:xfrm>
            <a:off x="2238863" y="108047"/>
            <a:ext cx="68407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Взаимодействие с родителями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11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07"/>
            <a:ext cx="885825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CE350F7-495E-4398-86B3-7A33787A807E}"/>
              </a:ext>
            </a:extLst>
          </p:cNvPr>
          <p:cNvSpPr/>
          <p:nvPr/>
        </p:nvSpPr>
        <p:spPr>
          <a:xfrm>
            <a:off x="3059831" y="26670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Этапы проекта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96411BCA-642D-4974-A534-0BE45A6CA153}"/>
              </a:ext>
            </a:extLst>
          </p:cNvPr>
          <p:cNvSpPr/>
          <p:nvPr/>
        </p:nvSpPr>
        <p:spPr>
          <a:xfrm>
            <a:off x="2339752" y="980728"/>
            <a:ext cx="5067221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 этап – Подготовительный</a:t>
            </a:r>
          </a:p>
          <a:p>
            <a:pPr indent="450215" algn="just">
              <a:spcAft>
                <a:spcPts val="0"/>
              </a:spcAft>
            </a:pPr>
            <a:endParaRPr lang="ru-RU" sz="1200" b="1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II этап – Основной</a:t>
            </a:r>
          </a:p>
          <a:p>
            <a:pPr indent="450215" algn="just">
              <a:spcAft>
                <a:spcPts val="0"/>
              </a:spcAft>
            </a:pPr>
            <a:endParaRPr lang="ru-RU" sz="1200" b="1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III этап - Заключительный</a:t>
            </a:r>
            <a:endParaRPr lang="ru-RU" sz="2800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endParaRPr lang="ru-RU" dirty="0"/>
          </a:p>
          <a:p>
            <a:pPr indent="450215"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4F68907-86B2-4730-9E76-C3B0858657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852936"/>
            <a:ext cx="4992555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835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07"/>
            <a:ext cx="885825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5498931-71DD-42BA-A533-1C62EB0A7D10}"/>
              </a:ext>
            </a:extLst>
          </p:cNvPr>
          <p:cNvSpPr/>
          <p:nvPr/>
        </p:nvSpPr>
        <p:spPr>
          <a:xfrm>
            <a:off x="2123728" y="260648"/>
            <a:ext cx="6449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 этап – Подготовительный 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65B2714-3A48-4F59-A4DF-7EF64C886E13}"/>
              </a:ext>
            </a:extLst>
          </p:cNvPr>
          <p:cNvSpPr/>
          <p:nvPr/>
        </p:nvSpPr>
        <p:spPr>
          <a:xfrm>
            <a:off x="3700057" y="904117"/>
            <a:ext cx="487306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мы знаем о профессиях?</a:t>
            </a:r>
          </a:p>
          <a:p>
            <a:endParaRPr lang="ru-RU" sz="1200" b="1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мы хотели бы узнать?</a:t>
            </a:r>
          </a:p>
          <a:p>
            <a:endParaRPr lang="ru-RU" sz="1200" b="1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Где мы можем узнать?</a:t>
            </a:r>
            <a:endParaRPr lang="ru-RU" sz="2800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C61C3BF-7461-4CDC-B20E-204CA67B75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5" r="9976"/>
          <a:stretch/>
        </p:blipFill>
        <p:spPr>
          <a:xfrm>
            <a:off x="4211960" y="2902465"/>
            <a:ext cx="4536179" cy="3262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Изображение выглядит как текст, контейнер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5E05AC41-180B-46F3-B8C0-CC59E6691F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2" t="12201" r="12201" b="9400"/>
          <a:stretch/>
        </p:blipFill>
        <p:spPr>
          <a:xfrm rot="5400000">
            <a:off x="1457608" y="3192707"/>
            <a:ext cx="2757492" cy="2145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3002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5825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B9F645D-00A2-4E96-8735-FD81EBE404BA}"/>
              </a:ext>
            </a:extLst>
          </p:cNvPr>
          <p:cNvSpPr/>
          <p:nvPr/>
        </p:nvSpPr>
        <p:spPr>
          <a:xfrm>
            <a:off x="2915816" y="120874"/>
            <a:ext cx="41433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II этап - Основной 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690BF36-6153-4C60-92EC-F9F51A6212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5" b="5455"/>
          <a:stretch/>
        </p:blipFill>
        <p:spPr>
          <a:xfrm>
            <a:off x="5580112" y="807521"/>
            <a:ext cx="2304651" cy="2704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B55C337-9B99-4152-971E-6CA1A49DEE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40"/>
          <a:stretch/>
        </p:blipFill>
        <p:spPr>
          <a:xfrm rot="5400000">
            <a:off x="5676695" y="4003558"/>
            <a:ext cx="2764997" cy="2472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19C5C35-76BB-44FE-96EE-4913C4C369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79487" y="3501830"/>
            <a:ext cx="2911074" cy="3366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C6CBCE9-1DB2-4F4B-A1B7-69BCF55EFC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" r="11593"/>
          <a:stretch/>
        </p:blipFill>
        <p:spPr>
          <a:xfrm rot="5400000">
            <a:off x="2498999" y="901557"/>
            <a:ext cx="2725762" cy="2495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0371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 eaLnBrk="1" hangingPunct="1">
              <a:buFont typeface="Arial" charset="0"/>
              <a:buNone/>
            </a:pPr>
            <a:endParaRPr lang="ru-RU" sz="2400" dirty="0"/>
          </a:p>
          <a:p>
            <a:pPr algn="just" eaLnBrk="1" hangingPunct="1">
              <a:buFont typeface="Arial" charset="0"/>
              <a:buNone/>
            </a:pPr>
            <a:endParaRPr lang="ru-RU" sz="2400" dirty="0"/>
          </a:p>
          <a:p>
            <a:pPr algn="just" eaLnBrk="1" hangingPunct="1">
              <a:buFont typeface="Arial" charset="0"/>
              <a:buNone/>
            </a:pPr>
            <a:endParaRPr lang="ru-RU" sz="3400" dirty="0"/>
          </a:p>
          <a:p>
            <a:pPr algn="just" eaLnBrk="1" hangingPunct="1">
              <a:buFont typeface="Arial" charset="0"/>
              <a:buNone/>
            </a:pP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70E8BC5-52C1-4875-97DE-88CCDBA112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621"/>
            <a:ext cx="8858250" cy="6858000"/>
          </a:xfrm>
          <a:prstGeom prst="rect">
            <a:avLst/>
          </a:prstGeom>
        </p:spPr>
      </p:pic>
      <p:sp>
        <p:nvSpPr>
          <p:cNvPr id="15" name="Заголовок 3">
            <a:extLst>
              <a:ext uri="{FF2B5EF4-FFF2-40B4-BE49-F238E27FC236}">
                <a16:creationId xmlns:a16="http://schemas.microsoft.com/office/drawing/2014/main" xmlns="" id="{E1B34488-AAE6-4C90-AFA0-7794EEDCF317}"/>
              </a:ext>
            </a:extLst>
          </p:cNvPr>
          <p:cNvSpPr txBox="1">
            <a:spLocks/>
          </p:cNvSpPr>
          <p:nvPr/>
        </p:nvSpPr>
        <p:spPr bwMode="auto">
          <a:xfrm>
            <a:off x="1043608" y="0"/>
            <a:ext cx="8229600" cy="90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III этап - Заключительный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7C05718-AC91-4546-B2A4-FC6291203E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" t="5811" r="9721"/>
          <a:stretch/>
        </p:blipFill>
        <p:spPr>
          <a:xfrm>
            <a:off x="1809815" y="4117187"/>
            <a:ext cx="2927958" cy="2373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1092581-1F43-4C86-981A-48CAD83FE3A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3" r="43814" b="15952"/>
          <a:stretch/>
        </p:blipFill>
        <p:spPr>
          <a:xfrm>
            <a:off x="2151085" y="870984"/>
            <a:ext cx="2304255" cy="29805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D780312-4198-4871-BDA8-2335D20F55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" t="-1352" b="1352"/>
          <a:stretch/>
        </p:blipFill>
        <p:spPr>
          <a:xfrm>
            <a:off x="4752519" y="905903"/>
            <a:ext cx="4086833" cy="23920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25E423C-6859-4BC9-AC4F-3AC8AFEF3C4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7" t="12816" r="18729" b="7174"/>
          <a:stretch/>
        </p:blipFill>
        <p:spPr>
          <a:xfrm>
            <a:off x="5091627" y="3851542"/>
            <a:ext cx="3762720" cy="26251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07"/>
            <a:ext cx="885825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91CBC9B-6228-414D-A209-FBBA032EBF61}"/>
              </a:ext>
            </a:extLst>
          </p:cNvPr>
          <p:cNvSpPr/>
          <p:nvPr/>
        </p:nvSpPr>
        <p:spPr>
          <a:xfrm>
            <a:off x="3275856" y="116632"/>
            <a:ext cx="41380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Продукты проекта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C9FE9BC-28DE-4DF7-9C0C-DBC7930663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5" t="13695" r="19705"/>
          <a:stretch/>
        </p:blipFill>
        <p:spPr>
          <a:xfrm>
            <a:off x="4823519" y="4202040"/>
            <a:ext cx="3444066" cy="2446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734E866-3930-4EBA-83D5-A4E35B3589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7" r="6470"/>
          <a:stretch/>
        </p:blipFill>
        <p:spPr>
          <a:xfrm rot="5400000">
            <a:off x="1870189" y="4162542"/>
            <a:ext cx="2595310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DE8B029-455A-45C4-81DF-4875390863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55742" y="1275745"/>
            <a:ext cx="2976331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6F08D40-E866-4F8B-B325-39EDF46EC4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8"/>
          <a:stretch/>
        </p:blipFill>
        <p:spPr>
          <a:xfrm rot="5400000">
            <a:off x="5300257" y="1214221"/>
            <a:ext cx="3157598" cy="2536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396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CC8CD51-8FB5-4403-B60B-BB0718CBA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5825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5F33931-F1A0-473E-A618-84536EC55E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1" r="11150"/>
          <a:stretch/>
        </p:blipFill>
        <p:spPr>
          <a:xfrm rot="4388512">
            <a:off x="3097602" y="1477462"/>
            <a:ext cx="5218866" cy="4901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AF899567-4757-48F9-A9F1-D9945B079291}"/>
              </a:ext>
            </a:extLst>
          </p:cNvPr>
          <p:cNvSpPr/>
          <p:nvPr/>
        </p:nvSpPr>
        <p:spPr>
          <a:xfrm>
            <a:off x="2452629" y="404664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Спасибо за внимание</a:t>
            </a:r>
            <a:endParaRPr lang="ru-RU" sz="4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384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8858250" cy="6858000"/>
          </a:xfrm>
          <a:prstGeom prst="rect">
            <a:avLst/>
          </a:prstGeom>
        </p:spPr>
      </p:pic>
      <p:pic>
        <p:nvPicPr>
          <p:cNvPr id="3" name="Picture 2" descr="C:\Users\Ольга\Desktop\повар.jpg">
            <a:extLst>
              <a:ext uri="{FF2B5EF4-FFF2-40B4-BE49-F238E27FC236}">
                <a16:creationId xmlns:a16="http://schemas.microsoft.com/office/drawing/2014/main" xmlns="" id="{E0F5D95E-3DE5-4A7A-A47E-EB95DAA72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422">
                        <a14:foregroundMark x1="15800" y1="38103" x2="15800" y2="38103"/>
                        <a14:backgroundMark x1="10212" y1="24106" x2="10212" y2="24106"/>
                        <a14:backgroundMark x1="92871" y1="20218" x2="92871" y2="20218"/>
                        <a14:backgroundMark x1="92486" y1="28927" x2="92486" y2="28927"/>
                        <a14:backgroundMark x1="16763" y1="7776" x2="16763" y2="7776"/>
                        <a14:backgroundMark x1="38150" y1="2488" x2="38150" y2="2488"/>
                        <a14:backgroundMark x1="34682" y1="37170" x2="34682" y2="37170"/>
                        <a14:backgroundMark x1="29865" y1="41680" x2="29865" y2="41680"/>
                        <a14:backgroundMark x1="92100" y1="33281" x2="92100" y2="33281"/>
                        <a14:backgroundMark x1="36802" y1="32504" x2="36802" y2="32504"/>
                        <a14:backgroundMark x1="24663" y1="28305" x2="24663" y2="28305"/>
                        <a14:backgroundMark x1="29865" y1="44479" x2="29865" y2="44479"/>
                        <a14:backgroundMark x1="40848" y1="37481" x2="40848" y2="37481"/>
                        <a14:backgroundMark x1="33911" y1="31415" x2="33911" y2="31415"/>
                        <a14:backgroundMark x1="7900" y1="34681" x2="7900" y2="34681"/>
                        <a14:backgroundMark x1="10983" y1="27994" x2="10983" y2="27994"/>
                        <a14:backgroundMark x1="42582" y1="77138" x2="42582" y2="77138"/>
                        <a14:backgroundMark x1="11561" y1="16330" x2="11561" y2="16330"/>
                        <a14:backgroundMark x1="31985" y1="35770" x2="31985" y2="35770"/>
                        <a14:backgroundMark x1="35645" y1="41680" x2="35645" y2="41680"/>
                        <a14:backgroundMark x1="19846" y1="14774" x2="19846" y2="14774"/>
                        <a14:backgroundMark x1="23314" y1="24417" x2="23314" y2="24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816" y="758076"/>
            <a:ext cx="2373095" cy="293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7A0CAE8C-412D-403F-AA63-CA0DFAD00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05301"/>
            <a:ext cx="2646040" cy="3295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C:\Users\Ольга\Desktop\043042_1417570242.png">
            <a:extLst>
              <a:ext uri="{FF2B5EF4-FFF2-40B4-BE49-F238E27FC236}">
                <a16:creationId xmlns:a16="http://schemas.microsoft.com/office/drawing/2014/main" xmlns="" id="{8D04D393-06FC-48D4-B4D4-C50B339CC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068" y="758076"/>
            <a:ext cx="238490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3F2BF8E8-67B6-49D4-AD0B-E1B3C169E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254" l="0" r="100000">
                        <a14:backgroundMark x1="2481" y1="26368" x2="13168" y2="498"/>
                        <a14:backgroundMark x1="12214" y1="4726" x2="12214" y2="4726"/>
                        <a14:backgroundMark x1="12214" y1="6716" x2="15458" y2="6716"/>
                        <a14:backgroundMark x1="14885" y1="6716" x2="29962" y2="5970"/>
                        <a14:backgroundMark x1="24618" y1="9453" x2="26145" y2="30597"/>
                        <a14:backgroundMark x1="26145" y1="5970" x2="55344" y2="5970"/>
                        <a14:backgroundMark x1="58015" y1="20149" x2="63359" y2="50995"/>
                        <a14:backgroundMark x1="73092" y1="45274" x2="73092" y2="452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131" y="4191317"/>
            <a:ext cx="3323569" cy="2550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1">
            <a:extLst>
              <a:ext uri="{FF2B5EF4-FFF2-40B4-BE49-F238E27FC236}">
                <a16:creationId xmlns:a16="http://schemas.microsoft.com/office/drawing/2014/main" xmlns="" id="{5442385F-CC86-42E4-8DA2-F5C22182BC34}"/>
              </a:ext>
            </a:extLst>
          </p:cNvPr>
          <p:cNvSpPr txBox="1">
            <a:spLocks/>
          </p:cNvSpPr>
          <p:nvPr/>
        </p:nvSpPr>
        <p:spPr bwMode="auto">
          <a:xfrm>
            <a:off x="2051720" y="219125"/>
            <a:ext cx="640871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Такие разные профессии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7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07"/>
            <a:ext cx="8858250" cy="6858000"/>
          </a:xfrm>
          <a:prstGeom prst="rect">
            <a:avLst/>
          </a:prstGeom>
        </p:spPr>
      </p:pic>
      <p:pic>
        <p:nvPicPr>
          <p:cNvPr id="3" name="Picture 3" descr="C:\Users\Ольга\Desktop\accountant.jpg">
            <a:extLst>
              <a:ext uri="{FF2B5EF4-FFF2-40B4-BE49-F238E27FC236}">
                <a16:creationId xmlns:a16="http://schemas.microsoft.com/office/drawing/2014/main" xmlns="" id="{F6DC0EDA-0D57-45D4-B1CA-19BC38D9E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955" l="2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06003" y="3929956"/>
            <a:ext cx="3333750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E3D253E7-29BB-4FE1-9475-912F6F377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621" y="956502"/>
            <a:ext cx="1699629" cy="3484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Ольга\Desktop\k3004-3.png">
            <a:extLst>
              <a:ext uri="{FF2B5EF4-FFF2-40B4-BE49-F238E27FC236}">
                <a16:creationId xmlns:a16="http://schemas.microsoft.com/office/drawing/2014/main" xmlns="" id="{6080C2E3-E172-4620-B702-6EAF32B059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8430" y1="95536" x2="48430" y2="95536"/>
                        <a14:foregroundMark x1="26906" y1="49107" x2="26906" y2="49107"/>
                        <a14:foregroundMark x1="23767" y1="44643" x2="23767" y2="44643"/>
                        <a14:foregroundMark x1="22422" y1="41518" x2="22422" y2="41518"/>
                        <a14:backgroundMark x1="15695" y1="36161" x2="15695" y2="36161"/>
                        <a14:backgroundMark x1="33184" y1="74107" x2="33184" y2="74107"/>
                        <a14:backgroundMark x1="69507" y1="79018" x2="69507" y2="79018"/>
                        <a14:backgroundMark x1="87444" y1="48661" x2="87444" y2="48661"/>
                        <a14:backgroundMark x1="64126" y1="71429" x2="64126" y2="71429"/>
                        <a14:backgroundMark x1="67265" y1="88839" x2="67265" y2="88839"/>
                        <a14:backgroundMark x1="37220" y1="83929" x2="37220" y2="83929"/>
                        <a14:backgroundMark x1="28251" y1="64286" x2="28251" y2="64286"/>
                        <a14:backgroundMark x1="37668" y1="50893" x2="37668" y2="50893"/>
                        <a14:backgroundMark x1="31390" y1="43750" x2="31390" y2="43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969" t="4987" r="7418"/>
          <a:stretch/>
        </p:blipFill>
        <p:spPr bwMode="auto">
          <a:xfrm>
            <a:off x="2469460" y="1193475"/>
            <a:ext cx="3103418" cy="402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1">
            <a:extLst>
              <a:ext uri="{FF2B5EF4-FFF2-40B4-BE49-F238E27FC236}">
                <a16:creationId xmlns:a16="http://schemas.microsoft.com/office/drawing/2014/main" xmlns="" id="{903E9BB3-D4E4-42A8-AEBE-18628B04D506}"/>
              </a:ext>
            </a:extLst>
          </p:cNvPr>
          <p:cNvSpPr txBox="1">
            <a:spLocks/>
          </p:cNvSpPr>
          <p:nvPr/>
        </p:nvSpPr>
        <p:spPr bwMode="auto">
          <a:xfrm>
            <a:off x="2051720" y="207049"/>
            <a:ext cx="640871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Важные профессии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52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07"/>
            <a:ext cx="8858250" cy="6858000"/>
          </a:xfrm>
          <a:prstGeom prst="rect">
            <a:avLst/>
          </a:prstGeom>
        </p:spPr>
      </p:pic>
      <p:sp>
        <p:nvSpPr>
          <p:cNvPr id="3" name="Объект 1">
            <a:extLst>
              <a:ext uri="{FF2B5EF4-FFF2-40B4-BE49-F238E27FC236}">
                <a16:creationId xmlns:a16="http://schemas.microsoft.com/office/drawing/2014/main" xmlns="" id="{3B472B26-378A-414E-9AB8-A880591C7FF9}"/>
              </a:ext>
            </a:extLst>
          </p:cNvPr>
          <p:cNvSpPr txBox="1">
            <a:spLocks/>
          </p:cNvSpPr>
          <p:nvPr/>
        </p:nvSpPr>
        <p:spPr bwMode="auto">
          <a:xfrm>
            <a:off x="2267744" y="260648"/>
            <a:ext cx="640871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родителей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D5A6480-2EE1-406D-AF39-784AB94196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570" y="1061215"/>
            <a:ext cx="2725829" cy="27258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A792ABF-1DF6-4EFB-8E8E-32675AD0D9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" r="9899"/>
          <a:stretch/>
        </p:blipFill>
        <p:spPr>
          <a:xfrm>
            <a:off x="1763688" y="4122690"/>
            <a:ext cx="3699711" cy="2421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7720F6B8-DDCE-4DDC-A481-9B8ACA4F117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4" r="6172"/>
          <a:stretch/>
        </p:blipFill>
        <p:spPr>
          <a:xfrm rot="5400000">
            <a:off x="5664553" y="4170715"/>
            <a:ext cx="2743800" cy="22908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C7F0228A-A0A9-443C-9851-248C7B27F0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08"/>
          <a:stretch/>
        </p:blipFill>
        <p:spPr>
          <a:xfrm rot="5400000">
            <a:off x="5669299" y="1274457"/>
            <a:ext cx="2734307" cy="22908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1821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5" y="10704"/>
            <a:ext cx="885825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72A00E2-4310-4AD3-9DC1-6E194755DE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 t="4877" r="1219" b="8943"/>
          <a:stretch/>
        </p:blipFill>
        <p:spPr>
          <a:xfrm>
            <a:off x="2699792" y="1844824"/>
            <a:ext cx="6225295" cy="4176464"/>
          </a:xfrm>
          <a:prstGeom prst="rect">
            <a:avLst/>
          </a:prstGeom>
        </p:spPr>
      </p:pic>
      <p:sp>
        <p:nvSpPr>
          <p:cNvPr id="8" name="Объект 1">
            <a:extLst>
              <a:ext uri="{FF2B5EF4-FFF2-40B4-BE49-F238E27FC236}">
                <a16:creationId xmlns:a16="http://schemas.microsoft.com/office/drawing/2014/main" xmlns="" id="{D75DBCFD-38C0-4A55-8D00-3B32545D2EB4}"/>
              </a:ext>
            </a:extLst>
          </p:cNvPr>
          <p:cNvSpPr txBox="1">
            <a:spLocks/>
          </p:cNvSpPr>
          <p:nvPr/>
        </p:nvSpPr>
        <p:spPr bwMode="auto">
          <a:xfrm>
            <a:off x="2267744" y="531720"/>
            <a:ext cx="640871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36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наших родителей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44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20"/>
            <a:ext cx="885825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7DA4DFD-DEB3-4882-B9EF-846CB38B2F1F}"/>
              </a:ext>
            </a:extLst>
          </p:cNvPr>
          <p:cNvSpPr/>
          <p:nvPr/>
        </p:nvSpPr>
        <p:spPr>
          <a:xfrm>
            <a:off x="2555776" y="766732"/>
            <a:ext cx="68407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Вид проекта:</a:t>
            </a:r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познавательно-исследовательский, </a:t>
            </a: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творческий</a:t>
            </a:r>
          </a:p>
          <a:p>
            <a:pPr indent="450215" algn="just">
              <a:spcAft>
                <a:spcPts val="0"/>
              </a:spcAft>
            </a:pP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Тип проекта: </a:t>
            </a: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 продолжительности: долгосрочный</a:t>
            </a: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 количеству участников: групповой</a:t>
            </a:r>
          </a:p>
          <a:p>
            <a:pPr indent="450215" algn="just">
              <a:spcAft>
                <a:spcPts val="0"/>
              </a:spcAft>
            </a:pP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Участники проекта:</a:t>
            </a:r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воспитатели, воспитанники, родители</a:t>
            </a:r>
          </a:p>
        </p:txBody>
      </p:sp>
    </p:spTree>
    <p:extLst>
      <p:ext uri="{BB962C8B-B14F-4D97-AF65-F5344CB8AC3E}">
        <p14:creationId xmlns:p14="http://schemas.microsoft.com/office/powerpoint/2010/main" val="141819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5825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C031F2C-9ED8-4AF0-A138-E3A08770290A}"/>
              </a:ext>
            </a:extLst>
          </p:cNvPr>
          <p:cNvSpPr/>
          <p:nvPr/>
        </p:nvSpPr>
        <p:spPr>
          <a:xfrm>
            <a:off x="2699792" y="1340768"/>
            <a:ext cx="6285965" cy="1574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Расширение и систематизирование </a:t>
            </a:r>
          </a:p>
          <a:p>
            <a:pPr algn="ctr"/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знаний детей о мире профессий. Обобщение знаний о профессиях их родителей. </a:t>
            </a:r>
          </a:p>
          <a:p>
            <a:pPr algn="ctr"/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Накопление определенного опыта</a:t>
            </a:r>
            <a:endParaRPr lang="ru-RU" sz="2400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47C6C82-B105-4FD8-95CC-6A004EDFCAE6}"/>
              </a:ext>
            </a:extLst>
          </p:cNvPr>
          <p:cNvSpPr/>
          <p:nvPr/>
        </p:nvSpPr>
        <p:spPr>
          <a:xfrm>
            <a:off x="3995936" y="406595"/>
            <a:ext cx="3163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Цель проекта </a:t>
            </a:r>
          </a:p>
        </p:txBody>
      </p:sp>
      <p:pic>
        <p:nvPicPr>
          <p:cNvPr id="6" name="Рисунок 5" descr="Изображение выглядит как ребенок, маленький, человек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C94BE301-092A-4494-A7E2-7C231033EA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7" b="3820"/>
          <a:stretch/>
        </p:blipFill>
        <p:spPr>
          <a:xfrm>
            <a:off x="3491880" y="3284984"/>
            <a:ext cx="4401366" cy="2948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5988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5825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D0DB1451-E665-488C-81A8-A8E612C93287}"/>
              </a:ext>
            </a:extLst>
          </p:cNvPr>
          <p:cNvSpPr/>
          <p:nvPr/>
        </p:nvSpPr>
        <p:spPr>
          <a:xfrm>
            <a:off x="2483768" y="548680"/>
            <a:ext cx="607226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Расширять представления о разных профессиях, трудовых действиях, совершаемых взрослыми, о материалах, необходимых для работы</a:t>
            </a:r>
          </a:p>
          <a:p>
            <a:pPr algn="just">
              <a:spcAft>
                <a:spcPts val="0"/>
              </a:spcAft>
            </a:pPr>
            <a:endParaRPr lang="ru-RU" sz="1200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Пробуждать у детей любознательность и интерес к деятельности своих родителей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A43A62D-0E29-4D5E-B24D-A8F4B81C22D5}"/>
              </a:ext>
            </a:extLst>
          </p:cNvPr>
          <p:cNvSpPr/>
          <p:nvPr/>
        </p:nvSpPr>
        <p:spPr>
          <a:xfrm>
            <a:off x="2555776" y="348565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Познавательное развитие</a:t>
            </a:r>
            <a:endParaRPr lang="ru-RU" sz="3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Объект 8" descr="Изображение выглядит как человек, стена, внутренний, холодильни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BD61A4C-CF46-4588-835D-5237E91143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5990617" y="4045547"/>
            <a:ext cx="3069529" cy="23021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Изображение выглядит как человек, ребенок, мальчик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EDE7FF06-F367-4B34-B6C4-A1CEECCCCD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19" y="3661855"/>
            <a:ext cx="4080113" cy="3060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783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AC7893-25D1-4D54-8CFF-567DD52E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885825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C97AC3A-E7C5-4F25-A1EF-C8A8175BDD41}"/>
              </a:ext>
            </a:extLst>
          </p:cNvPr>
          <p:cNvSpPr/>
          <p:nvPr/>
        </p:nvSpPr>
        <p:spPr>
          <a:xfrm>
            <a:off x="2771800" y="1110411"/>
            <a:ext cx="590465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• Наблюдения</a:t>
            </a:r>
          </a:p>
          <a:p>
            <a:pPr indent="450215" algn="just">
              <a:spcAft>
                <a:spcPts val="0"/>
              </a:spcAft>
            </a:pPr>
            <a:endParaRPr lang="ru-RU" sz="1200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• Познавательные беседы</a:t>
            </a:r>
          </a:p>
          <a:p>
            <a:pPr indent="450215" algn="just">
              <a:spcAft>
                <a:spcPts val="0"/>
              </a:spcAft>
            </a:pPr>
            <a:endParaRPr lang="ru-RU" sz="1200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• Экскурсии</a:t>
            </a:r>
          </a:p>
          <a:p>
            <a:pPr indent="450215" algn="just">
              <a:spcAft>
                <a:spcPts val="0"/>
              </a:spcAft>
            </a:pPr>
            <a:endParaRPr lang="ru-RU" sz="1200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• Чтение художественной литературы</a:t>
            </a:r>
          </a:p>
          <a:p>
            <a:pPr indent="450215" algn="just">
              <a:spcAft>
                <a:spcPts val="0"/>
              </a:spcAft>
            </a:pPr>
            <a:endParaRPr lang="ru-RU" sz="1200" dirty="0">
              <a:solidFill>
                <a:srgbClr val="74B2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74B2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• Продуктивная деятельность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CC9B31A-4F94-461B-BC20-9B80B71E0E0A}"/>
              </a:ext>
            </a:extLst>
          </p:cNvPr>
          <p:cNvSpPr/>
          <p:nvPr/>
        </p:nvSpPr>
        <p:spPr>
          <a:xfrm>
            <a:off x="2771800" y="379603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Методы и приемы</a:t>
            </a:r>
            <a:endParaRPr lang="ru-RU" sz="3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 descr="Изображение выглядит как человек, внутренний, пол, ребено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5C0AE078-7DE3-4068-8F9C-C388B5B2DA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0" b="39061"/>
          <a:stretch/>
        </p:blipFill>
        <p:spPr>
          <a:xfrm>
            <a:off x="3275856" y="3868731"/>
            <a:ext cx="3960440" cy="2739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2E49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7444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183</Words>
  <Application>Microsoft Office PowerPoint</Application>
  <PresentationFormat>Экран (4:3)</PresentationFormat>
  <Paragraphs>66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КОНСУЛЬТАЦИЯ ДЛЯ ВОСПИТАТЕЛЕЙ «Изучаем ФГОС дошкольного образования»</dc:title>
  <dc:creator>Галя</dc:creator>
  <cp:lastModifiedBy>Александр</cp:lastModifiedBy>
  <cp:revision>181</cp:revision>
  <dcterms:created xsi:type="dcterms:W3CDTF">2013-12-02T16:12:05Z</dcterms:created>
  <dcterms:modified xsi:type="dcterms:W3CDTF">2021-11-15T10:51:02Z</dcterms:modified>
</cp:coreProperties>
</file>