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82" r:id="rId4"/>
    <p:sldId id="258" r:id="rId5"/>
    <p:sldId id="283" r:id="rId6"/>
    <p:sldId id="257" r:id="rId7"/>
    <p:sldId id="284" r:id="rId8"/>
    <p:sldId id="265" r:id="rId9"/>
    <p:sldId id="285" r:id="rId10"/>
    <p:sldId id="260" r:id="rId11"/>
    <p:sldId id="286" r:id="rId12"/>
    <p:sldId id="261" r:id="rId13"/>
    <p:sldId id="287" r:id="rId14"/>
    <p:sldId id="262" r:id="rId15"/>
    <p:sldId id="288" r:id="rId16"/>
    <p:sldId id="263" r:id="rId17"/>
    <p:sldId id="289" r:id="rId18"/>
    <p:sldId id="264" r:id="rId19"/>
    <p:sldId id="290" r:id="rId20"/>
    <p:sldId id="269" r:id="rId21"/>
    <p:sldId id="291" r:id="rId22"/>
    <p:sldId id="266" r:id="rId23"/>
    <p:sldId id="292" r:id="rId24"/>
    <p:sldId id="267" r:id="rId25"/>
    <p:sldId id="293" r:id="rId26"/>
    <p:sldId id="268" r:id="rId27"/>
    <p:sldId id="294" r:id="rId28"/>
    <p:sldId id="270" r:id="rId29"/>
    <p:sldId id="295" r:id="rId30"/>
    <p:sldId id="271" r:id="rId31"/>
    <p:sldId id="296" r:id="rId32"/>
    <p:sldId id="272" r:id="rId33"/>
    <p:sldId id="297" r:id="rId34"/>
    <p:sldId id="273" r:id="rId35"/>
    <p:sldId id="298" r:id="rId36"/>
    <p:sldId id="274" r:id="rId37"/>
    <p:sldId id="299" r:id="rId38"/>
    <p:sldId id="275" r:id="rId39"/>
    <p:sldId id="300" r:id="rId40"/>
    <p:sldId id="276" r:id="rId41"/>
    <p:sldId id="301" r:id="rId42"/>
    <p:sldId id="277" r:id="rId43"/>
    <p:sldId id="302" r:id="rId44"/>
    <p:sldId id="278" r:id="rId45"/>
    <p:sldId id="303" r:id="rId46"/>
    <p:sldId id="279" r:id="rId47"/>
    <p:sldId id="304" r:id="rId48"/>
    <p:sldId id="280" r:id="rId49"/>
    <p:sldId id="305" r:id="rId50"/>
    <p:sldId id="281" r:id="rId51"/>
    <p:sldId id="306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96" autoAdjust="0"/>
    <p:restoredTop sz="94660"/>
  </p:normalViewPr>
  <p:slideViewPr>
    <p:cSldViewPr>
      <p:cViewPr varScale="1">
        <p:scale>
          <a:sx n="73" d="100"/>
          <a:sy n="73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10DD77C-0F33-4C89-A8C5-0C0DA20510AC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7FBF152-0854-4491-A4BF-FD78A762BF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5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мара\Рабочий стол\Лондон\0812b2e487b5fc2e0e9c8f8a04e16c0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286124"/>
            <a:ext cx="385765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Тамара\Рабочий стол\Лондон\153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428604"/>
            <a:ext cx="3902075" cy="2925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357430"/>
            <a:ext cx="8929718" cy="1357322"/>
          </a:xfrm>
        </p:spPr>
        <p:txBody>
          <a:bodyPr>
            <a:normAutofit/>
          </a:bodyPr>
          <a:lstStyle/>
          <a:p>
            <a:pPr algn="ctr"/>
            <a:r>
              <a:rPr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Britain </a:t>
            </a:r>
            <a:r>
              <a:rPr lang="ru-RU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sz="7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</a:t>
            </a:r>
            <a:r>
              <a:rPr sz="7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sz="7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 </a:t>
            </a:r>
            <a:r>
              <a:rPr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People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6000768"/>
            <a:ext cx="35004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000372"/>
            <a:ext cx="8229600" cy="4071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white rose</a:t>
            </a:r>
          </a:p>
          <a:p>
            <a:pPr>
              <a:buNone/>
            </a:pPr>
            <a:r>
              <a:rPr lang="en-US" sz="4000" b="1" i="1" dirty="0" smtClean="0"/>
              <a:t>b. red rose</a:t>
            </a:r>
          </a:p>
          <a:p>
            <a:pPr>
              <a:buNone/>
            </a:pPr>
            <a:r>
              <a:rPr lang="en-US" sz="4000" b="1" i="1" dirty="0" smtClean="0"/>
              <a:t>c. yellow rose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2143140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5. What is the emblem of England?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6625" y="6218238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1285860"/>
            <a:ext cx="8643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emblem of England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 rose.(b)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Тамара\Рабочий стол\Лондон\роза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286124"/>
            <a:ext cx="2714631" cy="3286148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143248"/>
            <a:ext cx="8229600" cy="3714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Irish</a:t>
            </a:r>
          </a:p>
          <a:p>
            <a:pPr>
              <a:buNone/>
            </a:pPr>
            <a:r>
              <a:rPr lang="en-US" sz="4000" b="1" i="1" dirty="0" smtClean="0"/>
              <a:t>b. Scottish</a:t>
            </a:r>
          </a:p>
          <a:p>
            <a:pPr>
              <a:buNone/>
            </a:pPr>
            <a:r>
              <a:rPr lang="en-US" sz="4000" b="1" i="1" dirty="0" smtClean="0"/>
              <a:t>c. English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2714644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6. What is the official language of the country?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7738" y="61976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500174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official language </a:t>
            </a:r>
          </a:p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the country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English.(c)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3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the Thames</a:t>
            </a:r>
          </a:p>
          <a:p>
            <a:pPr>
              <a:buNone/>
            </a:pPr>
            <a:r>
              <a:rPr lang="en-US" sz="4000" b="1" i="1" dirty="0" smtClean="0"/>
              <a:t>b. the Trent</a:t>
            </a:r>
          </a:p>
          <a:p>
            <a:pPr>
              <a:buNone/>
            </a:pPr>
            <a:r>
              <a:rPr lang="en-US" sz="4000" b="1" i="1" dirty="0" smtClean="0"/>
              <a:t>c.  the Severn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19344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7. What is the main river in Great Britain?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9013" y="6218238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1643050"/>
            <a:ext cx="8229600" cy="2357454"/>
          </a:xfrm>
        </p:spPr>
        <p:txBody>
          <a:bodyPr>
            <a:noAutofit/>
          </a:bodyPr>
          <a:lstStyle/>
          <a:p>
            <a:r>
              <a:rPr sz="6000" b="1" i="1" smtClean="0">
                <a:solidFill>
                  <a:schemeClr val="accent2">
                    <a:lumMod val="50000"/>
                  </a:schemeClr>
                </a:solidFill>
              </a:rPr>
              <a:t>The Thames (a) 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is the main river in Great Britain.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C:\Documents and Settings\Тамара\Рабочий стол\Лондон\ТЕМ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71876"/>
            <a:ext cx="3263900" cy="231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38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the Thames</a:t>
            </a:r>
          </a:p>
          <a:p>
            <a:pPr>
              <a:buNone/>
            </a:pPr>
            <a:r>
              <a:rPr lang="en-US" sz="4000" b="1" i="1" dirty="0" smtClean="0"/>
              <a:t>b. the Severn</a:t>
            </a:r>
          </a:p>
          <a:p>
            <a:pPr>
              <a:buNone/>
            </a:pPr>
            <a:r>
              <a:rPr lang="en-US" sz="4000" b="1" i="1" dirty="0" smtClean="0"/>
              <a:t>c. the Clyde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2071702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8. What is the longest river in Britain?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8525" y="61214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Тамара\Рабочий стол\Лондон\ТЕМЗА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325" y="1265238"/>
            <a:ext cx="6229350" cy="4327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152400"/>
            <a:ext cx="8429684" cy="3776666"/>
          </a:xfrm>
        </p:spPr>
        <p:txBody>
          <a:bodyPr>
            <a:normAutofit/>
          </a:bodyPr>
          <a:lstStyle/>
          <a:p>
            <a:r>
              <a:rPr sz="6000" b="1" i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Severn (b) 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longest river in Britain. 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67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Buckingham Palace</a:t>
            </a:r>
          </a:p>
          <a:p>
            <a:pPr>
              <a:buNone/>
            </a:pPr>
            <a:r>
              <a:rPr lang="en-US" sz="4000" b="1" i="1" dirty="0" smtClean="0"/>
              <a:t>b. Tower of London</a:t>
            </a:r>
          </a:p>
          <a:p>
            <a:pPr>
              <a:buNone/>
            </a:pPr>
            <a:r>
              <a:rPr lang="en-US" sz="4000" b="1" i="1" dirty="0" smtClean="0"/>
              <a:t>c. The Houses of Parliament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62220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9. What is the political centre of London?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606425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мара\Рабочий стол\Лондон\parlament1024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3108" y="3429000"/>
            <a:ext cx="492922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571480"/>
            <a:ext cx="82153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political centre of London are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Houses of Parliament.(c)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000372"/>
            <a:ext cx="8543956" cy="30956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b="1" i="1" dirty="0" smtClean="0"/>
              <a:t>a. Great Britain</a:t>
            </a:r>
          </a:p>
          <a:p>
            <a:pPr>
              <a:buNone/>
            </a:pPr>
            <a:r>
              <a:rPr lang="en-US" sz="4000" b="1" i="1" dirty="0" smtClean="0"/>
              <a:t>b. The United Kingdom of Great Britain and Northern Ireland</a:t>
            </a:r>
          </a:p>
          <a:p>
            <a:pPr>
              <a:buNone/>
            </a:pPr>
            <a:r>
              <a:rPr lang="en-US" sz="4000" b="1" dirty="0" smtClean="0"/>
              <a:t>c. </a:t>
            </a:r>
            <a:r>
              <a:rPr lang="en-US" sz="4000" b="1" i="1" dirty="0" smtClean="0"/>
              <a:t>The United Kingdom of Great Britain</a:t>
            </a:r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2357454"/>
          </a:xfrm>
        </p:spPr>
        <p:txBody>
          <a:bodyPr/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1.</a:t>
            </a:r>
            <a:r>
              <a:rPr b="1" smtClean="0"/>
              <a:t> 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The official name of the country is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28" y="6072206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429000"/>
            <a:ext cx="8229600" cy="30241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Westminster Abbey</a:t>
            </a:r>
          </a:p>
          <a:p>
            <a:pPr>
              <a:buNone/>
            </a:pPr>
            <a:r>
              <a:rPr lang="en-US" sz="4000" b="1" i="1" dirty="0" smtClean="0"/>
              <a:t>b. Westminster Cathedral</a:t>
            </a:r>
          </a:p>
          <a:p>
            <a:pPr>
              <a:buNone/>
            </a:pPr>
            <a:r>
              <a:rPr lang="en-US" sz="4000" b="1" i="1" dirty="0" smtClean="0"/>
              <a:t>c. Palace of Westminster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2643206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10. What is the official name of the Houses of Parliament?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616585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Тамара\Рабочий стол\Лондон\800px-housesofparliamentoverallarp[1]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14744" y="3143248"/>
            <a:ext cx="466725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285720" y="214290"/>
            <a:ext cx="8715436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i="1" dirty="0" smtClean="0"/>
              <a:t>   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Palace of Westminster (c)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official name of the Houses of Parliament.</a:t>
            </a:r>
            <a:endParaRPr lang="ru-RU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157161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071810"/>
            <a:ext cx="8229600" cy="3309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a museum</a:t>
            </a:r>
          </a:p>
          <a:p>
            <a:pPr>
              <a:buNone/>
            </a:pPr>
            <a:r>
              <a:rPr lang="en-US" sz="4000" b="1" i="1" dirty="0" smtClean="0"/>
              <a:t>b. a Zoo</a:t>
            </a:r>
          </a:p>
          <a:p>
            <a:pPr>
              <a:buNone/>
            </a:pPr>
            <a:r>
              <a:rPr lang="en-US" sz="4000" b="1" i="1" dirty="0" smtClean="0"/>
              <a:t>c. a prison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2000264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11.What is the Tower of London?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7400" y="6086475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амара\Рабочий стол\Лондон\лондон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762000"/>
            <a:ext cx="7620000" cy="533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0034" y="571480"/>
            <a:ext cx="79296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The Tower of London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a museum.(a)</a:t>
            </a:r>
            <a:endParaRPr lang="ru-RU" sz="60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38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in the Palace of Westminster</a:t>
            </a:r>
          </a:p>
          <a:p>
            <a:pPr>
              <a:buNone/>
            </a:pPr>
            <a:r>
              <a:rPr lang="en-US" sz="4000" b="1" i="1" dirty="0" smtClean="0"/>
              <a:t>b. in the Buckingham Palace</a:t>
            </a:r>
          </a:p>
          <a:p>
            <a:pPr>
              <a:buNone/>
            </a:pPr>
            <a:r>
              <a:rPr lang="en-US" sz="4000" b="1" i="1" dirty="0" smtClean="0"/>
              <a:t>c. in the St. Paul’s Cathedral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000264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12.Where does the Queen of England live?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122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700" y="6132513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214282" y="357166"/>
            <a:ext cx="8786842" cy="4572000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Queen of England lives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in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the Buckingham Palace.(b)</a:t>
            </a:r>
            <a:endParaRPr lang="ru-RU" sz="6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6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Documents and Settings\Тамара\Рабочий стол\Лондон\image01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357562"/>
            <a:ext cx="5143500" cy="3133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714752"/>
            <a:ext cx="8229600" cy="27384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in Trafalgar Square</a:t>
            </a:r>
          </a:p>
          <a:p>
            <a:pPr>
              <a:buNone/>
            </a:pPr>
            <a:r>
              <a:rPr lang="en-US" sz="4000" b="1" i="1" dirty="0" smtClean="0"/>
              <a:t>b. in Hyde Park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928670"/>
            <a:ext cx="8401080" cy="2500330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13. Where is the  monument to Admiral Nelson situated? 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4075" y="6053138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82868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In Trafalgar Square (a)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the  monument to Admiral Nelson situated. </a:t>
            </a:r>
            <a:endParaRPr lang="ru-RU" sz="6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Documents and Settings\Тамара\Рабочий стол\Лондон\trafalgar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357562"/>
            <a:ext cx="4324350" cy="3071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Тамара\Рабочий стол\Лондон\1168879920_f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143380"/>
            <a:ext cx="2643206" cy="235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3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a gallery</a:t>
            </a:r>
          </a:p>
          <a:p>
            <a:pPr>
              <a:buNone/>
            </a:pPr>
            <a:r>
              <a:rPr lang="en-US" sz="4000" b="1" i="1" dirty="0" smtClean="0"/>
              <a:t>b. a church</a:t>
            </a:r>
          </a:p>
          <a:p>
            <a:pPr>
              <a:buNone/>
            </a:pPr>
            <a:r>
              <a:rPr lang="en-US" sz="4000" b="1" i="1" dirty="0" smtClean="0"/>
              <a:t>c. a museum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62220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14. What is Westminster Abbey?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6008688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500034" y="1000108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Westminster Abbey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church.(b)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Documents and Settings\Тамара\Рабочий стол\Лондон\london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000372"/>
            <a:ext cx="3071834" cy="330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Тамара\Рабочий стол\Лондон\UNIT_KIN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514600"/>
            <a:ext cx="3657600" cy="18288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2910" y="857232"/>
            <a:ext cx="792961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official name of the country is</a:t>
            </a:r>
            <a:r>
              <a:rPr lang="en-US" sz="6000" b="1" i="1" dirty="0" smtClean="0"/>
              <a:t>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the United Kingdom of Great Britain and Northern Ireland.(b)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643314"/>
            <a:ext cx="8229600" cy="30956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Big Ben</a:t>
            </a:r>
          </a:p>
          <a:p>
            <a:pPr>
              <a:buNone/>
            </a:pPr>
            <a:r>
              <a:rPr lang="en-US" sz="4000" b="1" i="1" dirty="0" smtClean="0"/>
              <a:t>b. Covent Garden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143932" cy="1928826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15. The famous clock of London is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738" y="606425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28596" y="500042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famous clock of London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 Ben.(a)</a:t>
            </a:r>
            <a:r>
              <a:rPr lang="en-US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Documents and Settings\Тамара\Рабочий стол\Лондон\london_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00306"/>
            <a:ext cx="2971800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643314"/>
            <a:ext cx="8229600" cy="27384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Halloween</a:t>
            </a:r>
          </a:p>
          <a:p>
            <a:pPr>
              <a:buNone/>
            </a:pPr>
            <a:r>
              <a:rPr lang="en-US" sz="4000" b="1" i="1" dirty="0" smtClean="0"/>
              <a:t>b. Guy Fawkes’ Day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2500330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16. What do the British celebrate on 5 th November?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218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61087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28596" y="1571612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British celebrate on 5 </a:t>
            </a:r>
            <a:r>
              <a:rPr lang="en-US" sz="36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November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Guy Fawkes’ Day.(b)</a:t>
            </a:r>
            <a:endParaRPr lang="ru-RU" sz="60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3214686"/>
            <a:ext cx="8229600" cy="3309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BBC 1, BBC 2</a:t>
            </a:r>
          </a:p>
          <a:p>
            <a:pPr>
              <a:buNone/>
            </a:pPr>
            <a:r>
              <a:rPr lang="en-US" sz="4000" b="1" i="1" dirty="0" smtClean="0"/>
              <a:t>b. ITV, Channel 4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214422"/>
            <a:ext cx="8572560" cy="1643074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17. The state TV channels in Britain: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2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2475" y="606425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357158" y="1142984"/>
            <a:ext cx="8429652" cy="37862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  <a:t>          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and           (a)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TV channels in Britain. </a:t>
            </a:r>
            <a:endParaRPr lang="ru-RU" sz="6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Тамара\Рабочий стол\Лондон\ВВ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1571636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Тамара\Рабочий стол\Лондон\BBC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000108"/>
            <a:ext cx="1651000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071810"/>
            <a:ext cx="8229600" cy="338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Charles Dickens</a:t>
            </a:r>
          </a:p>
          <a:p>
            <a:pPr>
              <a:buNone/>
            </a:pPr>
            <a:r>
              <a:rPr lang="en-US" sz="4000" b="1" i="1" dirty="0" smtClean="0"/>
              <a:t>b. Robert Burns</a:t>
            </a:r>
          </a:p>
          <a:p>
            <a:pPr>
              <a:buNone/>
            </a:pPr>
            <a:r>
              <a:rPr lang="en-US" sz="4000" b="1" i="1" dirty="0" smtClean="0"/>
              <a:t>c. William Shakespeare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1928826"/>
          </a:xfrm>
          <a:ln>
            <a:noFill/>
          </a:ln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18. "Hamlet" is the famous tragedy of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26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88" y="61214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500034" y="357166"/>
            <a:ext cx="8501122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"Hamlet" is the famous tragedy of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William Shakespeare. (c)</a:t>
            </a:r>
            <a:endParaRPr lang="ru-RU" sz="6000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Documents and Settings\Тамара\Рабочий стол\Лондон\16768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214686"/>
            <a:ext cx="3556000" cy="330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643314"/>
            <a:ext cx="8229600" cy="2881314"/>
          </a:xfrm>
        </p:spPr>
        <p:txBody>
          <a:bodyPr/>
          <a:lstStyle/>
          <a:p>
            <a:pPr>
              <a:buNone/>
            </a:pPr>
            <a:r>
              <a:rPr lang="en-US" sz="4000" b="1" i="1" dirty="0" smtClean="0"/>
              <a:t>a. hockey</a:t>
            </a:r>
          </a:p>
          <a:p>
            <a:pPr>
              <a:buNone/>
            </a:pPr>
            <a:r>
              <a:rPr lang="en-US" sz="4000" b="1" i="1" dirty="0" smtClean="0"/>
              <a:t>b. cricket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229600" cy="1643074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19. The most popular sport game in England is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0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8513" y="61214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00042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most popular sport game in England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cricket.(b)</a:t>
            </a:r>
            <a:endParaRPr lang="ru-RU" sz="6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 descr="C:\Documents and Settings\Тамара\Рабочий стол\Лондон\Cricket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429000"/>
            <a:ext cx="428628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2857496"/>
            <a:ext cx="8443914" cy="37861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Northern Ireland, England, Scotland, Wales</a:t>
            </a:r>
          </a:p>
          <a:p>
            <a:pPr>
              <a:buNone/>
            </a:pPr>
            <a:r>
              <a:rPr lang="en-US" sz="4000" b="1" i="1" dirty="0" smtClean="0"/>
              <a:t>b. England, Scotland, Wales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2071702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2. What countries does the UK consist of? 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2" name="Picture 4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4075" y="622935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500438"/>
            <a:ext cx="8229600" cy="2952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 “The Beatles”</a:t>
            </a:r>
          </a:p>
          <a:p>
            <a:pPr>
              <a:buNone/>
            </a:pPr>
            <a:r>
              <a:rPr lang="en-US" sz="4000" b="1" i="1" dirty="0" smtClean="0"/>
              <a:t>b. “London Beat”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2500330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20. The popular music group of the 1960</a:t>
            </a:r>
            <a:r>
              <a:rPr sz="4400" b="1" smtClean="0">
                <a:solidFill>
                  <a:schemeClr val="accent2">
                    <a:lumMod val="75000"/>
                  </a:schemeClr>
                </a:solidFill>
              </a:rPr>
              <a:t>s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 from Liverpool is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300" y="61087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357166"/>
            <a:ext cx="8715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popular music group of the 1960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from Liverpool is </a:t>
            </a:r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Beatles”.(a) 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C:\Documents and Settings\Тамара\Рабочий стол\Лондон\Beatles_-_Yesterday[1]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7686" y="3214686"/>
            <a:ext cx="4357718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500438"/>
            <a:ext cx="8229600" cy="30241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The President</a:t>
            </a:r>
          </a:p>
          <a:p>
            <a:pPr>
              <a:buNone/>
            </a:pPr>
            <a:r>
              <a:rPr lang="en-US" sz="4000" b="1" i="1" dirty="0" smtClean="0"/>
              <a:t>b. The Prime-Minister</a:t>
            </a:r>
          </a:p>
          <a:p>
            <a:pPr>
              <a:buNone/>
            </a:pPr>
            <a:r>
              <a:rPr lang="en-US" sz="4000" b="1" i="1" dirty="0" smtClean="0"/>
              <a:t>c. The Queen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2714644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Who is the official head of the state in the UK?</a:t>
            </a:r>
            <a:endParaRPr lang="ru-RU" sz="6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8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738" y="6108700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785926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Queen (c)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the official head of the state in the UK.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6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14620"/>
            <a:ext cx="8229600" cy="338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The Vice-President</a:t>
            </a:r>
          </a:p>
          <a:p>
            <a:pPr>
              <a:buNone/>
            </a:pPr>
            <a:r>
              <a:rPr lang="en-US" sz="4000" b="1" i="1" dirty="0" smtClean="0"/>
              <a:t>b.  The President</a:t>
            </a:r>
          </a:p>
          <a:p>
            <a:pPr>
              <a:buNone/>
            </a:pPr>
            <a:r>
              <a:rPr lang="en-US" sz="4000" b="1" i="1" dirty="0" smtClean="0"/>
              <a:t>c. The Prime-Minister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19344"/>
          </a:xfrm>
        </p:spPr>
        <p:txBody>
          <a:bodyPr>
            <a:normAutofit fontScale="90000"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22. Who is the head of the government in the UK?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362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88" y="6132513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50" y="1285860"/>
            <a:ext cx="89297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head of the government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UK is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Prime-Minister.(c) 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23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the legislative branch of power</a:t>
            </a:r>
          </a:p>
          <a:p>
            <a:pPr>
              <a:buNone/>
            </a:pPr>
            <a:r>
              <a:rPr lang="en-US" sz="4000" b="1" i="1" dirty="0" smtClean="0"/>
              <a:t>b. the executive branch of power</a:t>
            </a:r>
          </a:p>
          <a:p>
            <a:pPr>
              <a:buNone/>
            </a:pP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2214578"/>
          </a:xfrm>
        </p:spPr>
        <p:txBody>
          <a:bodyPr>
            <a:normAutofit fontScale="90000"/>
          </a:bodyPr>
          <a:lstStyle/>
          <a:p>
            <a:r>
              <a:rPr sz="6700" b="1" smtClean="0">
                <a:solidFill>
                  <a:schemeClr val="accent2">
                    <a:lumMod val="75000"/>
                  </a:schemeClr>
                </a:solidFill>
              </a:rPr>
              <a:t>23. The government of the UK represents </a:t>
            </a:r>
            <a:r>
              <a:rPr lang="ru-RU" sz="67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sz="60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mtClean="0"/>
              <a:t> </a:t>
            </a:r>
            <a:endParaRPr lang="ru-RU" dirty="0"/>
          </a:p>
        </p:txBody>
      </p:sp>
      <p:pic>
        <p:nvPicPr>
          <p:cNvPr id="16386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51863" y="6143625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142984"/>
            <a:ext cx="850112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government of the UK represents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executive branch of power.(b) 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714620"/>
            <a:ext cx="8229600" cy="39528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a monarchy</a:t>
            </a:r>
          </a:p>
          <a:p>
            <a:pPr>
              <a:buNone/>
            </a:pPr>
            <a:r>
              <a:rPr lang="en-US" sz="4000" b="1" i="1" dirty="0" smtClean="0"/>
              <a:t>b. a presidential republic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219200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24. The UK is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7410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90" y="6159528"/>
            <a:ext cx="109510" cy="109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285992"/>
            <a:ext cx="95012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UK is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monarchy.(a)</a:t>
            </a:r>
            <a:endParaRPr lang="ru-RU" sz="60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500042"/>
            <a:ext cx="8286776" cy="4714908"/>
          </a:xfrm>
        </p:spPr>
        <p:txBody>
          <a:bodyPr>
            <a:norm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UK consists of </a:t>
            </a:r>
            <a:r>
              <a:rPr sz="6000" b="1" i="1" smtClean="0">
                <a:solidFill>
                  <a:schemeClr val="accent2">
                    <a:lumMod val="50000"/>
                  </a:schemeClr>
                </a:solidFill>
              </a:rPr>
              <a:t>Northern Ireland, England, Scotland, Wales.(a)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214686"/>
            <a:ext cx="8229600" cy="338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Victoria</a:t>
            </a:r>
          </a:p>
          <a:p>
            <a:pPr>
              <a:buNone/>
            </a:pPr>
            <a:r>
              <a:rPr lang="en-US" sz="4000" b="1" i="1" dirty="0" smtClean="0"/>
              <a:t>b. Elizabeth II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2286016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25. Who is the Queen of the UK?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4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88" y="6154738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928670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Queen of the UK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Elizabeth II.(b)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Documents and Settings\Тамара\Рабочий стол\Лондон\1277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3357562"/>
            <a:ext cx="235745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xfrm>
            <a:off x="428596" y="3000372"/>
            <a:ext cx="8229600" cy="3571868"/>
          </a:xfrm>
        </p:spPr>
        <p:txBody>
          <a:bodyPr/>
          <a:lstStyle/>
          <a:p>
            <a:pPr marL="457200" indent="-457200" algn="l">
              <a:buNone/>
            </a:pPr>
            <a:r>
              <a:rPr lang="en-US" sz="4000" b="1" i="1" dirty="0" smtClean="0"/>
              <a:t>a. Washington</a:t>
            </a:r>
          </a:p>
          <a:p>
            <a:pPr marL="457200" indent="-457200" algn="l">
              <a:buNone/>
            </a:pPr>
            <a:r>
              <a:rPr lang="en-US" sz="4000" b="1" i="1" dirty="0" smtClean="0"/>
              <a:t>b. Cardiff</a:t>
            </a:r>
          </a:p>
          <a:p>
            <a:pPr marL="457200" indent="-457200" algn="l">
              <a:buNone/>
            </a:pPr>
            <a:r>
              <a:rPr lang="en-US" sz="4000" b="1" i="1" dirty="0" smtClean="0"/>
              <a:t>c. London    </a:t>
            </a:r>
            <a:endParaRPr lang="ru-RU" sz="4000" b="1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43998" cy="2500330"/>
          </a:xfrm>
        </p:spPr>
        <p:txBody>
          <a:bodyPr>
            <a:normAutofit/>
          </a:bodyPr>
          <a:lstStyle/>
          <a:p>
            <a:pPr marL="1143000" indent="-1143000"/>
            <a:r>
              <a:rPr sz="6700" b="1" smtClean="0">
                <a:solidFill>
                  <a:schemeClr val="accent2">
                    <a:lumMod val="75000"/>
                  </a:schemeClr>
                </a:solidFill>
              </a:rPr>
              <a:t>3.What is the capital of the country?</a:t>
            </a:r>
            <a:endParaRPr lang="ru-RU" sz="67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4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7900" y="6311900"/>
            <a:ext cx="117504" cy="117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2714644"/>
          </a:xfrm>
        </p:spPr>
        <p:txBody>
          <a:bodyPr>
            <a:normAutofit/>
          </a:bodyPr>
          <a:lstStyle/>
          <a:p>
            <a:pPr algn="ctr"/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The capital of the country is </a:t>
            </a:r>
            <a:r>
              <a:rPr sz="6000" b="1" i="1" smtClean="0">
                <a:solidFill>
                  <a:schemeClr val="accent2">
                    <a:lumMod val="50000"/>
                  </a:schemeClr>
                </a:solidFill>
              </a:rPr>
              <a:t>London.(c)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3314" name="Picture 2" descr="C:\Documents and Settings\Тамара\Рабочий стол\Лондон\1895-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3071810"/>
            <a:ext cx="4905388" cy="3262321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214686"/>
            <a:ext cx="8229600" cy="28813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b="1" i="1" dirty="0" smtClean="0"/>
              <a:t>a. John Arbuthnot</a:t>
            </a:r>
          </a:p>
          <a:p>
            <a:pPr>
              <a:buNone/>
            </a:pPr>
            <a:r>
              <a:rPr lang="en-US" sz="4000" b="1" i="1" dirty="0" smtClean="0"/>
              <a:t>b. John Bull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2714644"/>
          </a:xfrm>
        </p:spPr>
        <p:txBody>
          <a:bodyPr>
            <a:noAutofit/>
          </a:bodyPr>
          <a:lstStyle/>
          <a:p>
            <a:r>
              <a:rPr sz="6000" b="1" smtClean="0">
                <a:solidFill>
                  <a:schemeClr val="accent2">
                    <a:lumMod val="75000"/>
                  </a:schemeClr>
                </a:solidFill>
              </a:rPr>
              <a:t>4. Who is the symbol of the typical Englishman?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C:\Program Files\Microsoft Office\MEDIA\OFFICE12\Bullets\BD10302_.gif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28" y="6215082"/>
            <a:ext cx="114300" cy="11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1785926"/>
            <a:ext cx="74295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symbol of the typical Englishman is 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John Bull.(b)</a:t>
            </a:r>
            <a:endParaRPr lang="ru-RU" sz="6000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554</TotalTime>
  <Words>858</Words>
  <Application>Microsoft Office PowerPoint</Application>
  <PresentationFormat>Экран (4:3)</PresentationFormat>
  <Paragraphs>117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Бумажная</vt:lpstr>
      <vt:lpstr>Britain аnd its People</vt:lpstr>
      <vt:lpstr>1. The official name of the country is …</vt:lpstr>
      <vt:lpstr>Слайд 3</vt:lpstr>
      <vt:lpstr>2. What countries does the UK consist of?  </vt:lpstr>
      <vt:lpstr>The UK consists of Northern Ireland, England, Scotland, Wales.(a)</vt:lpstr>
      <vt:lpstr>3.What is the capital of the country?</vt:lpstr>
      <vt:lpstr>The capital of the country is London.(c)</vt:lpstr>
      <vt:lpstr>4. Who is the symbol of the typical Englishman?</vt:lpstr>
      <vt:lpstr>Слайд 9</vt:lpstr>
      <vt:lpstr>5. What is the emblem of England?</vt:lpstr>
      <vt:lpstr>Слайд 11</vt:lpstr>
      <vt:lpstr>6. What is the official language of the country?</vt:lpstr>
      <vt:lpstr>Слайд 13</vt:lpstr>
      <vt:lpstr>7. What is the main river in Great Britain?</vt:lpstr>
      <vt:lpstr>The Thames (a) is the main river in Great Britain.</vt:lpstr>
      <vt:lpstr>8. What is the longest river in Britain?</vt:lpstr>
      <vt:lpstr>The Severn (b) is the longest river in Britain. </vt:lpstr>
      <vt:lpstr>9. What is the political centre of London? </vt:lpstr>
      <vt:lpstr>Слайд 19</vt:lpstr>
      <vt:lpstr>10. What is the official name of the Houses of Parliament?</vt:lpstr>
      <vt:lpstr>Слайд 21</vt:lpstr>
      <vt:lpstr>11.What is the Tower of London?</vt:lpstr>
      <vt:lpstr>Слайд 23</vt:lpstr>
      <vt:lpstr>12.Where does the Queen of England live?</vt:lpstr>
      <vt:lpstr>Слайд 25</vt:lpstr>
      <vt:lpstr>   13. Where is the  monument to Admiral Nelson situated?  </vt:lpstr>
      <vt:lpstr>Слайд 27</vt:lpstr>
      <vt:lpstr>14. What is Westminster Abbey?</vt:lpstr>
      <vt:lpstr>Слайд 29</vt:lpstr>
      <vt:lpstr>    15. The famous clock of London is … </vt:lpstr>
      <vt:lpstr>Слайд 31</vt:lpstr>
      <vt:lpstr>16. What do the British celebrate on 5 th November?</vt:lpstr>
      <vt:lpstr>Слайд 33</vt:lpstr>
      <vt:lpstr>17. The state TV channels in Britain: </vt:lpstr>
      <vt:lpstr>Слайд 35</vt:lpstr>
      <vt:lpstr>18. "Hamlet" is the famous tragedy of …</vt:lpstr>
      <vt:lpstr>Слайд 37</vt:lpstr>
      <vt:lpstr>19. The most popular sport game in England is … </vt:lpstr>
      <vt:lpstr>Слайд 39</vt:lpstr>
      <vt:lpstr>20. The popular music group of the 1960s from Liverpool is …</vt:lpstr>
      <vt:lpstr>Слайд 41</vt:lpstr>
      <vt:lpstr>21. Who is the official head of the state in the UK?</vt:lpstr>
      <vt:lpstr>Слайд 43</vt:lpstr>
      <vt:lpstr>22. Who is the head of the government in the UK?</vt:lpstr>
      <vt:lpstr>Слайд 45</vt:lpstr>
      <vt:lpstr>23. The government of the UK represents …  </vt:lpstr>
      <vt:lpstr>Слайд 47</vt:lpstr>
      <vt:lpstr>24. The UK is … </vt:lpstr>
      <vt:lpstr>Слайд 49</vt:lpstr>
      <vt:lpstr>25. Who is the Queen of the UK?</vt:lpstr>
      <vt:lpstr>Слайд 51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Britain And Its People</dc:title>
  <dc:creator>Тамара</dc:creator>
  <cp:lastModifiedBy>Ирина</cp:lastModifiedBy>
  <cp:revision>63</cp:revision>
  <dcterms:created xsi:type="dcterms:W3CDTF">2009-02-08T08:51:45Z</dcterms:created>
  <dcterms:modified xsi:type="dcterms:W3CDTF">2021-03-29T16:18:02Z</dcterms:modified>
</cp:coreProperties>
</file>