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784930560919613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«Что бы ты хотел добавить в ваши уроки?»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6000"/>
                      <a:lumMod val="100000"/>
                    </a:schemeClr>
                  </a:gs>
                  <a:gs pos="78000">
                    <a:schemeClr val="accent1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2-878D-4088-B3F4-E846C0CD31AA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6000"/>
                      <a:lumMod val="100000"/>
                    </a:schemeClr>
                  </a:gs>
                  <a:gs pos="78000">
                    <a:schemeClr val="accent2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3-878D-4088-B3F4-E846C0CD31AA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6000"/>
                      <a:lumMod val="100000"/>
                    </a:schemeClr>
                  </a:gs>
                  <a:gs pos="78000">
                    <a:schemeClr val="accent3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4-878D-4088-B3F4-E846C0CD31AA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6000"/>
                      <a:lumMod val="100000"/>
                    </a:schemeClr>
                  </a:gs>
                  <a:gs pos="78000">
                    <a:schemeClr val="accent4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5-878D-4088-B3F4-E846C0CD31AA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6000"/>
                      <a:lumMod val="100000"/>
                    </a:schemeClr>
                  </a:gs>
                  <a:gs pos="78000">
                    <a:schemeClr val="accent5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6-878D-4088-B3F4-E846C0CD31A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Побольше играть</c:v>
                </c:pt>
                <c:pt idx="1">
                  <c:v>Мультфильмы</c:v>
                </c:pt>
                <c:pt idx="2">
                  <c:v>Более сложные задания</c:v>
                </c:pt>
                <c:pt idx="3">
                  <c:v>Больше отдыха</c:v>
                </c:pt>
                <c:pt idx="4">
                  <c:v>Самостоятельная работа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32</c:v>
                </c:pt>
                <c:pt idx="1">
                  <c:v>2</c:v>
                </c:pt>
                <c:pt idx="2">
                  <c:v>4</c:v>
                </c:pt>
                <c:pt idx="3">
                  <c:v>3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8D-4088-B3F4-E846C0CD31AA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39BF-5DC7-4C20-AED9-A5B5DE955F21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1475-96A7-4D95-888B-2E11CE6E5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538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39BF-5DC7-4C20-AED9-A5B5DE955F21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1475-96A7-4D95-888B-2E11CE6E5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088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39BF-5DC7-4C20-AED9-A5B5DE955F21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1475-96A7-4D95-888B-2E11CE6E597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171749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39BF-5DC7-4C20-AED9-A5B5DE955F21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1475-96A7-4D95-888B-2E11CE6E5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0716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39BF-5DC7-4C20-AED9-A5B5DE955F21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1475-96A7-4D95-888B-2E11CE6E597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673790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39BF-5DC7-4C20-AED9-A5B5DE955F21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1475-96A7-4D95-888B-2E11CE6E5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9723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39BF-5DC7-4C20-AED9-A5B5DE955F21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1475-96A7-4D95-888B-2E11CE6E5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4256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39BF-5DC7-4C20-AED9-A5B5DE955F21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1475-96A7-4D95-888B-2E11CE6E5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751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39BF-5DC7-4C20-AED9-A5B5DE955F21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1475-96A7-4D95-888B-2E11CE6E5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938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39BF-5DC7-4C20-AED9-A5B5DE955F21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1475-96A7-4D95-888B-2E11CE6E5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690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39BF-5DC7-4C20-AED9-A5B5DE955F21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1475-96A7-4D95-888B-2E11CE6E5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768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39BF-5DC7-4C20-AED9-A5B5DE955F21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1475-96A7-4D95-888B-2E11CE6E5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534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39BF-5DC7-4C20-AED9-A5B5DE955F21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1475-96A7-4D95-888B-2E11CE6E5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713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39BF-5DC7-4C20-AED9-A5B5DE955F21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1475-96A7-4D95-888B-2E11CE6E5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123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39BF-5DC7-4C20-AED9-A5B5DE955F21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1475-96A7-4D95-888B-2E11CE6E5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665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39BF-5DC7-4C20-AED9-A5B5DE955F21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1475-96A7-4D95-888B-2E11CE6E5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410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839BF-5DC7-4C20-AED9-A5B5DE955F21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3851475-96A7-4D95-888B-2E11CE6E5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430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mel.fm/shkola/6783041-gamification?utm_source=telegram&amp;utm_medium=share" TargetMode="External"/><Relationship Id="rId7" Type="http://schemas.openxmlformats.org/officeDocument/2006/relationships/image" Target="../media/image1.png"/><Relationship Id="rId2" Type="http://schemas.openxmlformats.org/officeDocument/2006/relationships/hyperlink" Target="https://eduinspector.ru/2015/12/31/klipovoe-myshlenie-kak-problema-shkolnika-uchitelya-roditelej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monocler.ru/klipovoe-myishlenie/" TargetMode="External"/><Relationship Id="rId5" Type="http://schemas.openxmlformats.org/officeDocument/2006/relationships/hyperlink" Target="http://didaktor.ru/ispolzovanie-shablona-s-makrosom-drag-and-drop/" TargetMode="External"/><Relationship Id="rId4" Type="http://schemas.openxmlformats.org/officeDocument/2006/relationships/hyperlink" Target="https://www.ispring.ru/elearning-insights/gameschoo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" y="2419349"/>
            <a:ext cx="8930121" cy="2048105"/>
          </a:xfrm>
        </p:spPr>
        <p:txBody>
          <a:bodyPr>
            <a:noAutofit/>
          </a:bodyPr>
          <a:lstStyle/>
          <a:p>
            <a:pPr algn="ctr"/>
            <a:r>
              <a:rPr lang="ru-RU" sz="3200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Геймификация образовательного процесса в начальной школе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использованием цифровых технологий </a:t>
            </a:r>
            <a:r>
              <a:rPr lang="ru-RU" sz="32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средство повышения </a:t>
            </a:r>
            <a:br>
              <a:rPr lang="ru-RU" sz="32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учебной мотивации учащихся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7700" y="5000625"/>
            <a:ext cx="9144000" cy="1969597"/>
          </a:xfrm>
        </p:spPr>
        <p:txBody>
          <a:bodyPr>
            <a:normAutofit fontScale="85000" lnSpcReduction="20000"/>
          </a:bodyPr>
          <a:lstStyle/>
          <a:p>
            <a:pPr algn="ctr">
              <a:lnSpc>
                <a:spcPct val="114000"/>
              </a:lnSpc>
              <a:spcBef>
                <a:spcPts val="0"/>
              </a:spcBef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Моргенштерн Александра Васильевна</a:t>
            </a:r>
          </a:p>
          <a:p>
            <a:pPr algn="ctr">
              <a:lnSpc>
                <a:spcPct val="114000"/>
              </a:lnSpc>
              <a:spcBef>
                <a:spcPts val="0"/>
              </a:spcBef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первой квалификационной категории</a:t>
            </a:r>
          </a:p>
          <a:p>
            <a:pPr algn="ctr">
              <a:lnSpc>
                <a:spcPct val="114000"/>
              </a:lnSpc>
              <a:spcBef>
                <a:spcPts val="0"/>
              </a:spcBef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средняя общеобразовательная школа №490 </a:t>
            </a:r>
          </a:p>
          <a:p>
            <a:pPr algn="ctr">
              <a:lnSpc>
                <a:spcPct val="114000"/>
              </a:lnSpc>
              <a:spcBef>
                <a:spcPts val="0"/>
              </a:spcBef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углубленным изучением иностранных языков </a:t>
            </a:r>
          </a:p>
          <a:p>
            <a:pPr algn="ctr">
              <a:lnSpc>
                <a:spcPct val="114000"/>
              </a:lnSpc>
              <a:spcBef>
                <a:spcPts val="0"/>
              </a:spcBef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Красногвардейского района Санкт-Петербурга</a:t>
            </a:r>
          </a:p>
          <a:p>
            <a:pPr algn="ctr">
              <a:lnSpc>
                <a:spcPct val="114000"/>
              </a:lnSpc>
              <a:spcBef>
                <a:spcPts val="0"/>
              </a:spcBef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Bef>
                <a:spcPts val="0"/>
              </a:spcBef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</a:t>
            </a:r>
          </a:p>
          <a:p>
            <a:pPr algn="ctr">
              <a:lnSpc>
                <a:spcPct val="114000"/>
              </a:lnSpc>
              <a:spcBef>
                <a:spcPts val="0"/>
              </a:spcBef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sc490-spb.ru/wp-content/themes/twentyfourteen/images/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00" y="-69736"/>
            <a:ext cx="20955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755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4534" y="140687"/>
            <a:ext cx="8596668" cy="1320800"/>
          </a:xfrm>
        </p:spPr>
        <p:txBody>
          <a:bodyPr>
            <a:normAutofit/>
          </a:bodyPr>
          <a:lstStyle/>
          <a:p>
            <a:pPr lvl="0"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Мобильное приложение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Plickers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Пликерс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883"/>
          <a:stretch/>
        </p:blipFill>
        <p:spPr>
          <a:xfrm>
            <a:off x="2495550" y="1690688"/>
            <a:ext cx="6643687" cy="48123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http://sc490-spb.ru/wp-content/themes/twentyfourteen/images/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9" y="61600"/>
            <a:ext cx="1162050" cy="73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90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Геймификационные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возможности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 PowerPoint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интерактивных пособий: интерактивных плакатов, анимированных кроссвордов, тестов и викторин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викторин и игр формата «Своя игра», «Что? Где? Когда?», «Сто к одному»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 игры,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квесты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игры по станциям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Макрос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Drag-and-drop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(автор –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Ханс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Вернер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Хоффман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TestKit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sc490-spb.ru/wp-content/themes/twentyfourteen/images/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9" y="61600"/>
            <a:ext cx="1162050" cy="73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0989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864096"/>
            <a:ext cx="11010900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Список используемых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источников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«Клиповое мышление как проблема школьника, учителя, родителей» // Блог инспектора народного образования: сайт. — 2021. —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URL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ru-RU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2"/>
              </a:rPr>
              <a:t>https://eduinspector.ru/2015/12/31/klipovoe-myshlenie-kak-problema-shkolnika-uchitelya-roditelej/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(Дата обращения 23.03.2021)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Яковлева А. А. «Геймификация: как превратить урок в игру и не перестараться» // Образовательный портал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Mel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fm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: сайт. — 2021. —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URL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ru-RU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https://mel.fm/shkola/6783041-gamification?utm_source=telegram&amp;utm_medium=share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(Дата обращения: 23.03.2021)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iSpring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– платформа для корпоративного обучения: сайт. — 2021. —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URL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ru-RU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4"/>
              </a:rPr>
              <a:t>https://www.ispring.ru/elearning-insights/gameschool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(Дата обращения 23.03.2021)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Портал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Дидактор.нет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: сайт. // Шаблон макроса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Drag and Drop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 — 2021. —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URL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ru-RU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5"/>
              </a:rPr>
              <a:t>http://didaktor.ru/ispolzovanie-shablona-s-makrosom-drag-and-drop/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(Дата обращения: 23.03.2021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Фролова А. А. «Клиповое мышление: чем отличаются «люди экрана» от «людей книги»? 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//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Интернет-журнал </a:t>
            </a:r>
            <a:r>
              <a:rPr lang="en-US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Monokler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: сайт. — 2017. — 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URL: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hlinkClick r:id="rId6"/>
              </a:rPr>
              <a:t>https://monocler.ru/klipovoe-myishlenie/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(Дата обращения: 3.04.2021).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3" name="Picture 2" descr="http://sc490-spb.ru/wp-content/themes/twentyfourteen/images/log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9" y="61600"/>
            <a:ext cx="1162050" cy="73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504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980" y="1233372"/>
            <a:ext cx="10515600" cy="113370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По данным исследователей, около 80% российских школьников обладают клиповым мышлением.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13980" y="1800225"/>
            <a:ext cx="9001470" cy="40389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/>
              <a:t>Клиповое мышление </a:t>
            </a:r>
            <a:r>
              <a:rPr lang="ru-RU" dirty="0" smtClean="0"/>
              <a:t>— это феномен восприятия информации современными школьниками и молодыми людьми, заключающийся в способности воспринимать информацию не как целостный объект, а как «нарезку» из многих мелких и не связанных между собой событий.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Клиповое мышление не позволяет обучающимся глубоко и всесторонне изучать учебный материал на протяжении достаточного времени.</a:t>
            </a:r>
            <a:endParaRPr lang="ru-RU" dirty="0"/>
          </a:p>
        </p:txBody>
      </p:sp>
      <p:pic>
        <p:nvPicPr>
          <p:cNvPr id="5" name="Picture 2" descr="http://sc490-spb.ru/wp-content/themes/twentyfourteen/images/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0"/>
            <a:ext cx="1473200" cy="93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186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1876" y="1447800"/>
            <a:ext cx="888214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0" i="0" dirty="0" smtClean="0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2010 году  российский философ и культуролог К.Г. Фрумкин </a:t>
            </a:r>
            <a:r>
              <a:rPr lang="ru-RU" sz="2800" b="0" i="0" u="none" strike="noStrike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выделил</a:t>
            </a:r>
            <a:r>
              <a:rPr lang="ru-RU" sz="2800" b="0" i="0" dirty="0" smtClean="0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5 основных причин появления клипового мышления:</a:t>
            </a:r>
          </a:p>
          <a:p>
            <a:pPr fontAlgn="base">
              <a:buFont typeface="+mj-lt"/>
              <a:buAutoNum type="arabicPeriod"/>
            </a:pPr>
            <a:r>
              <a:rPr lang="ru-RU" sz="2800" b="0" i="0" dirty="0" smtClean="0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современных технологий, и, соответственно, увеличение информационного потока;</a:t>
            </a:r>
          </a:p>
          <a:p>
            <a:pPr fontAlgn="base">
              <a:buFont typeface="+mj-lt"/>
              <a:buAutoNum type="arabicPeriod"/>
            </a:pPr>
            <a:r>
              <a:rPr lang="ru-RU" sz="2800" b="0" i="0" dirty="0" smtClean="0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принимать больший объем информации;</a:t>
            </a:r>
          </a:p>
          <a:p>
            <a:pPr fontAlgn="base">
              <a:buFont typeface="+mj-lt"/>
              <a:buAutoNum type="arabicPeriod"/>
            </a:pPr>
            <a:r>
              <a:rPr lang="ru-RU" sz="2800" b="0" i="0" dirty="0" smtClean="0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Многозадачность;</a:t>
            </a:r>
          </a:p>
          <a:p>
            <a:pPr fontAlgn="base">
              <a:buFont typeface="+mj-lt"/>
              <a:buAutoNum type="arabicPeriod"/>
            </a:pPr>
            <a:r>
              <a:rPr lang="ru-RU" sz="2800" b="0" i="0" dirty="0" smtClean="0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Ускорение ритма жизни и попытки успеть за всем, чтобы быть в курсе событий;</a:t>
            </a:r>
          </a:p>
          <a:p>
            <a:pPr fontAlgn="base">
              <a:buFont typeface="+mj-lt"/>
              <a:buAutoNum type="arabicPeriod"/>
            </a:pPr>
            <a:r>
              <a:rPr lang="ru-RU" sz="2800" b="0" i="0" dirty="0" smtClean="0">
                <a:solidFill>
                  <a:srgbClr val="26262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Рост демократии и диалогичности на разных уровнях социальной системы.</a:t>
            </a:r>
            <a:endParaRPr lang="ru-RU" sz="2800" b="0" i="0" dirty="0">
              <a:solidFill>
                <a:srgbClr val="26262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sc490-spb.ru/wp-content/themes/twentyfourteen/images/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0"/>
            <a:ext cx="1663700" cy="1058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7946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6745" y="1612668"/>
            <a:ext cx="10523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Геймификация в образовании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 – это использование игровых технологий в образовательных целях.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97280" y="3421719"/>
            <a:ext cx="102828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отличие от обычной игры: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Times New Roman" panose="02020603050405020304" pitchFamily="18" charset="0"/>
              </a:rPr>
              <a:t>направлена на достижение образовательных результатов;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Times New Roman" panose="02020603050405020304" pitchFamily="18" charset="0"/>
              </a:rPr>
              <a:t>заключает в себе учебный материал, соответствующий учебной программе и/или углубляющий уровень предметных знаний;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Times New Roman" panose="02020603050405020304" pitchFamily="18" charset="0"/>
              </a:rPr>
              <a:t>служит образовательным, а не развлекательным целям.</a:t>
            </a:r>
          </a:p>
        </p:txBody>
      </p:sp>
      <p:pic>
        <p:nvPicPr>
          <p:cNvPr id="4" name="Picture 2" descr="http://sc490-spb.ru/wp-content/themes/twentyfourteen/images/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41" y="0"/>
            <a:ext cx="1826077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8316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6937" y="286616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начальных классов ГБОУ СОШ №490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3243049"/>
              </p:ext>
            </p:extLst>
          </p:nvPr>
        </p:nvGraphicFramePr>
        <p:xfrm>
          <a:off x="677863" y="1613767"/>
          <a:ext cx="8596312" cy="5091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2" descr="http://sc490-spb.ru/wp-content/themes/twentyfourteen/images/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-57151"/>
            <a:ext cx="1577975" cy="1004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736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Спектр применения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геймификационных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Блок-схема: процесс 3"/>
          <p:cNvSpPr/>
          <p:nvPr/>
        </p:nvSpPr>
        <p:spPr>
          <a:xfrm>
            <a:off x="3516284" y="1845425"/>
            <a:ext cx="5153891" cy="143810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ГЕЙМИФИКАЦИЯ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4231178" y="3472899"/>
            <a:ext cx="3724102" cy="1014153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149630" y="2059300"/>
            <a:ext cx="3172692" cy="1014153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ДЕЯТЕЛЬНОСТЬ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9235440" y="2057399"/>
            <a:ext cx="2743201" cy="1014153"/>
          </a:xfrm>
          <a:prstGeom prst="flowChartAlternateProcess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ОБРАЗОВАНИЕ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291148" y="4617883"/>
            <a:ext cx="2701636" cy="864523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ОБОБЩЕНИЯ И СИСТЕМАТИЗАЦИИ ЗНАНИЙ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149630" y="4607153"/>
            <a:ext cx="2701636" cy="864523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ОТКРЫТИЯ НОВОГО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9277005" y="4591044"/>
            <a:ext cx="2701636" cy="864523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432666" y="4607153"/>
            <a:ext cx="2701636" cy="864523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stCxn id="6" idx="3"/>
            <a:endCxn id="4" idx="1"/>
          </p:cNvCxnSpPr>
          <p:nvPr/>
        </p:nvCxnSpPr>
        <p:spPr>
          <a:xfrm flipV="1">
            <a:off x="3322322" y="2564476"/>
            <a:ext cx="193962" cy="190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8661864" y="2486021"/>
            <a:ext cx="573576" cy="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4" idx="2"/>
            <a:endCxn id="5" idx="0"/>
          </p:cNvCxnSpPr>
          <p:nvPr/>
        </p:nvCxnSpPr>
        <p:spPr>
          <a:xfrm flipH="1">
            <a:off x="6093229" y="3283527"/>
            <a:ext cx="1" cy="18937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788131" y="4487052"/>
            <a:ext cx="2772" cy="15473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7486995" y="4487051"/>
            <a:ext cx="2772" cy="15473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955280" y="4078860"/>
            <a:ext cx="2019993" cy="48555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5" idx="1"/>
          </p:cNvCxnSpPr>
          <p:nvPr/>
        </p:nvCxnSpPr>
        <p:spPr>
          <a:xfrm flipH="1">
            <a:off x="1708959" y="3979976"/>
            <a:ext cx="2522219" cy="62717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9" name="Picture 2" descr="http://sc490-spb.ru/wp-content/themes/twentyfourteen/images/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9" y="61600"/>
            <a:ext cx="1162050" cy="73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666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1512"/>
            <a:ext cx="9696450" cy="285273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ЦИФРОВЫЕ СРЕДСТВА ГЕЙМИФИКАЦИИ ОБРАЗОВАТЕЛЬНОГО ПРОЦЕССА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46195" y="3828847"/>
            <a:ext cx="7057504" cy="2301788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Платформа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Learnis.ru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Лёрнис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Веб-приложение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еТреники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Мобильное приложение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Plickers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Геймификационные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возможности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MS PowerPoint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sc490-spb.ru/wp-content/themes/twentyfourteen/images/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9" y="61600"/>
            <a:ext cx="1162050" cy="73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393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Лёрнис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Learnis.ru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690688"/>
            <a:ext cx="8572500" cy="482007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2" descr="http://sc490-spb.ru/wp-content/themes/twentyfourteen/images/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9" y="61600"/>
            <a:ext cx="1162050" cy="73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2382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300" y="-137064"/>
            <a:ext cx="10515600" cy="1325563"/>
          </a:xfrm>
        </p:spPr>
        <p:txBody>
          <a:bodyPr/>
          <a:lstStyle/>
          <a:p>
            <a:pPr lvl="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Веб-приложение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еТреники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463" y="1188499"/>
            <a:ext cx="4273686" cy="2461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9743" y="1188499"/>
            <a:ext cx="4786794" cy="26951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462" y="3883638"/>
            <a:ext cx="4273687" cy="25336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9743" y="4126370"/>
            <a:ext cx="4786793" cy="2522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2" descr="http://sc490-spb.ru/wp-content/themes/twentyfourteen/images/log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9" y="61600"/>
            <a:ext cx="1162050" cy="73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645169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Другая 2">
      <a:dk1>
        <a:srgbClr val="002060"/>
      </a:dk1>
      <a:lt1>
        <a:srgbClr val="FFFFFF"/>
      </a:lt1>
      <a:dk2>
        <a:srgbClr val="002060"/>
      </a:dk2>
      <a:lt2>
        <a:srgbClr val="FFFFFF"/>
      </a:lt2>
      <a:accent1>
        <a:srgbClr val="002060"/>
      </a:accent1>
      <a:accent2>
        <a:srgbClr val="C00000"/>
      </a:accent2>
      <a:accent3>
        <a:srgbClr val="97BAFF"/>
      </a:accent3>
      <a:accent4>
        <a:srgbClr val="FE9999"/>
      </a:accent4>
      <a:accent5>
        <a:srgbClr val="00B050"/>
      </a:accent5>
      <a:accent6>
        <a:srgbClr val="600000"/>
      </a:accent6>
      <a:hlink>
        <a:srgbClr val="C00000"/>
      </a:hlink>
      <a:folHlink>
        <a:srgbClr val="D5E3FF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68</TotalTime>
  <Words>433</Words>
  <Application>Microsoft Office PowerPoint</Application>
  <PresentationFormat>Широкоэкранный</PresentationFormat>
  <Paragraphs>54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Trebuchet MS</vt:lpstr>
      <vt:lpstr>Wingdings 3</vt:lpstr>
      <vt:lpstr>Аспект</vt:lpstr>
      <vt:lpstr>Геймификация образовательного процесса в начальной школе  с использованием цифровых технологий  как средство повышения  учебной мотивации учащихся</vt:lpstr>
      <vt:lpstr>Презентация PowerPoint</vt:lpstr>
      <vt:lpstr>Презентация PowerPoint</vt:lpstr>
      <vt:lpstr>Презентация PowerPoint</vt:lpstr>
      <vt:lpstr>Результаты анкетирования  учащихся начальных классов ГБОУ СОШ №490</vt:lpstr>
      <vt:lpstr>Спектр применения  геймификационных технологий</vt:lpstr>
      <vt:lpstr>ЦИФРОВЫЕ СРЕДСТВА ГЕЙМИФИКАЦИИ ОБРАЗОВАТЕЛЬНОГО ПРОЦЕССА</vt:lpstr>
      <vt:lpstr>Лёрнис (Learnis.ru)</vt:lpstr>
      <vt:lpstr>Веб-приложение еТреники</vt:lpstr>
      <vt:lpstr>Мобильное приложение Plickers (Пликерс)</vt:lpstr>
      <vt:lpstr>Геймификационные возможности  MS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Геймификация образовательного процесса в начальной школе  с использованием цифровых технологий как средство повышения учебной мотивации учащихся</dc:title>
  <dc:creator>Джимми Лост</dc:creator>
  <cp:lastModifiedBy>Джимми Лост</cp:lastModifiedBy>
  <cp:revision>8</cp:revision>
  <dcterms:created xsi:type="dcterms:W3CDTF">2021-04-06T18:03:20Z</dcterms:created>
  <dcterms:modified xsi:type="dcterms:W3CDTF">2021-04-06T19:11:59Z</dcterms:modified>
</cp:coreProperties>
</file>