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Уровень текста 1…"/>
          <p:cNvSpPr txBox="1"/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  <a:lvl2pPr marL="1025769" indent="-390769" algn="ctr">
              <a:spcBef>
                <a:spcPts val="0"/>
              </a:spcBef>
              <a:defRPr i="1" sz="3200"/>
            </a:lvl2pPr>
            <a:lvl3pPr marL="1660769" indent="-390769" algn="ctr">
              <a:spcBef>
                <a:spcPts val="0"/>
              </a:spcBef>
              <a:defRPr i="1" sz="3200"/>
            </a:lvl3pPr>
            <a:lvl4pPr marL="2295769" indent="-390769" algn="ctr">
              <a:spcBef>
                <a:spcPts val="0"/>
              </a:spcBef>
              <a:defRPr i="1" sz="3200"/>
            </a:lvl4pPr>
            <a:lvl5pPr marL="2930769" indent="-390769" algn="ctr">
              <a:spcBef>
                <a:spcPts val="0"/>
              </a:spcBef>
              <a:defRPr i="1" sz="32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4" name="«Место ввода цитаты»."/>
          <p:cNvSpPr txBox="1"/>
          <p:nvPr>
            <p:ph type="body" sz="quarter" idx="21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eg"/>
          <p:cNvSpPr/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eg"/>
          <p:cNvSpPr/>
          <p:nvPr>
            <p:ph type="pic" idx="21"/>
          </p:nvPr>
        </p:nvSpPr>
        <p:spPr>
          <a:xfrm>
            <a:off x="3125967" y="-393700"/>
            <a:ext cx="18135603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Текст заголовка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22" name="Уровень текста 1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eg"/>
          <p:cNvSpPr/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Текст заголовка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40" name="Уровень текста 1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7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eg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7" name="Уровень текста 1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eg"/>
          <p:cNvSpPr/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532204087_1355x1355.jpeg"/>
          <p:cNvSpPr/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532241774_2880x1920.jpeg"/>
          <p:cNvSpPr/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76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39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03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66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tif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tif"/><Relationship Id="rId3" Type="http://schemas.openxmlformats.org/officeDocument/2006/relationships/image" Target="../media/image3.tif"/><Relationship Id="rId4" Type="http://schemas.openxmlformats.org/officeDocument/2006/relationships/image" Target="../media/image4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3" Type="http://schemas.openxmlformats.org/officeDocument/2006/relationships/image" Target="../media/image7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tif"/><Relationship Id="rId3" Type="http://schemas.openxmlformats.org/officeDocument/2006/relationships/image" Target="../media/image9.tif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t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Роман Н.Г. Чернышевского…"/>
          <p:cNvSpPr txBox="1"/>
          <p:nvPr>
            <p:ph type="title"/>
          </p:nvPr>
        </p:nvSpPr>
        <p:spPr>
          <a:xfrm>
            <a:off x="1689100" y="1687418"/>
            <a:ext cx="21005801" cy="2286001"/>
          </a:xfrm>
          <a:prstGeom prst="rect">
            <a:avLst/>
          </a:prstGeom>
        </p:spPr>
        <p:txBody>
          <a:bodyPr/>
          <a:lstStyle/>
          <a:p>
            <a:pPr defTabSz="520065">
              <a:defRPr sz="7000"/>
            </a:pPr>
            <a:r>
              <a:t>Роман Н.Г. Чернышевского</a:t>
            </a:r>
          </a:p>
          <a:p>
            <a:pPr defTabSz="520065">
              <a:defRPr sz="7000"/>
            </a:pPr>
            <a:r>
              <a:t>«Что делать?»</a:t>
            </a:r>
          </a:p>
        </p:txBody>
      </p:sp>
      <p:pic>
        <p:nvPicPr>
          <p:cNvPr id="120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846399" y="5118191"/>
            <a:ext cx="4691202" cy="73300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«Я употребил обыкновенную хитрость романистов: начал повесть эффектными сценами, вырванными из средины или конца её, прикрыл их туманом».…"/>
          <p:cNvSpPr txBox="1"/>
          <p:nvPr>
            <p:ph type="body" idx="1"/>
          </p:nvPr>
        </p:nvSpPr>
        <p:spPr>
          <a:xfrm>
            <a:off x="1689100" y="795151"/>
            <a:ext cx="21005801" cy="1016000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6800"/>
            </a:pPr>
            <a:r>
              <a:t>«</a:t>
            </a:r>
            <a:r>
              <a:rPr i="1"/>
              <a:t>Я употребил обыкновенную хитрость романистов: начал повесть эффектными сценами, вырванными из средины или конца её, прикрыл их туманом».</a:t>
            </a:r>
            <a:endParaRPr i="1"/>
          </a:p>
          <a:p>
            <a:pPr marL="0" indent="0">
              <a:buSzTx/>
              <a:buNone/>
              <a:defRPr i="1" sz="6800"/>
            </a:pPr>
            <a:r>
              <a:t>( III, «Предисловие»)</a:t>
            </a:r>
          </a:p>
        </p:txBody>
      </p:sp>
      <p:pic>
        <p:nvPicPr>
          <p:cNvPr id="152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30125" y="-48114"/>
            <a:ext cx="26858154" cy="154702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Снимок экрана 2020-12-06 в 21.04.24.png" descr="Снимок экрана 2020-12-06 в 21.04.2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8151" y="2317423"/>
            <a:ext cx="21645492" cy="8472724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Стрелка"/>
          <p:cNvSpPr/>
          <p:nvPr/>
        </p:nvSpPr>
        <p:spPr>
          <a:xfrm>
            <a:off x="17704433" y="7598762"/>
            <a:ext cx="4589704" cy="2593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825" y="14256"/>
                </a:moveTo>
                <a:lnTo>
                  <a:pt x="3825" y="21600"/>
                </a:lnTo>
                <a:lnTo>
                  <a:pt x="0" y="10800"/>
                </a:lnTo>
                <a:lnTo>
                  <a:pt x="3825" y="0"/>
                </a:lnTo>
                <a:lnTo>
                  <a:pt x="3825" y="7344"/>
                </a:lnTo>
                <a:lnTo>
                  <a:pt x="21600" y="7344"/>
                </a:lnTo>
                <a:lnTo>
                  <a:pt x="21600" y="14256"/>
                </a:lnTo>
                <a:close/>
              </a:path>
            </a:pathLst>
          </a:custGeom>
          <a:gradFill>
            <a:gsLst>
              <a:gs pos="0">
                <a:schemeClr val="accent4">
                  <a:hueOff val="-213352"/>
                  <a:satOff val="4761"/>
                  <a:lumOff val="27633"/>
                </a:schemeClr>
              </a:gs>
              <a:gs pos="35000">
                <a:srgbClr val="FFF6CE"/>
              </a:gs>
              <a:gs pos="100000">
                <a:schemeClr val="accent4">
                  <a:hueOff val="-282571"/>
                  <a:satOff val="4761"/>
                  <a:lumOff val="37573"/>
                </a:schemeClr>
              </a:gs>
            </a:gsLst>
            <a:lin ang="16200000"/>
          </a:gradFill>
          <a:ln>
            <a:solidFill>
              <a:srgbClr val="F9E12C"/>
            </a:solidFill>
          </a:ln>
        </p:spPr>
        <p:txBody>
          <a:bodyPr lIns="0" tIns="0" rIns="0" bIns="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2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Снимок экрана 2020-12-08 в 19.24.02.png" descr="Снимок экрана 2020-12-08 в 19.24.02.pn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1545" r="0" b="13440"/>
          <a:stretch>
            <a:fillRect/>
          </a:stretch>
        </p:blipFill>
        <p:spPr>
          <a:xfrm>
            <a:off x="948751" y="-1"/>
            <a:ext cx="21526826" cy="1371600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Вечные вопросы русской литературы"/>
          <p:cNvSpPr txBox="1"/>
          <p:nvPr>
            <p:ph type="title"/>
          </p:nvPr>
        </p:nvSpPr>
        <p:spPr>
          <a:xfrm>
            <a:off x="1899710" y="279741"/>
            <a:ext cx="21005801" cy="2286001"/>
          </a:xfrm>
          <a:prstGeom prst="rect">
            <a:avLst/>
          </a:prstGeom>
        </p:spPr>
        <p:txBody>
          <a:bodyPr/>
          <a:lstStyle>
            <a:lvl1pPr defTabSz="643888">
              <a:defRPr sz="8700"/>
            </a:lvl1pPr>
          </a:lstStyle>
          <a:p>
            <a:pPr/>
            <a:r>
              <a:t>Вечные вопросы русской литературы</a:t>
            </a:r>
          </a:p>
        </p:txBody>
      </p:sp>
      <p:sp>
        <p:nvSpPr>
          <p:cNvPr id="125" name="«Что делать?» Н. Г. Чернышевский;…"/>
          <p:cNvSpPr txBox="1"/>
          <p:nvPr>
            <p:ph type="body" idx="1"/>
          </p:nvPr>
        </p:nvSpPr>
        <p:spPr>
          <a:xfrm>
            <a:off x="1899710" y="1531166"/>
            <a:ext cx="21005801" cy="9296401"/>
          </a:xfrm>
          <a:prstGeom prst="rect">
            <a:avLst/>
          </a:prstGeom>
        </p:spPr>
        <p:txBody>
          <a:bodyPr/>
          <a:lstStyle/>
          <a:p>
            <a:pPr/>
            <a:r>
              <a:t>«Что делать?» Н. Г. Чернышевский;</a:t>
            </a:r>
          </a:p>
          <a:p>
            <a:pPr/>
            <a:r>
              <a:t>«Кто виноват?» А. И. Герцен;</a:t>
            </a:r>
          </a:p>
          <a:p>
            <a:pPr/>
            <a:r>
              <a:t>«Кому на Руси жить хорошо» Н. А. Некрасов.</a:t>
            </a:r>
          </a:p>
        </p:txBody>
      </p:sp>
      <p:pic>
        <p:nvPicPr>
          <p:cNvPr id="126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016976" y="2403986"/>
            <a:ext cx="3470712" cy="55531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947926" y="4646150"/>
            <a:ext cx="3644685" cy="57366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Изображение" descr="Изображение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231556" y="8108709"/>
            <a:ext cx="3400051" cy="54060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Роман сразу оказался в центре журнальной, литературной и политической борьбы эпохи. Современники единодушно признавали влияние романа «Что делать?» на общество 1860-х годов."/>
          <p:cNvSpPr txBox="1"/>
          <p:nvPr>
            <p:ph type="body" idx="1"/>
          </p:nvPr>
        </p:nvSpPr>
        <p:spPr>
          <a:xfrm>
            <a:off x="1689100" y="1015512"/>
            <a:ext cx="21005801" cy="9296401"/>
          </a:xfrm>
          <a:prstGeom prst="rect">
            <a:avLst/>
          </a:prstGeom>
        </p:spPr>
        <p:txBody>
          <a:bodyPr/>
          <a:lstStyle/>
          <a:p>
            <a:pPr marL="0" indent="0" algn="just">
              <a:buSzTx/>
              <a:buNone/>
              <a:defRPr sz="7400"/>
            </a:pPr>
            <a:r>
              <a:t>Роман сразу оказался в </a:t>
            </a:r>
            <a:r>
              <a:rPr b="1"/>
              <a:t>центре</a:t>
            </a:r>
            <a:r>
              <a:t> журнальной, литературной и политической борьбы эпохи. Современники единодушно признавали влияние романа «Что делать?» на общество 1860-х годов.  </a:t>
            </a:r>
          </a:p>
        </p:txBody>
      </p:sp>
      <p:pic>
        <p:nvPicPr>
          <p:cNvPr id="131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751289" y="8376149"/>
            <a:ext cx="5294053" cy="45978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Изображение" descr="Изображение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13018" r="0" b="13018"/>
          <a:stretch>
            <a:fillRect/>
          </a:stretch>
        </p:blipFill>
        <p:spPr>
          <a:xfrm>
            <a:off x="13169900" y="3149599"/>
            <a:ext cx="9525000" cy="9296402"/>
          </a:xfrm>
          <a:prstGeom prst="rect">
            <a:avLst/>
          </a:prstGeom>
        </p:spPr>
      </p:pic>
      <p:sp>
        <p:nvSpPr>
          <p:cNvPr id="134" name="История создания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История создания</a:t>
            </a:r>
          </a:p>
        </p:txBody>
      </p:sp>
      <p:sp>
        <p:nvSpPr>
          <p:cNvPr id="135" name="Н.Г.Чернышевский создал роман, когда пребывал в одиночной камере в Петропавловской крепости. Писателя арестовали за радикальные идеи.…"/>
          <p:cNvSpPr txBox="1"/>
          <p:nvPr>
            <p:ph type="body" sz="half" idx="1"/>
          </p:nvPr>
        </p:nvSpPr>
        <p:spPr>
          <a:xfrm>
            <a:off x="1624539" y="3149599"/>
            <a:ext cx="10223501" cy="9296401"/>
          </a:xfrm>
          <a:prstGeom prst="rect">
            <a:avLst/>
          </a:prstGeom>
        </p:spPr>
        <p:txBody>
          <a:bodyPr/>
          <a:lstStyle/>
          <a:p>
            <a:pPr marL="536447" indent="-536447" algn="just" defTabSz="792479">
              <a:spcBef>
                <a:spcPts val="4300"/>
              </a:spcBef>
              <a:defRPr sz="3600"/>
            </a:pPr>
            <a:r>
              <a:t>Н.Г.Чернышевский создал роман, когда пребывал в </a:t>
            </a:r>
            <a:r>
              <a:rPr i="1"/>
              <a:t>одиночной камере в Петропавловской крепости.</a:t>
            </a:r>
            <a:r>
              <a:t> Писателя арестовали за радикальные идеи.</a:t>
            </a:r>
          </a:p>
          <a:p>
            <a:pPr marL="536447" indent="-536447" algn="just" defTabSz="792479">
              <a:spcBef>
                <a:spcPts val="4300"/>
              </a:spcBef>
              <a:defRPr sz="3600"/>
            </a:pPr>
            <a:r>
              <a:t>Писателю удалось обхитрить цензоров, и роман был опубликован в 1863 году в журнале «Современник».</a:t>
            </a:r>
          </a:p>
          <a:p>
            <a:pPr marL="536447" indent="-536447" algn="just" defTabSz="792479">
              <a:spcBef>
                <a:spcPts val="4300"/>
              </a:spcBef>
              <a:defRPr sz="3600"/>
            </a:pPr>
            <a:r>
              <a:t>После публикации ответственного цензора уволили, а номера «Современника», в которых печатался роман «Что делать?», оказались под запретом. </a:t>
            </a:r>
          </a:p>
          <a:p>
            <a:pPr marL="536447" indent="-536447" algn="just" defTabSz="792479">
              <a:spcBef>
                <a:spcPts val="4300"/>
              </a:spcBef>
              <a:defRPr sz="3600"/>
            </a:pPr>
            <a:r>
              <a:t>Запрет на публикацию романа «Что делать?» был снят только в 1905 году.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Прогнозируем"/>
          <p:cNvSpPr txBox="1"/>
          <p:nvPr>
            <p:ph type="title"/>
          </p:nvPr>
        </p:nvSpPr>
        <p:spPr>
          <a:xfrm>
            <a:off x="-1456771" y="-180506"/>
            <a:ext cx="20828001" cy="4648201"/>
          </a:xfrm>
          <a:prstGeom prst="rect">
            <a:avLst/>
          </a:prstGeom>
        </p:spPr>
        <p:txBody>
          <a:bodyPr/>
          <a:lstStyle/>
          <a:p>
            <a:pPr/>
            <a:r>
              <a:t>Прогнозируем</a:t>
            </a:r>
          </a:p>
        </p:txBody>
      </p:sp>
      <p:pic>
        <p:nvPicPr>
          <p:cNvPr id="138" name="Снимок экрана 2020-12-08 в 22.26.53.png" descr="Снимок экрана 2020-12-08 в 22.26.5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74496" y="4080777"/>
            <a:ext cx="10765468" cy="86031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946821" y="380098"/>
            <a:ext cx="7620001" cy="7289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…«в половине третьего часа…на середине Литейного моста сверкнул огонь и послышался выстрел. Бросились на выстрел караульные служители, сбежались малочисленные прохожие, – никого и ничего не было на том месте, где раздался выстрел. Значит, не застрелил, а"/>
          <p:cNvSpPr txBox="1"/>
          <p:nvPr>
            <p:ph type="body" idx="1"/>
          </p:nvPr>
        </p:nvSpPr>
        <p:spPr>
          <a:xfrm>
            <a:off x="1408286" y="2550238"/>
            <a:ext cx="21005801" cy="10160001"/>
          </a:xfrm>
          <a:prstGeom prst="rect">
            <a:avLst/>
          </a:prstGeom>
        </p:spPr>
        <p:txBody>
          <a:bodyPr/>
          <a:lstStyle/>
          <a:p>
            <a:pPr marL="0" indent="0" algn="just">
              <a:buSzTx/>
              <a:buNone/>
              <a:defRPr sz="6500"/>
            </a:pPr>
            <a:r>
              <a:t>…</a:t>
            </a:r>
            <a:r>
              <a:rPr i="1"/>
              <a:t>«в половине третьего часа…на середине Литейного моста сверкнул огонь и послышался выстрел. Бросились на выстрел караульные служители, сбежались малочисленные прохожие, – никого и ничего не было на том месте, где раздался выстрел. Значит, не застрелил, а застрелился». </a:t>
            </a:r>
            <a:endParaRPr i="1"/>
          </a:p>
          <a:p>
            <a:pPr marL="0" indent="0" algn="just">
              <a:buSzTx/>
              <a:buNone/>
              <a:defRPr i="1" sz="6500"/>
            </a:pPr>
            <a:r>
              <a:t>( I, «Дурак» ) </a:t>
            </a:r>
          </a:p>
        </p:txBody>
      </p:sp>
      <p:pic>
        <p:nvPicPr>
          <p:cNvPr id="142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500018" y="9384471"/>
            <a:ext cx="4445001" cy="444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3021" y="290578"/>
            <a:ext cx="4445001" cy="32078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«Я смущал ваше спокойствие. Я ухожу со сцены. Не жалейте, я так люблю вас обоих, что очень счастлив своею решимостью. Прощайте».…"/>
          <p:cNvSpPr txBox="1"/>
          <p:nvPr>
            <p:ph type="body" idx="1"/>
          </p:nvPr>
        </p:nvSpPr>
        <p:spPr>
          <a:xfrm>
            <a:off x="1689100" y="1567389"/>
            <a:ext cx="21005801" cy="10160001"/>
          </a:xfrm>
          <a:prstGeom prst="rect">
            <a:avLst/>
          </a:prstGeom>
        </p:spPr>
        <p:txBody>
          <a:bodyPr/>
          <a:lstStyle/>
          <a:p>
            <a:pPr marL="0" indent="0" algn="just">
              <a:buSzTx/>
              <a:buNone/>
              <a:defRPr i="1" sz="6800"/>
            </a:pPr>
            <a:r>
              <a:t>«Я смущал ваше спокойствие. Я ухожу со сцены. Не жалейте, я так люблю вас обоих, что очень счастлив своею решимостью. Прощайте».</a:t>
            </a:r>
          </a:p>
          <a:p>
            <a:pPr marL="0" indent="0" algn="just">
              <a:buSzTx/>
              <a:buNone/>
              <a:defRPr i="1" sz="6800"/>
            </a:pPr>
            <a:r>
              <a:t>( II, «Первое следствие дурацкого дела»)</a:t>
            </a:r>
          </a:p>
        </p:txBody>
      </p:sp>
      <p:pic>
        <p:nvPicPr>
          <p:cNvPr id="146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628695" y="8302321"/>
            <a:ext cx="5901319" cy="56554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«Содержание повести – любовь, главное лицо – женщина…»…"/>
          <p:cNvSpPr txBox="1"/>
          <p:nvPr>
            <p:ph type="body" idx="1"/>
          </p:nvPr>
        </p:nvSpPr>
        <p:spPr>
          <a:xfrm>
            <a:off x="1689099" y="1941808"/>
            <a:ext cx="21005801" cy="1016000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i="1" sz="6800"/>
            </a:pPr>
            <a:r>
              <a:t>«Содержание повести – любовь, главное лицо – женщина…» </a:t>
            </a:r>
          </a:p>
          <a:p>
            <a:pPr marL="0" indent="0">
              <a:buSzTx/>
              <a:buNone/>
              <a:defRPr i="1" sz="6800"/>
            </a:pPr>
            <a:r>
              <a:t>( III, «Предисловие»)</a:t>
            </a:r>
          </a:p>
        </p:txBody>
      </p:sp>
      <p:pic>
        <p:nvPicPr>
          <p:cNvPr id="149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643182" y="8777857"/>
            <a:ext cx="8890001" cy="4838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