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7" r:id="rId3"/>
    <p:sldId id="258" r:id="rId4"/>
    <p:sldId id="261" r:id="rId5"/>
    <p:sldId id="262" r:id="rId6"/>
    <p:sldId id="264" r:id="rId7"/>
    <p:sldId id="265" r:id="rId8"/>
    <p:sldId id="260" r:id="rId9"/>
    <p:sldId id="266" r:id="rId10"/>
    <p:sldId id="267" r:id="rId11"/>
    <p:sldId id="259" r:id="rId12"/>
    <p:sldId id="268" r:id="rId13"/>
    <p:sldId id="270" r:id="rId14"/>
    <p:sldId id="271" r:id="rId15"/>
    <p:sldId id="272" r:id="rId16"/>
    <p:sldId id="273" r:id="rId17"/>
    <p:sldId id="274" r:id="rId18"/>
    <p:sldId id="269" r:id="rId19"/>
    <p:sldId id="276" r:id="rId20"/>
    <p:sldId id="277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412776"/>
            <a:ext cx="6096000" cy="3657599"/>
          </a:xfrm>
        </p:spPr>
        <p:txBody>
          <a:bodyPr>
            <a:normAutofit fontScale="92500" lnSpcReduction="20000"/>
          </a:bodyPr>
          <a:lstStyle/>
          <a:p>
            <a:pPr marL="18288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Тема урока. </a:t>
            </a:r>
          </a:p>
          <a:p>
            <a:pPr marL="18288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Боль </a:t>
            </a:r>
            <a:r>
              <a:rPr lang="ru-RU" sz="4400" b="1" dirty="0">
                <a:solidFill>
                  <a:srgbClr val="002060"/>
                </a:solidFill>
              </a:rPr>
              <a:t>войны жива 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marL="18288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в </a:t>
            </a:r>
            <a:r>
              <a:rPr lang="ru-RU" sz="4400" b="1" dirty="0">
                <a:solidFill>
                  <a:srgbClr val="002060"/>
                </a:solidFill>
              </a:rPr>
              <a:t>народе… 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marL="18288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(</a:t>
            </a:r>
            <a:r>
              <a:rPr lang="ru-RU" sz="4400" b="1" dirty="0">
                <a:solidFill>
                  <a:srgbClr val="002060"/>
                </a:solidFill>
              </a:rPr>
              <a:t>По рассказу 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marL="18288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Бориса </a:t>
            </a:r>
            <a:r>
              <a:rPr lang="ru-RU" sz="4400" b="1" dirty="0">
                <a:solidFill>
                  <a:srgbClr val="002060"/>
                </a:solidFill>
              </a:rPr>
              <a:t>Екимова «Ночь </a:t>
            </a:r>
            <a:r>
              <a:rPr lang="ru-RU" sz="4400" b="1" dirty="0" smtClean="0">
                <a:solidFill>
                  <a:srgbClr val="002060"/>
                </a:solidFill>
              </a:rPr>
              <a:t>исцеления».)</a:t>
            </a:r>
          </a:p>
        </p:txBody>
      </p:sp>
    </p:spTree>
    <p:extLst>
      <p:ext uri="{BB962C8B-B14F-4D97-AF65-F5344CB8AC3E}">
        <p14:creationId xmlns:p14="http://schemas.microsoft.com/office/powerpoint/2010/main" val="97901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620688"/>
            <a:ext cx="907300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7</a:t>
            </a:r>
            <a:r>
              <a:rPr lang="ru-RU" sz="2000" b="1" dirty="0" smtClean="0"/>
              <a:t>.   – </a:t>
            </a:r>
            <a:r>
              <a:rPr lang="ru-RU" sz="2000" b="1" dirty="0"/>
              <a:t>Ты, </a:t>
            </a:r>
            <a:r>
              <a:rPr lang="ru-RU" sz="2000" b="1" dirty="0" err="1"/>
              <a:t>бабаня</a:t>
            </a:r>
            <a:r>
              <a:rPr lang="ru-RU" sz="2000" b="1" dirty="0"/>
              <a:t>, не на тот бок легла, на сердце.</a:t>
            </a:r>
          </a:p>
          <a:p>
            <a:r>
              <a:rPr lang="ru-RU" sz="2000" b="1" dirty="0"/>
              <a:t>– На сердце, на сердце, – послушно согласилась баба Дуня.</a:t>
            </a:r>
          </a:p>
          <a:p>
            <a:r>
              <a:rPr lang="ru-RU" sz="2000" b="1" dirty="0"/>
              <a:t>– Нельзя на сердце. Ты … ложись.   </a:t>
            </a:r>
            <a:endParaRPr lang="ru-RU" sz="2000" b="1" dirty="0" smtClean="0"/>
          </a:p>
          <a:p>
            <a:r>
              <a:rPr lang="ru-RU" sz="2000" b="1" dirty="0" smtClean="0"/>
              <a:t>(</a:t>
            </a:r>
            <a:r>
              <a:rPr lang="ru-RU" sz="2000" b="1" dirty="0"/>
              <a:t>на правый</a:t>
            </a:r>
            <a:r>
              <a:rPr lang="ru-RU" sz="2000" b="1" dirty="0" smtClean="0"/>
              <a:t>)</a:t>
            </a:r>
          </a:p>
          <a:p>
            <a:pPr marL="457200" indent="-457200">
              <a:buAutoNum type="arabicPeriod" startAt="8"/>
            </a:pPr>
            <a:r>
              <a:rPr lang="ru-RU" sz="2000" b="1" dirty="0" smtClean="0"/>
              <a:t>– </a:t>
            </a:r>
            <a:r>
              <a:rPr lang="ru-RU" sz="2000" b="1" dirty="0" err="1" smtClean="0"/>
              <a:t>Бабаня</a:t>
            </a:r>
            <a:r>
              <a:rPr lang="ru-RU" sz="2000" b="1" dirty="0" smtClean="0"/>
              <a:t>, </a:t>
            </a:r>
            <a:r>
              <a:rPr lang="ru-RU" sz="2000" b="1" dirty="0"/>
              <a:t>– охнул Гриша. – Ты вправду ...?   Так ведь это…   </a:t>
            </a:r>
            <a:endParaRPr lang="ru-RU" sz="2000" b="1" dirty="0" smtClean="0"/>
          </a:p>
          <a:p>
            <a:r>
              <a:rPr lang="ru-RU" sz="2000" b="1" dirty="0" smtClean="0"/>
              <a:t>(</a:t>
            </a:r>
            <a:r>
              <a:rPr lang="ru-RU" sz="2000" b="1" dirty="0"/>
              <a:t>плачешь,   все сон)</a:t>
            </a:r>
          </a:p>
          <a:p>
            <a:r>
              <a:rPr lang="ru-RU" sz="2000" b="1" dirty="0"/>
              <a:t>– Плачу, дура старая. Во сне, во сне.</a:t>
            </a:r>
          </a:p>
          <a:p>
            <a:r>
              <a:rPr lang="ru-RU" sz="2000" b="1" dirty="0"/>
              <a:t>– Но слезы-то зачем ...? Ведь сон – неправда. Ты вот проснулась, и все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  </a:t>
            </a:r>
            <a:r>
              <a:rPr lang="ru-RU" sz="2000" b="1" dirty="0"/>
              <a:t>(настоящие</a:t>
            </a:r>
            <a:r>
              <a:rPr lang="ru-RU" sz="2000" b="1" dirty="0" smtClean="0"/>
              <a:t>)</a:t>
            </a:r>
          </a:p>
          <a:p>
            <a:pPr marL="457200" indent="-457200">
              <a:buAutoNum type="arabicPeriod" startAt="9"/>
            </a:pPr>
            <a:r>
              <a:rPr lang="ru-RU" sz="2000" b="1" dirty="0" smtClean="0"/>
              <a:t>– </a:t>
            </a:r>
            <a:r>
              <a:rPr lang="ru-RU" sz="2000" b="1" dirty="0"/>
              <a:t>Спать тебе баба Дуня дает? – спросила мать и посоветовала: </a:t>
            </a:r>
            <a:r>
              <a:rPr lang="ru-RU" sz="2000" b="1" dirty="0" smtClean="0"/>
              <a:t>–Она </a:t>
            </a:r>
            <a:r>
              <a:rPr lang="ru-RU" sz="2000" b="1" dirty="0"/>
              <a:t>лишь начнет с вечера говорить, а ты крикни ..! Она перестает. Мы пробовали. </a:t>
            </a:r>
            <a:endParaRPr lang="ru-RU" sz="2000" b="1" dirty="0" smtClean="0"/>
          </a:p>
          <a:p>
            <a:r>
              <a:rPr lang="ru-RU" sz="2000" b="1" dirty="0" smtClean="0"/>
              <a:t>  </a:t>
            </a:r>
            <a:r>
              <a:rPr lang="ru-RU" sz="2000" b="1" dirty="0"/>
              <a:t>(«Молчать</a:t>
            </a:r>
            <a:r>
              <a:rPr lang="ru-RU" sz="2000" b="1" dirty="0" smtClean="0"/>
              <a:t>!»)</a:t>
            </a:r>
          </a:p>
          <a:p>
            <a:r>
              <a:rPr lang="ru-RU" sz="2000" b="1" dirty="0" smtClean="0"/>
              <a:t>10. Это </a:t>
            </a:r>
            <a:r>
              <a:rPr lang="ru-RU" sz="2000" b="1" dirty="0"/>
              <a:t>должно остаться и умереть в нем. Нужно делать и молчать. Завтрашнюю ночь и ту, что будет за ней. Нужно делать и молчать. И придет </a:t>
            </a:r>
            <a:r>
              <a:rPr lang="ru-RU" sz="2000" b="1" dirty="0" smtClean="0"/>
              <a:t>…</a:t>
            </a:r>
          </a:p>
          <a:p>
            <a:r>
              <a:rPr lang="ru-RU" sz="2000" b="1" dirty="0" smtClean="0"/>
              <a:t> </a:t>
            </a:r>
            <a:r>
              <a:rPr lang="ru-RU" sz="2000" b="1" dirty="0"/>
              <a:t>(исцеление.)</a:t>
            </a:r>
          </a:p>
        </p:txBody>
      </p:sp>
    </p:spTree>
    <p:extLst>
      <p:ext uri="{BB962C8B-B14F-4D97-AF65-F5344CB8AC3E}">
        <p14:creationId xmlns:p14="http://schemas.microsoft.com/office/powerpoint/2010/main" val="2100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3.infourok.ru/uploads/ex/12b1/0001e770-7f3831fb/img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48464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851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516526"/>
              </p:ext>
            </p:extLst>
          </p:nvPr>
        </p:nvGraphicFramePr>
        <p:xfrm>
          <a:off x="693481" y="1052736"/>
          <a:ext cx="7694943" cy="350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683"/>
                <a:gridCol w="4027260"/>
              </a:tblGrid>
              <a:tr h="33575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Дети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Внук Гриша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048620"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mbria" pitchFamily="18" charset="0"/>
                          <a:cs typeface="Times New Roman" pitchFamily="18" charset="0"/>
                        </a:rPr>
                        <a:t>- “в годы войдя, стал ездить чаще: на зимних каникулах, на октябрьские праздники да майские. Он зимой и летом рыбачил в Дону, грибы собирал, катался на коньках да лыжах, дружил с уличными ребятами – словом, не скучал”.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27584" y="306902"/>
            <a:ext cx="7436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Как поддерживают родные бабу </a:t>
            </a:r>
            <a:r>
              <a:rPr lang="ru-RU" sz="2800" b="1" dirty="0">
                <a:solidFill>
                  <a:srgbClr val="C00000"/>
                </a:solidFill>
              </a:rPr>
              <a:t>Дуню?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5085184"/>
            <a:ext cx="3744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srgbClr val="ACCBF9">
                    <a:lumMod val="10000"/>
                  </a:srgbClr>
                </a:solidFill>
              </a:rPr>
              <a:t>Дети отдалились от родных мест и от матери.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45909" y="5269849"/>
            <a:ext cx="39982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prstClr val="black"/>
                </a:solidFill>
              </a:rPr>
              <a:t>Внука тянет к </a:t>
            </a:r>
            <a:r>
              <a:rPr lang="ru-RU" sz="2400" b="1" i="1" dirty="0" smtClean="0">
                <a:solidFill>
                  <a:prstClr val="black"/>
                </a:solidFill>
              </a:rPr>
              <a:t>бабуш </a:t>
            </a:r>
            <a:r>
              <a:rPr lang="ru-RU" sz="2400" b="1" i="1" dirty="0" err="1" smtClean="0">
                <a:solidFill>
                  <a:prstClr val="black"/>
                </a:solidFill>
              </a:rPr>
              <a:t>ке</a:t>
            </a:r>
            <a:r>
              <a:rPr lang="ru-RU" sz="2400" b="1" i="1" dirty="0">
                <a:solidFill>
                  <a:prstClr val="black"/>
                </a:solidFill>
              </a:rPr>
              <a:t>, к родному человеку.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844824"/>
            <a:ext cx="35283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</a:rPr>
              <a:t>- “свили гнезда в городе”;</a:t>
            </a:r>
          </a:p>
          <a:p>
            <a:pPr marL="342900" lvl="0" indent="-342900">
              <a:buFontTx/>
              <a:buChar char="-"/>
            </a:pPr>
            <a:r>
              <a:rPr lang="ru-RU" sz="2000" b="1" dirty="0" smtClean="0">
                <a:solidFill>
                  <a:prstClr val="black"/>
                </a:solidFill>
              </a:rPr>
              <a:t>“</a:t>
            </a:r>
            <a:r>
              <a:rPr lang="ru-RU" sz="2000" b="1" dirty="0">
                <a:solidFill>
                  <a:prstClr val="black"/>
                </a:solidFill>
              </a:rPr>
              <a:t>наезжали редко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</a:p>
          <a:p>
            <a:pPr lvl="0"/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хорошо, коли раз в год”;</a:t>
            </a:r>
          </a:p>
          <a:p>
            <a:pPr lvl="0"/>
            <a:r>
              <a:rPr lang="ru-RU" sz="2000" b="1" dirty="0" smtClean="0">
                <a:solidFill>
                  <a:prstClr val="black"/>
                </a:solidFill>
              </a:rPr>
              <a:t>-“</a:t>
            </a:r>
            <a:r>
              <a:rPr lang="ru-RU" sz="2000" b="1" dirty="0">
                <a:solidFill>
                  <a:prstClr val="black"/>
                </a:solidFill>
              </a:rPr>
              <a:t>И к ней, в родительский </a:t>
            </a:r>
            <a:endParaRPr lang="ru-RU" sz="2000" b="1" dirty="0" smtClean="0">
              <a:solidFill>
                <a:prstClr val="black"/>
              </a:solidFill>
            </a:endParaRPr>
          </a:p>
          <a:p>
            <a:pPr lvl="0"/>
            <a:r>
              <a:rPr lang="ru-RU" sz="2000" b="1" dirty="0" smtClean="0">
                <a:solidFill>
                  <a:prstClr val="black"/>
                </a:solidFill>
              </a:rPr>
              <a:t>дом</a:t>
            </a:r>
            <a:r>
              <a:rPr lang="ru-RU" sz="2000" b="1" dirty="0">
                <a:solidFill>
                  <a:prstClr val="black"/>
                </a:solidFill>
              </a:rPr>
              <a:t>, приезжали лишь в </a:t>
            </a:r>
            <a:endParaRPr lang="ru-RU" sz="2000" b="1" dirty="0" smtClean="0">
              <a:solidFill>
                <a:prstClr val="black"/>
              </a:solidFill>
            </a:endParaRPr>
          </a:p>
          <a:p>
            <a:pPr lvl="0"/>
            <a:r>
              <a:rPr lang="ru-RU" sz="2000" b="1" dirty="0" smtClean="0">
                <a:solidFill>
                  <a:prstClr val="black"/>
                </a:solidFill>
              </a:rPr>
              <a:t>отпуск</a:t>
            </a:r>
            <a:r>
              <a:rPr lang="ru-RU" sz="2000" b="1" dirty="0">
                <a:solidFill>
                  <a:prstClr val="black"/>
                </a:solidFill>
              </a:rPr>
              <a:t>, по лету”.</a:t>
            </a:r>
          </a:p>
        </p:txBody>
      </p:sp>
    </p:spTree>
    <p:extLst>
      <p:ext uri="{BB962C8B-B14F-4D97-AF65-F5344CB8AC3E}">
        <p14:creationId xmlns:p14="http://schemas.microsoft.com/office/powerpoint/2010/main" val="28146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330252"/>
              </p:ext>
            </p:extLst>
          </p:nvPr>
        </p:nvGraphicFramePr>
        <p:xfrm>
          <a:off x="539552" y="1412776"/>
          <a:ext cx="7920880" cy="3751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4032448"/>
              </a:tblGrid>
              <a:tr h="24117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Дети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Внук Гриша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2941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7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prstClr val="black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“ И снова баба Дуня осталась одна”. Ведет хозяйство одна, ей физически трудно. Но главное – она одинока. И это одиночество тяжело давит на нее. </a:t>
                      </a:r>
                      <a:endParaRPr lang="ru-RU" sz="2000" b="1" dirty="0" smtClean="0">
                        <a:solidFill>
                          <a:prstClr val="black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11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11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11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11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11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11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90424" y="351602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>
                <a:solidFill>
                  <a:srgbClr val="C00000"/>
                </a:solidFill>
              </a:rPr>
              <a:t>Как отношение близких  отражается на жизни бабы Дуни?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988840"/>
            <a:ext cx="3960440" cy="305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675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 “Внук приехал... А баба Дуня, разом </a:t>
            </a:r>
            <a:r>
              <a:rPr lang="ru-RU" sz="20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оживев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, резво суетилась в доме: варила щи, пирожки затевала, доставала варенья да компоты... Лежала на диване рубашка внука, книжки его – на столе, сумка брошена у порога – все не на месте, вразлад. И живым духом веяло в доме”.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5095231"/>
            <a:ext cx="4104456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675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 приездом внука она преображалась, молодела душой. Было с кем поговорить, для кого готовить, о ком заботиться.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8944" y="38610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latin typeface="Times New Roman"/>
                <a:ea typeface="Times New Roman"/>
              </a:rPr>
              <a:t>Ей очень не хватает детей. Она </a:t>
            </a:r>
            <a:endParaRPr lang="ru-RU" sz="2000" b="1" i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Times New Roman"/>
                <a:ea typeface="Times New Roman"/>
              </a:rPr>
              <a:t>их </a:t>
            </a:r>
            <a:r>
              <a:rPr lang="ru-RU" sz="2000" b="1" i="1" dirty="0">
                <a:latin typeface="Times New Roman"/>
                <a:ea typeface="Times New Roman"/>
              </a:rPr>
              <a:t>вырастила с такой любовью, </a:t>
            </a:r>
            <a:endParaRPr lang="ru-RU" sz="2000" b="1" i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Times New Roman"/>
                <a:ea typeface="Times New Roman"/>
              </a:rPr>
              <a:t>всю душу </a:t>
            </a:r>
            <a:r>
              <a:rPr lang="ru-RU" sz="2000" b="1" i="1" dirty="0">
                <a:latin typeface="Times New Roman"/>
                <a:ea typeface="Times New Roman"/>
              </a:rPr>
              <a:t>вложила в них, </a:t>
            </a:r>
            <a:endParaRPr lang="ru-RU" sz="2000" b="1" i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Times New Roman"/>
                <a:ea typeface="Times New Roman"/>
              </a:rPr>
              <a:t>боролась </a:t>
            </a:r>
            <a:r>
              <a:rPr lang="ru-RU" sz="2000" b="1" i="1" dirty="0">
                <a:latin typeface="Times New Roman"/>
                <a:ea typeface="Times New Roman"/>
              </a:rPr>
              <a:t>за </a:t>
            </a:r>
            <a:r>
              <a:rPr lang="ru-RU" sz="2000" b="1" i="1" dirty="0" smtClean="0">
                <a:latin typeface="Times New Roman"/>
                <a:ea typeface="Times New Roman"/>
              </a:rPr>
              <a:t>них</a:t>
            </a:r>
            <a:r>
              <a:rPr lang="ru-RU" sz="2000" b="1" i="1" dirty="0">
                <a:latin typeface="Times New Roman"/>
                <a:ea typeface="Times New Roman"/>
              </a:rPr>
              <a:t>, спасла их в </a:t>
            </a:r>
            <a:endParaRPr lang="ru-RU" sz="2000" b="1" i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Times New Roman"/>
                <a:ea typeface="Times New Roman"/>
              </a:rPr>
              <a:t>трудные </a:t>
            </a:r>
            <a:r>
              <a:rPr lang="ru-RU" sz="2000" b="1" i="1" dirty="0">
                <a:latin typeface="Times New Roman"/>
                <a:ea typeface="Times New Roman"/>
              </a:rPr>
              <a:t>военные и послевоенные годы.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8059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840078"/>
              </p:ext>
            </p:extLst>
          </p:nvPr>
        </p:nvGraphicFramePr>
        <p:xfrm>
          <a:off x="539552" y="1412776"/>
          <a:ext cx="8082644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75"/>
                <a:gridCol w="4230169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Дети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Внук Гриша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104456">
                <a:tc>
                  <a:txBody>
                    <a:bodyPr/>
                    <a:lstStyle/>
                    <a:p>
                      <a:pPr indent="32385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“Конечно, все понимали, что виновата старость и несладкая жизнь... С войной и голодом. Понимать понимали, но от этого было не легче. Приезжала баба Дуня, и взрослые, считай, ночь напролет не спали. Хорошего мало”.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Все просыпаются – и к бабе Дуне. 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2385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20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предупреждение бабушки отвечает: “Я ничего не слышу. Сплю мертвым сном”. Когда бабушка переживает, что будила его ночью два раза, Гриша говорит: “В голову не бери. Высплюсь, какие мои годы...”.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20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1520" y="536278"/>
            <a:ext cx="8748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Как они переносят тревожный сон бабы Дуни?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5445224"/>
            <a:ext cx="3528392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2385">
              <a:lnSpc>
                <a:spcPct val="107000"/>
              </a:lnSpc>
              <a:spcAft>
                <a:spcPts val="675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Приезд матери им в тягость.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19032" y="4793340"/>
            <a:ext cx="3960440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675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Ему не в тягость просыпаться ночью от тревожных криков бабушки. Он думает не о себе, а о бабушке.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9959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950235"/>
              </p:ext>
            </p:extLst>
          </p:nvPr>
        </p:nvGraphicFramePr>
        <p:xfrm>
          <a:off x="467544" y="1268760"/>
          <a:ext cx="8208912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176464"/>
              </a:tblGrid>
              <a:tr h="24117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Дети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Внук Гриша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295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“Водили ее к врачам, те прописывали лекарства. Ничего не помогало”.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“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Поговорят, </a:t>
                      </a:r>
                      <a:r>
                        <a:rPr lang="ru-RU" sz="20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поуспокаивают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валерьянки дадут и разойдутся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.”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-“Сейчас, со стороны, она казалась такой слабой и одинокой. А тут еще ночи в слезах...”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Допытывается: “Ты вправду плачешь?”.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“... это только снится, или это было?”.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1750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20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377157" y="448252"/>
            <a:ext cx="6567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 чем </a:t>
            </a:r>
            <a:r>
              <a:rPr lang="ru-RU" sz="2800" b="1" dirty="0" smtClean="0">
                <a:solidFill>
                  <a:srgbClr val="C00000"/>
                </a:solidFill>
              </a:rPr>
              <a:t>проявляется забота близких?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4052813"/>
            <a:ext cx="3816424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675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Не вникают в ее состояние. Ограничиваются обращением к врачу, к лекарствам.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61069" y="4437112"/>
            <a:ext cx="3943379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1750">
              <a:lnSpc>
                <a:spcPct val="107000"/>
              </a:lnSpc>
              <a:spcAft>
                <a:spcPts val="675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Жалеет, любит бабушку. Понимает ее сердцем.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Старается понять ее. Обдумывает, как ей помочь.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3370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178419"/>
              </p:ext>
            </p:extLst>
          </p:nvPr>
        </p:nvGraphicFramePr>
        <p:xfrm>
          <a:off x="539552" y="1268760"/>
          <a:ext cx="8064896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5765"/>
                <a:gridCol w="3959131"/>
              </a:tblGrid>
              <a:tr h="24117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Дети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Внук Гриша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7993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-“Она лишь начнет с вечера говорить, а ты крикни: "“Молчать!” Она перестанет. Мы пробовали”.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20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-“...опустился на колени перед кроватью и стал убеждать мягко, ласково...”.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-“Гриша словно увидел темную улицу и женщину во тьме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...”.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“... настойчиво повторял” слова.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endParaRPr lang="ru-RU" sz="2000" b="1" i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23976" y="548680"/>
            <a:ext cx="47227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Как успокаивали бабу Дуню?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3501008"/>
            <a:ext cx="3973800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675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Они жили своей жизнью. Будни их поглотили, им не хватает времени обращать внимание на беду матери. 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03446" y="4077072"/>
            <a:ext cx="3828994" cy="2397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675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Гриша не кричит, а как бы переносится в тревожный мир бабушки. Он действительно любит и хочет освободить родного человека от тягостного душевного состояния.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419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246758"/>
              </p:ext>
            </p:extLst>
          </p:nvPr>
        </p:nvGraphicFramePr>
        <p:xfrm>
          <a:off x="587569" y="836712"/>
          <a:ext cx="8064896" cy="4696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31729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Дети,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отец Гриши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Внук Гриша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420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“Про старые годы вспоминал отец. Но для него они прошли”. “Все люди прожили горькое и забыли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”.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       </a:t>
                      </a:r>
                      <a:endParaRPr kumimoji="0" lang="ru-RU" sz="20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“Слезы катились и катились... Сердце болело и ныло, жалея бабу Дуню и кого-то еще... Он не спал, но находился в странном забытьи, словно в годах далеких, иных, и в жизни чужой, и виделось ему там, в этой жизни такое горькое, такая беда и печаль, что он не мог не плакать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9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23728" y="193874"/>
            <a:ext cx="5280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Как относятся к прошлому?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924944"/>
            <a:ext cx="39604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Прошлую горькую жизнь сын не прочувствовал до конца. Все тяжести и горести той жизни мать взвалила на свои плечи. Оберегала детей, сколько могла. Даже на сборы желудей ходила одна. 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86456" y="4797152"/>
            <a:ext cx="4032448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1905">
              <a:lnSpc>
                <a:spcPct val="107000"/>
              </a:lnSpc>
              <a:defRPr/>
            </a:pP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Внук наделен острым чувством любви и жалости, способностью сострадать горю близкого и любимого человека.</a:t>
            </a:r>
            <a:endParaRPr lang="ru-RU" sz="2000" b="1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765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2.infourok.ru/uploads/ex/083a/0000df11-323843a9/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793688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67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340768"/>
            <a:ext cx="6790064" cy="3781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80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Борис Екимов поднимает очень важные </a:t>
            </a:r>
            <a:r>
              <a:rPr lang="ru-RU" sz="2800" b="1" u="sng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проблемы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 своем 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рассказе:</a:t>
            </a:r>
          </a:p>
          <a:p>
            <a:pPr marL="457200" indent="-457200">
              <a:lnSpc>
                <a:spcPct val="107000"/>
              </a:lnSpc>
              <a:spcAft>
                <a:spcPts val="1800"/>
              </a:spcAft>
              <a:buFontTx/>
              <a:buChar char="-"/>
            </a:pPr>
            <a:r>
              <a:rPr lang="ru-RU" sz="2800" b="1" u="sng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гуманное </a:t>
            </a:r>
            <a:r>
              <a:rPr lang="ru-RU" sz="2800" b="1" u="sng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отношение к страдающему человеку, </a:t>
            </a:r>
            <a:endParaRPr lang="ru-RU" sz="2800" b="1" u="sng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>
              <a:lnSpc>
                <a:spcPct val="107000"/>
              </a:lnSpc>
              <a:spcAft>
                <a:spcPts val="1800"/>
              </a:spcAft>
              <a:buFontTx/>
              <a:buChar char="-"/>
            </a:pPr>
            <a:r>
              <a:rPr lang="ru-RU" sz="2800" b="1" u="sng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учит </a:t>
            </a:r>
            <a:r>
              <a:rPr lang="ru-RU" sz="2800" b="1" u="sng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тепло относиться к беспомощной старости, разделять чужую боль.</a:t>
            </a:r>
            <a:endParaRPr lang="ru-RU" sz="28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8985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aif.ru/008/368/a38f05370ab9418bf06e2dbebd7ebd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78328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80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1700808"/>
            <a:ext cx="68225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А говорили: всё проходит</a:t>
            </a:r>
          </a:p>
          <a:p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И позабудется в свой срок.</a:t>
            </a:r>
          </a:p>
          <a:p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Но боль войны жива в народе</a:t>
            </a:r>
          </a:p>
          <a:p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И бродит, как в березе сок.</a:t>
            </a:r>
          </a:p>
          <a:p>
            <a:r>
              <a:rPr lang="ru-RU" sz="3200" b="1" smtClean="0">
                <a:solidFill>
                  <a:schemeClr val="bg2">
                    <a:lumMod val="10000"/>
                  </a:schemeClr>
                </a:solidFill>
              </a:rPr>
              <a:t>                                А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. Селезнев</a:t>
            </a:r>
          </a:p>
        </p:txBody>
      </p:sp>
    </p:spTree>
    <p:extLst>
      <p:ext uri="{BB962C8B-B14F-4D97-AF65-F5344CB8AC3E}">
        <p14:creationId xmlns:p14="http://schemas.microsoft.com/office/powerpoint/2010/main" val="370777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0132127">
            <a:off x="-157380" y="1570856"/>
            <a:ext cx="966337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работу </a:t>
            </a:r>
            <a:endParaRPr lang="ru-RU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37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900igr.net/up/datas/226822/0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" y="90384"/>
            <a:ext cx="9144000" cy="674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65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476672"/>
            <a:ext cx="8866517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53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696" y="-14104"/>
            <a:ext cx="9173696" cy="6880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85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666638" y="2399108"/>
            <a:ext cx="3888431" cy="1274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ИСЦЕЛЕНИЕ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5664108" y="1856972"/>
            <a:ext cx="648072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3474291" y="1578656"/>
            <a:ext cx="108012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2056434" y="2455600"/>
            <a:ext cx="864096" cy="1800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486602" y="3497369"/>
            <a:ext cx="569448" cy="3523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4013938" y="3778188"/>
            <a:ext cx="144016" cy="7417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544108" y="3612861"/>
            <a:ext cx="756084" cy="5362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4" idx="6"/>
          </p:cNvCxnSpPr>
          <p:nvPr/>
        </p:nvCxnSpPr>
        <p:spPr>
          <a:xfrm>
            <a:off x="6555069" y="3036328"/>
            <a:ext cx="4460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195736" y="1095127"/>
            <a:ext cx="2557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выздоровление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0750" y="2170292"/>
            <a:ext cx="1795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излечение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23716" y="3829530"/>
            <a:ext cx="2242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воскрешение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666638" y="4519972"/>
            <a:ext cx="2242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воскрешение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645616" y="4157272"/>
            <a:ext cx="27109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восстановление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здоровья</a:t>
            </a:r>
            <a:endParaRPr lang="ru-RU" sz="24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860763" y="1403484"/>
            <a:ext cx="35525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возвращение к жизни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092280" y="2620830"/>
            <a:ext cx="18501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духовное</a:t>
            </a:r>
          </a:p>
          <a:p>
            <a:r>
              <a:rPr lang="ru-RU" sz="2400" b="1" dirty="0" smtClean="0"/>
              <a:t>прозрение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9475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424936" cy="6552728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ru-RU" sz="2800" b="1" dirty="0">
                <a:solidFill>
                  <a:srgbClr val="C00000"/>
                </a:solidFill>
              </a:rPr>
              <a:t>Вопросы по тексту</a:t>
            </a:r>
          </a:p>
          <a:p>
            <a:pPr marL="18288" indent="0">
              <a:buNone/>
            </a:pPr>
            <a:r>
              <a:rPr lang="ru-RU" sz="2800" dirty="0" smtClean="0"/>
              <a:t>1. Какое </a:t>
            </a:r>
            <a:r>
              <a:rPr lang="ru-RU" sz="2800" dirty="0"/>
              <a:t>впечатление произвел на вас рассказ?</a:t>
            </a:r>
          </a:p>
          <a:p>
            <a:pPr marL="18288" indent="0">
              <a:buNone/>
            </a:pPr>
            <a:r>
              <a:rPr lang="ru-RU" sz="2800" dirty="0" smtClean="0"/>
              <a:t>2. Какие </a:t>
            </a:r>
            <a:r>
              <a:rPr lang="ru-RU" sz="2800" dirty="0"/>
              <a:t>эпизоды показались вам наиболее </a:t>
            </a:r>
            <a:r>
              <a:rPr lang="ru-RU" sz="2800" dirty="0" smtClean="0"/>
              <a:t>яркими?</a:t>
            </a:r>
          </a:p>
          <a:p>
            <a:pPr marL="18288" indent="0">
              <a:buNone/>
            </a:pPr>
            <a:r>
              <a:rPr lang="ru-RU" sz="2800" dirty="0" smtClean="0"/>
              <a:t>3. Какие </a:t>
            </a:r>
            <a:r>
              <a:rPr lang="ru-RU" sz="2800" dirty="0"/>
              <a:t>проблемы, на ваш взгляд, поднимает писатель в своем </a:t>
            </a:r>
            <a:r>
              <a:rPr lang="ru-RU" sz="2800" dirty="0" smtClean="0"/>
              <a:t>произведении?</a:t>
            </a:r>
          </a:p>
          <a:p>
            <a:pPr marL="18288" indent="0">
              <a:buNone/>
            </a:pPr>
            <a:r>
              <a:rPr lang="ru-RU" sz="2800" dirty="0" smtClean="0"/>
              <a:t>4. Имена </a:t>
            </a:r>
            <a:r>
              <a:rPr lang="ru-RU" sz="2800" dirty="0"/>
              <a:t>героев и их </a:t>
            </a:r>
            <a:r>
              <a:rPr lang="ru-RU" sz="2800" dirty="0" smtClean="0"/>
              <a:t>описание.</a:t>
            </a:r>
            <a:endParaRPr lang="ru-RU" sz="2800" dirty="0"/>
          </a:p>
          <a:p>
            <a:pPr marL="18288" indent="0">
              <a:buNone/>
            </a:pPr>
            <a:r>
              <a:rPr lang="ru-RU" sz="2800" dirty="0" smtClean="0"/>
              <a:t>5</a:t>
            </a:r>
            <a:r>
              <a:rPr lang="ru-RU" sz="2800" dirty="0"/>
              <a:t>. Место и время </a:t>
            </a:r>
            <a:r>
              <a:rPr lang="ru-RU" sz="2800" dirty="0" smtClean="0"/>
              <a:t>действия. </a:t>
            </a:r>
          </a:p>
          <a:p>
            <a:pPr marL="18288" indent="0">
              <a:buNone/>
            </a:pPr>
            <a:r>
              <a:rPr lang="ru-RU" sz="2800" dirty="0"/>
              <a:t>6. О каких событиях военного времени мы узнали из рассказа?	</a:t>
            </a:r>
            <a:endParaRPr lang="ru-RU" sz="2800" dirty="0" smtClean="0"/>
          </a:p>
          <a:p>
            <a:pPr marL="1828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652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img2.jpg (13607 bytes)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640"/>
            <a:ext cx="3384376" cy="3573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https://yandex.ru/images/_crpd/w1Cc4k749/a7a5ef9Nhy/HWFGIgVqSDzWalj9V3ToIGwHzrwt6YHjbSyYUxazFEVbayCYJ9sWJPE4-TqBnr7qt6VDH5OpyfaXnWn4GaWbYl0iHTQfbQY-mm91uxoo6WImH5-wcbXA-md53B1I4wZQQjd46DDXFGehXvk6h4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184" y="188640"/>
            <a:ext cx="4773695" cy="317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pdb/1016956/044b6020-d00a-4432-a405-69d2bf61f99e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391" y="3390096"/>
            <a:ext cx="2495279" cy="332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vatars.mds.yandex.net/get-pdb/939428/2af20fad-b74b-4684-983f-fdc9717dfc60/s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32" y="3735326"/>
            <a:ext cx="3168352" cy="296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41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88640"/>
            <a:ext cx="914501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Продолжите начатые </a:t>
            </a:r>
            <a:r>
              <a:rPr lang="ru-RU" sz="2400" b="1" dirty="0" smtClean="0">
                <a:solidFill>
                  <a:srgbClr val="C00000"/>
                </a:solidFill>
              </a:rPr>
              <a:t>предложения</a:t>
            </a:r>
          </a:p>
          <a:p>
            <a:pPr marL="457200" indent="-457200">
              <a:buAutoNum type="arabicPeriod"/>
            </a:pPr>
            <a:r>
              <a:rPr lang="ru-RU" sz="2000" b="1" dirty="0" smtClean="0"/>
              <a:t>Внук </a:t>
            </a:r>
            <a:r>
              <a:rPr lang="ru-RU" sz="2000" b="1" dirty="0"/>
              <a:t>приехал и убежал с ребятами … </a:t>
            </a:r>
            <a:endParaRPr lang="ru-RU" sz="2000" b="1" dirty="0" smtClean="0"/>
          </a:p>
          <a:p>
            <a:r>
              <a:rPr lang="ru-RU" sz="2000" b="1" dirty="0" smtClean="0"/>
              <a:t>   </a:t>
            </a:r>
            <a:r>
              <a:rPr lang="ru-RU" sz="2000" b="1" dirty="0"/>
              <a:t>(на лыжах кататься</a:t>
            </a:r>
            <a:r>
              <a:rPr lang="ru-RU" sz="2000" b="1" dirty="0" smtClean="0"/>
              <a:t>.)</a:t>
            </a:r>
          </a:p>
          <a:p>
            <a:r>
              <a:rPr lang="ru-RU" sz="2000" b="1" dirty="0" smtClean="0"/>
              <a:t> 2.  К </a:t>
            </a:r>
            <a:r>
              <a:rPr lang="ru-RU" sz="2000" b="1" dirty="0"/>
              <a:t>обеду внук заявился, поел, как подмел, и снова умчался, теперь уже в лог, с коньками. И снова баба Дуня …  </a:t>
            </a:r>
            <a:endParaRPr lang="ru-RU" sz="2000" b="1" dirty="0" smtClean="0"/>
          </a:p>
          <a:p>
            <a:r>
              <a:rPr lang="ru-RU" sz="2000" b="1" dirty="0" smtClean="0"/>
              <a:t> </a:t>
            </a:r>
            <a:r>
              <a:rPr lang="ru-RU" sz="2000" b="1" dirty="0"/>
              <a:t>(осталась одна</a:t>
            </a:r>
            <a:r>
              <a:rPr lang="ru-RU" sz="2000" b="1" dirty="0" smtClean="0"/>
              <a:t>.)</a:t>
            </a:r>
          </a:p>
          <a:p>
            <a:r>
              <a:rPr lang="ru-RU" sz="2000" b="1" dirty="0" smtClean="0"/>
              <a:t> 3. Вторая </a:t>
            </a:r>
            <a:r>
              <a:rPr lang="ru-RU" sz="2000" b="1" dirty="0"/>
              <a:t>причина была поважнее: с некоторых пор спала баба Дуня тревожно, разговаривала, а то и …   во сне.   </a:t>
            </a:r>
            <a:endParaRPr lang="ru-RU" sz="2000" b="1" dirty="0" smtClean="0"/>
          </a:p>
          <a:p>
            <a:r>
              <a:rPr lang="ru-RU" sz="2000" b="1" dirty="0" smtClean="0"/>
              <a:t> </a:t>
            </a:r>
            <a:r>
              <a:rPr lang="ru-RU" sz="2000" b="1" dirty="0"/>
              <a:t>(кричала</a:t>
            </a:r>
            <a:r>
              <a:rPr lang="ru-RU" sz="2000" b="1" dirty="0" smtClean="0"/>
              <a:t>)</a:t>
            </a:r>
          </a:p>
          <a:p>
            <a:r>
              <a:rPr lang="ru-RU" sz="2000" b="1" dirty="0" smtClean="0"/>
              <a:t>4. И </a:t>
            </a:r>
            <a:r>
              <a:rPr lang="ru-RU" sz="2000" b="1" dirty="0"/>
              <a:t>снова квартира дыбом. Конечно, все понимали, что виновата старость и несладкая жизнь, какую баба Дуня провела. С войной и …    </a:t>
            </a:r>
            <a:endParaRPr lang="ru-RU" sz="2000" b="1" dirty="0" smtClean="0"/>
          </a:p>
          <a:p>
            <a:r>
              <a:rPr lang="ru-RU" sz="2000" b="1" dirty="0" smtClean="0"/>
              <a:t>(</a:t>
            </a:r>
            <a:r>
              <a:rPr lang="ru-RU" sz="2000" b="1" dirty="0"/>
              <a:t>голодом</a:t>
            </a:r>
            <a:r>
              <a:rPr lang="ru-RU" sz="2000" b="1" dirty="0" smtClean="0"/>
              <a:t>.)</a:t>
            </a:r>
          </a:p>
          <a:p>
            <a:r>
              <a:rPr lang="ru-RU" sz="2000" b="1" dirty="0" smtClean="0"/>
              <a:t>5.  </a:t>
            </a:r>
            <a:r>
              <a:rPr lang="ru-RU" sz="2000" b="1" dirty="0"/>
              <a:t>Загромыхал на крылечке, в хату влетел краснощекий, с морозным духом и с порога заявил:</a:t>
            </a:r>
          </a:p>
          <a:p>
            <a:r>
              <a:rPr lang="ru-RU" sz="2000" b="1" dirty="0"/>
              <a:t>– Завтра …! </a:t>
            </a:r>
            <a:r>
              <a:rPr lang="ru-RU" sz="2000" b="1" dirty="0" err="1"/>
              <a:t>Берш</a:t>
            </a:r>
            <a:r>
              <a:rPr lang="ru-RU" sz="2000" b="1" dirty="0"/>
              <a:t> за мостом берется. </a:t>
            </a:r>
            <a:r>
              <a:rPr lang="ru-RU" sz="2000" b="1" dirty="0" err="1"/>
              <a:t>Дуром</a:t>
            </a:r>
            <a:r>
              <a:rPr lang="ru-RU" sz="2000" b="1" dirty="0"/>
              <a:t>! </a:t>
            </a:r>
            <a:endParaRPr lang="ru-RU" sz="2000" b="1" dirty="0" smtClean="0"/>
          </a:p>
          <a:p>
            <a:r>
              <a:rPr lang="ru-RU" sz="2000" b="1" dirty="0" smtClean="0"/>
              <a:t> </a:t>
            </a:r>
            <a:r>
              <a:rPr lang="ru-RU" sz="2000" b="1" dirty="0"/>
              <a:t>(на рыбалку</a:t>
            </a:r>
            <a:r>
              <a:rPr lang="ru-RU" sz="2000" b="1" dirty="0" smtClean="0"/>
              <a:t>)</a:t>
            </a:r>
          </a:p>
          <a:p>
            <a:r>
              <a:rPr lang="ru-RU" sz="2000" b="1" dirty="0" smtClean="0"/>
              <a:t>6. Заснули </a:t>
            </a:r>
            <a:r>
              <a:rPr lang="ru-RU" sz="2000" b="1" dirty="0"/>
              <a:t>быстро, и баба Дуня, и внук. Но среди ночи Гриша проснулся от крика: …</a:t>
            </a:r>
          </a:p>
          <a:p>
            <a:r>
              <a:rPr lang="ru-RU" sz="2000" b="1" dirty="0"/>
              <a:t>     ( – Помогите! Помогите, люди добрые</a:t>
            </a:r>
            <a:r>
              <a:rPr lang="ru-RU" sz="2000" b="1" dirty="0" smtClean="0"/>
              <a:t>!)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91764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412</TotalTime>
  <Words>1218</Words>
  <Application>Microsoft Office PowerPoint</Application>
  <PresentationFormat>Экран (4:3)</PresentationFormat>
  <Paragraphs>120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User</cp:lastModifiedBy>
  <cp:revision>31</cp:revision>
  <dcterms:created xsi:type="dcterms:W3CDTF">2020-02-10T15:26:24Z</dcterms:created>
  <dcterms:modified xsi:type="dcterms:W3CDTF">2021-04-19T07:37:07Z</dcterms:modified>
</cp:coreProperties>
</file>