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0"/>
  </p:notesMasterIdLst>
  <p:sldIdLst>
    <p:sldId id="413" r:id="rId2"/>
    <p:sldId id="414" r:id="rId3"/>
    <p:sldId id="258" r:id="rId4"/>
    <p:sldId id="352" r:id="rId5"/>
    <p:sldId id="257" r:id="rId6"/>
    <p:sldId id="310" r:id="rId7"/>
    <p:sldId id="311" r:id="rId8"/>
    <p:sldId id="312" r:id="rId9"/>
    <p:sldId id="313" r:id="rId10"/>
    <p:sldId id="314" r:id="rId11"/>
    <p:sldId id="315" r:id="rId12"/>
    <p:sldId id="318" r:id="rId13"/>
    <p:sldId id="319" r:id="rId14"/>
    <p:sldId id="320" r:id="rId15"/>
    <p:sldId id="321" r:id="rId16"/>
    <p:sldId id="322" r:id="rId17"/>
    <p:sldId id="323" r:id="rId18"/>
    <p:sldId id="326" r:id="rId19"/>
    <p:sldId id="327" r:id="rId20"/>
    <p:sldId id="355" r:id="rId21"/>
    <p:sldId id="328" r:id="rId22"/>
    <p:sldId id="329" r:id="rId23"/>
    <p:sldId id="330" r:id="rId24"/>
    <p:sldId id="356" r:id="rId25"/>
    <p:sldId id="357" r:id="rId26"/>
    <p:sldId id="358" r:id="rId27"/>
    <p:sldId id="359" r:id="rId28"/>
    <p:sldId id="360" r:id="rId29"/>
    <p:sldId id="363" r:id="rId30"/>
    <p:sldId id="353" r:id="rId31"/>
    <p:sldId id="354" r:id="rId32"/>
    <p:sldId id="364" r:id="rId33"/>
    <p:sldId id="365" r:id="rId34"/>
    <p:sldId id="366" r:id="rId35"/>
    <p:sldId id="367" r:id="rId36"/>
    <p:sldId id="368" r:id="rId37"/>
    <p:sldId id="331" r:id="rId38"/>
    <p:sldId id="372" r:id="rId39"/>
    <p:sldId id="369" r:id="rId40"/>
    <p:sldId id="370" r:id="rId41"/>
    <p:sldId id="375" r:id="rId42"/>
    <p:sldId id="373" r:id="rId43"/>
    <p:sldId id="374" r:id="rId44"/>
    <p:sldId id="376" r:id="rId45"/>
    <p:sldId id="377" r:id="rId46"/>
    <p:sldId id="378" r:id="rId47"/>
    <p:sldId id="379" r:id="rId48"/>
    <p:sldId id="380" r:id="rId49"/>
    <p:sldId id="381" r:id="rId50"/>
    <p:sldId id="383" r:id="rId51"/>
    <p:sldId id="382" r:id="rId52"/>
    <p:sldId id="384" r:id="rId53"/>
    <p:sldId id="385" r:id="rId54"/>
    <p:sldId id="387" r:id="rId55"/>
    <p:sldId id="386" r:id="rId56"/>
    <p:sldId id="361" r:id="rId57"/>
    <p:sldId id="362" r:id="rId58"/>
    <p:sldId id="390" r:id="rId59"/>
    <p:sldId id="391" r:id="rId60"/>
    <p:sldId id="392" r:id="rId61"/>
    <p:sldId id="400" r:id="rId62"/>
    <p:sldId id="401" r:id="rId63"/>
    <p:sldId id="393" r:id="rId64"/>
    <p:sldId id="394" r:id="rId65"/>
    <p:sldId id="395" r:id="rId66"/>
    <p:sldId id="396" r:id="rId67"/>
    <p:sldId id="399" r:id="rId68"/>
    <p:sldId id="397" r:id="rId69"/>
    <p:sldId id="403" r:id="rId70"/>
    <p:sldId id="398" r:id="rId71"/>
    <p:sldId id="404" r:id="rId72"/>
    <p:sldId id="297" r:id="rId73"/>
    <p:sldId id="406" r:id="rId74"/>
    <p:sldId id="407" r:id="rId75"/>
    <p:sldId id="408" r:id="rId76"/>
    <p:sldId id="411" r:id="rId77"/>
    <p:sldId id="412" r:id="rId78"/>
    <p:sldId id="300" r:id="rId7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12" autoAdjust="0"/>
    <p:restoredTop sz="94660"/>
  </p:normalViewPr>
  <p:slideViewPr>
    <p:cSldViewPr>
      <p:cViewPr varScale="1">
        <p:scale>
          <a:sx n="68" d="100"/>
          <a:sy n="68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0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DC053-99E0-4A87-80D0-038C95760CE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DC556-5C5E-49DC-A108-FDF4A7FE65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DC556-5C5E-49DC-A108-FDF4A7FE651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DC556-5C5E-49DC-A108-FDF4A7FE6516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DC556-5C5E-49DC-A108-FDF4A7FE6516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EDC556-5C5E-49DC-A108-FDF4A7FE6516}" type="slidenum">
              <a:rPr lang="ru-RU" smtClean="0"/>
              <a:pPr/>
              <a:t>73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316DF9C-C7F5-4D99-B08C-D6B93C56B481}" type="datetimeFigureOut">
              <a:rPr lang="ru-RU" smtClean="0"/>
              <a:pPr/>
              <a:t>18.06.2025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70CBD1B-3E2B-47EE-A263-1085C65ACB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2;&#1086;&#1090;%20&#1074;%20&#1084;&#1077;&#1096;&#1082;&#1077;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13" Type="http://schemas.openxmlformats.org/officeDocument/2006/relationships/slide" Target="slide40.xml"/><Relationship Id="rId18" Type="http://schemas.openxmlformats.org/officeDocument/2006/relationships/slide" Target="slide46.xml"/><Relationship Id="rId26" Type="http://schemas.openxmlformats.org/officeDocument/2006/relationships/slide" Target="slide53.xml"/><Relationship Id="rId3" Type="http://schemas.openxmlformats.org/officeDocument/2006/relationships/image" Target="../media/image4.jpeg"/><Relationship Id="rId21" Type="http://schemas.openxmlformats.org/officeDocument/2006/relationships/slide" Target="slide49.xml"/><Relationship Id="rId7" Type="http://schemas.openxmlformats.org/officeDocument/2006/relationships/slide" Target="slide33.xml"/><Relationship Id="rId12" Type="http://schemas.openxmlformats.org/officeDocument/2006/relationships/slide" Target="slide39.xml"/><Relationship Id="rId17" Type="http://schemas.openxmlformats.org/officeDocument/2006/relationships/slide" Target="slide45.xml"/><Relationship Id="rId25" Type="http://schemas.openxmlformats.org/officeDocument/2006/relationships/slide" Target="slide52.xml"/><Relationship Id="rId2" Type="http://schemas.openxmlformats.org/officeDocument/2006/relationships/notesSlide" Target="../notesSlides/notesSlide2.xml"/><Relationship Id="rId16" Type="http://schemas.openxmlformats.org/officeDocument/2006/relationships/slide" Target="slide43.xml"/><Relationship Id="rId20" Type="http://schemas.openxmlformats.org/officeDocument/2006/relationships/slide" Target="slide4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11" Type="http://schemas.openxmlformats.org/officeDocument/2006/relationships/slide" Target="slide37.xml"/><Relationship Id="rId24" Type="http://schemas.openxmlformats.org/officeDocument/2006/relationships/slide" Target="slide51.xml"/><Relationship Id="rId5" Type="http://schemas.openxmlformats.org/officeDocument/2006/relationships/slide" Target="slide38.xml"/><Relationship Id="rId15" Type="http://schemas.openxmlformats.org/officeDocument/2006/relationships/slide" Target="slide42.xml"/><Relationship Id="rId23" Type="http://schemas.openxmlformats.org/officeDocument/2006/relationships/slide" Target="slide50.xml"/><Relationship Id="rId28" Type="http://schemas.openxmlformats.org/officeDocument/2006/relationships/slide" Target="slide55.xml"/><Relationship Id="rId10" Type="http://schemas.openxmlformats.org/officeDocument/2006/relationships/slide" Target="slide36.xml"/><Relationship Id="rId19" Type="http://schemas.openxmlformats.org/officeDocument/2006/relationships/slide" Target="slide47.xml"/><Relationship Id="rId4" Type="http://schemas.openxmlformats.org/officeDocument/2006/relationships/slide" Target="slide32.xml"/><Relationship Id="rId9" Type="http://schemas.openxmlformats.org/officeDocument/2006/relationships/slide" Target="slide35.xml"/><Relationship Id="rId14" Type="http://schemas.openxmlformats.org/officeDocument/2006/relationships/slide" Target="slide41.xml"/><Relationship Id="rId22" Type="http://schemas.openxmlformats.org/officeDocument/2006/relationships/slide" Target="slide56.xml"/><Relationship Id="rId27" Type="http://schemas.openxmlformats.org/officeDocument/2006/relationships/slide" Target="slide5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2;&#1086;&#1090;%20&#1074;%20&#1084;&#1077;&#1096;&#1082;&#1077;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slide" Target="slide3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2;&#1086;&#1090;%20&#1074;%20&#1084;&#1077;&#1096;&#1082;&#1077;.mp3" TargetMode="Externa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slide" Target="slide3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4.xml"/><Relationship Id="rId18" Type="http://schemas.openxmlformats.org/officeDocument/2006/relationships/slide" Target="slide20.xml"/><Relationship Id="rId26" Type="http://schemas.openxmlformats.org/officeDocument/2006/relationships/slide" Target="slide27.xml"/><Relationship Id="rId3" Type="http://schemas.openxmlformats.org/officeDocument/2006/relationships/image" Target="../media/image4.jpeg"/><Relationship Id="rId21" Type="http://schemas.openxmlformats.org/officeDocument/2006/relationships/slide" Target="slide23.xml"/><Relationship Id="rId7" Type="http://schemas.openxmlformats.org/officeDocument/2006/relationships/slide" Target="slide7.xml"/><Relationship Id="rId12" Type="http://schemas.openxmlformats.org/officeDocument/2006/relationships/slide" Target="slide13.xml"/><Relationship Id="rId17" Type="http://schemas.openxmlformats.org/officeDocument/2006/relationships/slide" Target="slide19.xml"/><Relationship Id="rId25" Type="http://schemas.openxmlformats.org/officeDocument/2006/relationships/slide" Target="slide26.xml"/><Relationship Id="rId2" Type="http://schemas.openxmlformats.org/officeDocument/2006/relationships/notesSlide" Target="../notesSlides/notesSlide1.xml"/><Relationship Id="rId16" Type="http://schemas.openxmlformats.org/officeDocument/2006/relationships/slide" Target="slide17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11.xml"/><Relationship Id="rId24" Type="http://schemas.openxmlformats.org/officeDocument/2006/relationships/slide" Target="slide25.xml"/><Relationship Id="rId5" Type="http://schemas.openxmlformats.org/officeDocument/2006/relationships/slide" Target="slide12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0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9.xml"/><Relationship Id="rId14" Type="http://schemas.openxmlformats.org/officeDocument/2006/relationships/slide" Target="slide15.xml"/><Relationship Id="rId22" Type="http://schemas.openxmlformats.org/officeDocument/2006/relationships/slide" Target="slide30.xml"/><Relationship Id="rId27" Type="http://schemas.openxmlformats.org/officeDocument/2006/relationships/slide" Target="slide2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13" Type="http://schemas.openxmlformats.org/officeDocument/2006/relationships/slide" Target="slide66.xml"/><Relationship Id="rId18" Type="http://schemas.openxmlformats.org/officeDocument/2006/relationships/slide" Target="slide72.xml"/><Relationship Id="rId3" Type="http://schemas.openxmlformats.org/officeDocument/2006/relationships/image" Target="../media/image4.jpeg"/><Relationship Id="rId7" Type="http://schemas.openxmlformats.org/officeDocument/2006/relationships/slide" Target="slide59.xml"/><Relationship Id="rId12" Type="http://schemas.openxmlformats.org/officeDocument/2006/relationships/slide" Target="slide65.xml"/><Relationship Id="rId17" Type="http://schemas.openxmlformats.org/officeDocument/2006/relationships/slide" Target="slide71.xml"/><Relationship Id="rId2" Type="http://schemas.openxmlformats.org/officeDocument/2006/relationships/notesSlide" Target="../notesSlides/notesSlide3.xml"/><Relationship Id="rId16" Type="http://schemas.openxmlformats.org/officeDocument/2006/relationships/slide" Target="slide7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8.xml"/><Relationship Id="rId11" Type="http://schemas.openxmlformats.org/officeDocument/2006/relationships/slide" Target="slide64.xml"/><Relationship Id="rId5" Type="http://schemas.openxmlformats.org/officeDocument/2006/relationships/slide" Target="slide63.xml"/><Relationship Id="rId15" Type="http://schemas.openxmlformats.org/officeDocument/2006/relationships/slide" Target="slide69.xml"/><Relationship Id="rId10" Type="http://schemas.openxmlformats.org/officeDocument/2006/relationships/slide" Target="slide62.xml"/><Relationship Id="rId19" Type="http://schemas.openxmlformats.org/officeDocument/2006/relationships/slide" Target="slide73.xml"/><Relationship Id="rId4" Type="http://schemas.openxmlformats.org/officeDocument/2006/relationships/slide" Target="slide58.xml"/><Relationship Id="rId9" Type="http://schemas.openxmlformats.org/officeDocument/2006/relationships/slide" Target="slide61.xml"/><Relationship Id="rId14" Type="http://schemas.openxmlformats.org/officeDocument/2006/relationships/slide" Target="slide6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57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2;&#1086;&#1090;%20&#1074;%20&#1084;&#1077;&#1096;&#1082;&#1077;.mp3" TargetMode="External"/><Relationship Id="rId6" Type="http://schemas.openxmlformats.org/officeDocument/2006/relationships/slide" Target="slide57.xml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slide" Target="slide76.xml"/><Relationship Id="rId2" Type="http://schemas.openxmlformats.org/officeDocument/2006/relationships/slide" Target="slide7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8.xml"/><Relationship Id="rId5" Type="http://schemas.openxmlformats.org/officeDocument/2006/relationships/image" Target="../media/image9.jpeg"/><Relationship Id="rId4" Type="http://schemas.openxmlformats.org/officeDocument/2006/relationships/slide" Target="slide7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7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7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2;&#1086;&#1080;%20&#1076;&#1086;&#1082;&#1091;&#1084;&#1077;&#1085;&#1090;&#1099;\&#1091;&#1088;&#1086;&#1082;\&#1057;&#1074;&#1086;&#1103;%20&#1080;&#1075;&#1088;&#1072;\&#1085;&#1072;&#1095;&#1072;&#1083;&#1086;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Выполнила учитель математики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МБОУ «СОШ№3» г.Новый Оскол Белгородской области</a:t>
            </a:r>
          </a:p>
          <a:p>
            <a:pPr algn="ctr"/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Дьячкова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Ирина Александровна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2439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>
                <a:latin typeface="Bookman Old Style" pitchFamily="18" charset="0"/>
              </a:rPr>
              <a:t>Внеклассное мероприятие для 8 класса</a:t>
            </a:r>
            <a:r>
              <a:rPr lang="ru-RU" sz="4000" i="1" dirty="0" smtClean="0">
                <a:latin typeface="Bookman Old Style" pitchFamily="18" charset="0"/>
              </a:rPr>
              <a:t/>
            </a:r>
            <a:br>
              <a:rPr lang="ru-RU" sz="4000" i="1" dirty="0" smtClean="0">
                <a:latin typeface="Bookman Old Style" pitchFamily="18" charset="0"/>
              </a:rPr>
            </a:br>
            <a:r>
              <a:rPr lang="ru-RU" sz="4000" i="1" dirty="0" smtClean="0">
                <a:latin typeface="Bookman Old Style" pitchFamily="18" charset="0"/>
              </a:rPr>
              <a:t>«Интеллектуальный турнир» по предметам естественно-математического цикла.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400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4400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endParaRPr lang="ru-RU" dirty="0"/>
          </a:p>
        </p:txBody>
      </p:sp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7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142984"/>
            <a:ext cx="80010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Это название происходит от двух  латинских слов – «дважды» и «секу». Буквально «рассекающиеся на 2 части». О чем идет речь?</a:t>
            </a:r>
            <a:endParaRPr lang="ru-RU" sz="4400" b="1" dirty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3108" y="5572140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entury" pitchFamily="18" charset="0"/>
              </a:rPr>
              <a:t>биссектриса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7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928670"/>
            <a:ext cx="80010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В древности такого термина не было. Его ввел в XVII веке французский математик Виет.  В переводе с латинского он означает «спица колеса». Что это?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43108" y="5572140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entury" pitchFamily="18" charset="0"/>
              </a:rPr>
              <a:t>радиус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Какая память стирается      при выключении компьютера?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15074" y="214290"/>
            <a:ext cx="24609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 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71736" y="4714884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entury" pitchFamily="18" charset="0"/>
              </a:rPr>
              <a:t>оперативная 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785926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Что такое </a:t>
            </a:r>
            <a:r>
              <a:rPr lang="ru-RU" sz="4400" b="1" dirty="0" err="1" smtClean="0">
                <a:solidFill>
                  <a:srgbClr val="000099"/>
                </a:solidFill>
                <a:latin typeface="Century" pitchFamily="18" charset="0"/>
              </a:rPr>
              <a:t>кулер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57884" y="214290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71736" y="4714884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entury" pitchFamily="18" charset="0"/>
              </a:rPr>
              <a:t>вентилятор 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500174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dirty="0" smtClean="0"/>
              <a:t>Наука о высказываниях и их связях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214290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71736" y="4714884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логика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dirty="0" smtClean="0"/>
              <a:t>Логическое умножение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285728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4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28794" y="4143380"/>
            <a:ext cx="55007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конъюнкция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Какая связь между городом в Англии, ружьем калибра 30х30 и одним из элементов компьютера?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58" y="5072074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они все называются «винчестер»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2112" y="2828980"/>
            <a:ext cx="373211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571612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 звали ученого, который изобрел первую счетную машину, выполнявшую два арифметических действия?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831875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57158" y="5072074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Паскаль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Что называют вторым языком географии?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285728"/>
            <a:ext cx="22685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00298" y="5072074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карта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Кто такой спелеолог и что он изучает?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это человек, который изучает пещеры и другие подземные пространства.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357430"/>
            <a:ext cx="7786742" cy="150019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>
                <a:gd name="adj" fmla="val 8597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Своя игра</a:t>
            </a:r>
            <a:endParaRPr lang="ru-RU" sz="54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1480"/>
            <a:ext cx="85795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Интеллектуальный  турнир</a:t>
            </a:r>
            <a:endParaRPr lang="ru-RU" sz="48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Кто совершил первое кругосветное путешествие?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Ф. Магеллан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 называется прибор для измерения относительной высоты?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14290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4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Нивелир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Если ваш маршрут был направлен по азимуту 90°, то по какому азимуту вам нужно возвращаться?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8728" y="4929198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по азимуту 270°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094527" y="2828980"/>
            <a:ext cx="289694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география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Этот остров имеет несколько названий: </a:t>
            </a:r>
            <a:r>
              <a:rPr lang="ru-RU" sz="4400" b="1" dirty="0" err="1" smtClean="0">
                <a:solidFill>
                  <a:srgbClr val="000099"/>
                </a:solidFill>
                <a:latin typeface="Century" pitchFamily="18" charset="0"/>
              </a:rPr>
              <a:t>Рапа-Нуи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, </a:t>
            </a:r>
            <a:r>
              <a:rPr lang="ru-RU" sz="4400" b="1" dirty="0" err="1" smtClean="0">
                <a:solidFill>
                  <a:srgbClr val="000099"/>
                </a:solidFill>
                <a:latin typeface="Century" pitchFamily="18" charset="0"/>
              </a:rPr>
              <a:t>Вайгу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, но чаще его обозначают под другим названием. Каким?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85728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57290" y="5286388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о.Пасхи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937430" y="2828980"/>
            <a:ext cx="2582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Какого цвета у моллюсков кровь?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285728"/>
            <a:ext cx="22685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00298" y="5072074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C00000"/>
                </a:solidFill>
                <a:latin typeface="Century" pitchFamily="18" charset="0"/>
              </a:rPr>
              <a:t>голубая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937430" y="2828980"/>
            <a:ext cx="2582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У каких птиц крылья покрыты чешуей?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пингвины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937430" y="2828980"/>
            <a:ext cx="2582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Какая птица носит фамилию знаменитого русского писателя?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гоголь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937430" y="2828980"/>
            <a:ext cx="2582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Какое животное похоже на цветок?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14290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4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Актиния, гидра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937430" y="2828980"/>
            <a:ext cx="25827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357298"/>
            <a:ext cx="800105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entury" pitchFamily="18" charset="0"/>
              </a:rPr>
              <a:t>В Англии этот цветок воспет поэтами в сказках: он служит колыбелью для малюток фей и нежных эльфов. Его родина - Персия, оттуда он перекочевал в Турцию, а в XIX в. в Европу. В Голландии существовал культ этого цветка. В Амстердаме за три луковицы были куплены два каменных дома.</a:t>
            </a:r>
            <a:endParaRPr lang="ru-RU" sz="40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28728" y="4929198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тюльпан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357430"/>
            <a:ext cx="8215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0099"/>
                </a:solidFill>
                <a:latin typeface="Monotype Corsiva" pitchFamily="66" charset="0"/>
              </a:rPr>
              <a:t>Вам зачисляется  3 балла!</a:t>
            </a:r>
            <a:endParaRPr lang="ru-RU" sz="5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00042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Сюрприз – кот в мешке!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6357958"/>
            <a:ext cx="304800" cy="304800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500958" y="6000768"/>
            <a:ext cx="1000132" cy="7143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105150"/>
            <a:ext cx="21812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6" descr="CAT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4214818"/>
            <a:ext cx="3797300" cy="13573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77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1857364"/>
            <a:ext cx="7741223" cy="37702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II</a:t>
            </a:r>
            <a:r>
              <a:rPr lang="ru-RU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тур</a:t>
            </a:r>
            <a:endParaRPr lang="ru-RU" sz="239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000108"/>
          <a:ext cx="8644006" cy="4770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6"/>
                <a:gridCol w="1023945"/>
                <a:gridCol w="1023945"/>
                <a:gridCol w="1023945"/>
                <a:gridCol w="1023945"/>
                <a:gridCol w="1023945"/>
                <a:gridCol w="1023945"/>
              </a:tblGrid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Физика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Информатика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Химия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2928926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3000364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2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5" name="TextBox 4">
            <a:hlinkClick r:id="rId6" action="ppaction://hlinksldjump"/>
          </p:cNvPr>
          <p:cNvSpPr txBox="1"/>
          <p:nvPr/>
        </p:nvSpPr>
        <p:spPr>
          <a:xfrm>
            <a:off x="2928926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3929058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9" name="TextBox 8">
            <a:hlinkClick r:id="rId8" action="ppaction://hlinksldjump"/>
          </p:cNvPr>
          <p:cNvSpPr txBox="1"/>
          <p:nvPr/>
        </p:nvSpPr>
        <p:spPr>
          <a:xfrm>
            <a:off x="4857752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6000760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7000892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8</a:t>
            </a:r>
          </a:p>
        </p:txBody>
      </p:sp>
      <p:sp>
        <p:nvSpPr>
          <p:cNvPr id="12" name="TextBox 11">
            <a:hlinkClick r:id="rId11" action="ppaction://hlinksldjump"/>
          </p:cNvPr>
          <p:cNvSpPr txBox="1"/>
          <p:nvPr/>
        </p:nvSpPr>
        <p:spPr>
          <a:xfrm>
            <a:off x="7715272" y="1071546"/>
            <a:ext cx="1214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10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5" name="TextBox 14">
            <a:hlinkClick r:id="rId12" action="ppaction://hlinksldjump"/>
          </p:cNvPr>
          <p:cNvSpPr txBox="1"/>
          <p:nvPr/>
        </p:nvSpPr>
        <p:spPr>
          <a:xfrm>
            <a:off x="3929058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3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6" name="TextBox 15">
            <a:hlinkClick r:id="rId13" action="ppaction://hlinksldjump"/>
          </p:cNvPr>
          <p:cNvSpPr txBox="1"/>
          <p:nvPr/>
        </p:nvSpPr>
        <p:spPr>
          <a:xfrm>
            <a:off x="4857752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17" name="TextBox 16">
            <a:hlinkClick r:id="rId14" action="ppaction://hlinksldjump"/>
          </p:cNvPr>
          <p:cNvSpPr txBox="1"/>
          <p:nvPr/>
        </p:nvSpPr>
        <p:spPr>
          <a:xfrm>
            <a:off x="6000760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5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8" name="TextBox 17">
            <a:hlinkClick r:id="rId15" action="ppaction://hlinksldjump"/>
          </p:cNvPr>
          <p:cNvSpPr txBox="1"/>
          <p:nvPr/>
        </p:nvSpPr>
        <p:spPr>
          <a:xfrm>
            <a:off x="7000892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  <p:sp>
        <p:nvSpPr>
          <p:cNvPr id="19" name="TextBox 18">
            <a:hlinkClick r:id="rId16" action="ppaction://hlinksldjump"/>
          </p:cNvPr>
          <p:cNvSpPr txBox="1"/>
          <p:nvPr/>
        </p:nvSpPr>
        <p:spPr>
          <a:xfrm>
            <a:off x="7929586" y="2285993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7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2" name="TextBox 21">
            <a:hlinkClick r:id="rId17" action="ppaction://hlinksldjump"/>
          </p:cNvPr>
          <p:cNvSpPr txBox="1"/>
          <p:nvPr/>
        </p:nvSpPr>
        <p:spPr>
          <a:xfrm>
            <a:off x="3929058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23" name="TextBox 22">
            <a:hlinkClick r:id="rId18" action="ppaction://hlinksldjump"/>
          </p:cNvPr>
          <p:cNvSpPr txBox="1"/>
          <p:nvPr/>
        </p:nvSpPr>
        <p:spPr>
          <a:xfrm>
            <a:off x="4857752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24" name="TextBox 23">
            <a:hlinkClick r:id="rId19" action="ppaction://hlinksldjump"/>
          </p:cNvPr>
          <p:cNvSpPr txBox="1"/>
          <p:nvPr/>
        </p:nvSpPr>
        <p:spPr>
          <a:xfrm>
            <a:off x="6000760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5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5" name="TextBox 24">
            <a:hlinkClick r:id="rId20" action="ppaction://hlinksldjump"/>
          </p:cNvPr>
          <p:cNvSpPr txBox="1"/>
          <p:nvPr/>
        </p:nvSpPr>
        <p:spPr>
          <a:xfrm>
            <a:off x="7000892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8</a:t>
            </a:r>
          </a:p>
        </p:txBody>
      </p:sp>
      <p:sp>
        <p:nvSpPr>
          <p:cNvPr id="26" name="TextBox 25">
            <a:hlinkClick r:id="rId21" action="ppaction://hlinksldjump"/>
          </p:cNvPr>
          <p:cNvSpPr txBox="1"/>
          <p:nvPr/>
        </p:nvSpPr>
        <p:spPr>
          <a:xfrm>
            <a:off x="7715272" y="3500438"/>
            <a:ext cx="12144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10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43" name="Управляющая кнопка: в конец 42">
            <a:hlinkClick r:id="rId22" action="ppaction://hlinksldjump" highlightClick="1"/>
          </p:cNvPr>
          <p:cNvSpPr/>
          <p:nvPr/>
        </p:nvSpPr>
        <p:spPr>
          <a:xfrm>
            <a:off x="8001024" y="6215082"/>
            <a:ext cx="857256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hlinkClick r:id="rId23" action="ppaction://hlinksldjump"/>
          </p:cNvPr>
          <p:cNvSpPr txBox="1"/>
          <p:nvPr/>
        </p:nvSpPr>
        <p:spPr>
          <a:xfrm>
            <a:off x="2928926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8" name="TextBox 27">
            <a:hlinkClick r:id="rId24" action="ppaction://hlinksldjump"/>
          </p:cNvPr>
          <p:cNvSpPr txBox="1"/>
          <p:nvPr/>
        </p:nvSpPr>
        <p:spPr>
          <a:xfrm>
            <a:off x="3929058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29" name="TextBox 28">
            <a:hlinkClick r:id="rId25" action="ppaction://hlinksldjump"/>
          </p:cNvPr>
          <p:cNvSpPr txBox="1"/>
          <p:nvPr/>
        </p:nvSpPr>
        <p:spPr>
          <a:xfrm>
            <a:off x="4857752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30" name="TextBox 29">
            <a:hlinkClick r:id="rId26" action="ppaction://hlinksldjump"/>
          </p:cNvPr>
          <p:cNvSpPr txBox="1"/>
          <p:nvPr/>
        </p:nvSpPr>
        <p:spPr>
          <a:xfrm>
            <a:off x="6000760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31" name="TextBox 30">
            <a:hlinkClick r:id="rId27" action="ppaction://hlinksldjump"/>
          </p:cNvPr>
          <p:cNvSpPr txBox="1"/>
          <p:nvPr/>
        </p:nvSpPr>
        <p:spPr>
          <a:xfrm>
            <a:off x="7000892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6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32" name="TextBox 31">
            <a:hlinkClick r:id="rId28" action="ppaction://hlinksldjump"/>
          </p:cNvPr>
          <p:cNvSpPr txBox="1"/>
          <p:nvPr/>
        </p:nvSpPr>
        <p:spPr>
          <a:xfrm>
            <a:off x="7929586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8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0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142984"/>
            <a:ext cx="80010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Отгадайте загадку: </a:t>
            </a:r>
          </a:p>
          <a:p>
            <a:pPr marL="987425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/>
            </a:r>
            <a:b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Две сестры качались,</a:t>
            </a:r>
            <a:b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Правды добивались,</a:t>
            </a:r>
            <a:b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А когда добились</a:t>
            </a:r>
            <a:b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</a:b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То остановились.  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57950" y="285728"/>
            <a:ext cx="22685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71802" y="5572140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весы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0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В честь какого английского ученого названа единица измерения силы?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Ньютон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0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Каким зарядом обладает атом, находящийся в своем обычном состоянии?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Атом нейтрален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0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Можно ли вскипятить ведро воды на свечке?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14290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Нет, так как большая часть тепла будет уходить в окружающее пространство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0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571612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Почему металлическое тело кажется на ощупь холоднее, чем деревянное?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8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4071942"/>
            <a:ext cx="7429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Металл обладает большей теплопроводностью, поэтому забирает большую часть тепла человеческого тела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670533" y="2828980"/>
            <a:ext cx="204895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физика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428736"/>
            <a:ext cx="800105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Изменится ли скорость таяния льда, внесенного в теплую комнату, если его накрыть шубой? 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14290"/>
            <a:ext cx="369844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10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Да. Шуба устраняет конвективные потоки теплого воздуха и имеет плохую теплопроводность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483251" y="2828980"/>
            <a:ext cx="36744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Совокупность программ, которые предназначены для управления компьютером и вычислительными процессами</a:t>
            </a:r>
            <a:endParaRPr lang="ru-RU" sz="32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14290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14414" y="4286256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dirty="0" smtClean="0">
                <a:solidFill>
                  <a:srgbClr val="FF0000"/>
                </a:solidFill>
              </a:rPr>
              <a:t>операционная система</a:t>
            </a:r>
            <a:endParaRPr lang="ru-RU" sz="4000" b="1" dirty="0" smtClean="0">
              <a:solidFill>
                <a:srgbClr val="FF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483250" y="2828980"/>
            <a:ext cx="36744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78592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Мозг компьютера</a:t>
            </a:r>
          </a:p>
          <a:p>
            <a:pPr lvl="0" algn="ctr"/>
            <a:endParaRPr lang="ru-RU" sz="40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96746" y="285728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14678" y="457200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процессор</a:t>
            </a:r>
            <a:endParaRPr lang="ru-RU" sz="4000" b="1" dirty="0">
              <a:solidFill>
                <a:srgbClr val="C00000"/>
              </a:solidFill>
              <a:latin typeface="Century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1857364"/>
            <a:ext cx="7741223" cy="37702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I</a:t>
            </a:r>
            <a:r>
              <a:rPr lang="ru-RU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тур</a:t>
            </a:r>
            <a:endParaRPr lang="ru-RU" sz="239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483250" y="2828980"/>
            <a:ext cx="36744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14422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000099"/>
                </a:solidFill>
                <a:latin typeface="Century" pitchFamily="18" charset="0"/>
              </a:rPr>
              <a:t>Гюго однажды сказал, что у истории ее нет. Все вы ею пользовались, а те из вас, кто работал в операционной среде </a:t>
            </a:r>
            <a:r>
              <a:rPr lang="ru-RU" sz="3600" b="1" dirty="0" err="1" smtClean="0">
                <a:solidFill>
                  <a:srgbClr val="000099"/>
                </a:solidFill>
                <a:latin typeface="Century" pitchFamily="18" charset="0"/>
              </a:rPr>
              <a:t>Windows</a:t>
            </a:r>
            <a:r>
              <a:rPr lang="ru-RU" sz="3600" b="1" dirty="0" smtClean="0">
                <a:solidFill>
                  <a:srgbClr val="000099"/>
                </a:solidFill>
                <a:latin typeface="Century" pitchFamily="18" charset="0"/>
              </a:rPr>
              <a:t>, знакомы и с ее виртуальной разновидностью. Назовите этот предмет.</a:t>
            </a:r>
            <a:endParaRPr lang="ru-RU" sz="40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43570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00100" y="5357826"/>
            <a:ext cx="69294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C00000"/>
                </a:solidFill>
                <a:latin typeface="Century" pitchFamily="18" charset="0"/>
              </a:rPr>
              <a:t>Мусорная корзина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357430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99"/>
                </a:solidFill>
                <a:latin typeface="Monotype Corsiva" pitchFamily="66" charset="0"/>
              </a:rPr>
              <a:t>Вам зачисляется  2 балла!</a:t>
            </a:r>
            <a:endParaRPr lang="ru-RU" sz="60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00042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Сюрприз – кот в мешке!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6357958"/>
            <a:ext cx="304800" cy="304800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500958" y="6000768"/>
            <a:ext cx="1000132" cy="7143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105150"/>
            <a:ext cx="21812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6" descr="CAT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4214818"/>
            <a:ext cx="3797300" cy="13573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77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483250" y="2828980"/>
            <a:ext cx="36744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071678"/>
            <a:ext cx="8001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Century" pitchFamily="18" charset="0"/>
              </a:rPr>
              <a:t>Откуда взялось название устройства «модем»?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00100" y="4643446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по первым слогам слов модуляция-демодуляция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483253" y="2828980"/>
            <a:ext cx="367440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информатика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428736"/>
            <a:ext cx="80010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Назовите имя первой женщины-программиста, в честь которой назван один из современных языков программирования.  </a:t>
            </a:r>
            <a:endParaRPr lang="ru-RU" sz="4000" b="1" dirty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7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5000636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Ада Лавлейс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357430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99"/>
                </a:solidFill>
                <a:latin typeface="Monotype Corsiva" pitchFamily="66" charset="0"/>
              </a:rPr>
              <a:t>Вам зачисляется  3 балла!</a:t>
            </a:r>
            <a:endParaRPr lang="ru-RU" sz="60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00042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Сюрприз – кот в мешке!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6357958"/>
            <a:ext cx="304800" cy="304800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4" action="ppaction://hlinksldjump" highlightClick="1"/>
          </p:cNvPr>
          <p:cNvSpPr/>
          <p:nvPr/>
        </p:nvSpPr>
        <p:spPr>
          <a:xfrm>
            <a:off x="7500958" y="6000768"/>
            <a:ext cx="1000132" cy="7143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105150"/>
            <a:ext cx="21812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6" descr="CAT3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4214818"/>
            <a:ext cx="3797300" cy="135731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77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535074" y="2828980"/>
            <a:ext cx="1778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571612"/>
            <a:ext cx="800105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Недостаток  какого элемента в организме человека приводит к кариесу зубов?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57224" y="4643446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фтор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535077" y="2828980"/>
            <a:ext cx="1778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428736"/>
            <a:ext cx="800105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Какой химический элемент был открыт в продуктах выщелачивания пепла морских водорослей?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14290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C00000"/>
                </a:solidFill>
                <a:latin typeface="Century" pitchFamily="18" charset="0"/>
              </a:rPr>
              <a:t>йод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535074" y="2828980"/>
            <a:ext cx="1778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571612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В какие  цвета окрасится лакмусовая бумажка, если ее опустить в раствор щелочи и в раствор кислоты?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28662" y="4572008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В синий и красный соответственно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535077" y="2828980"/>
            <a:ext cx="1778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285860"/>
            <a:ext cx="800105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Измените лишь букву в названии элемента четвертой группы и получите название представителя важнейшего класса органических соединений, широко распространённых в природе и являющихся главным источником энергии в организмах.? 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14290"/>
            <a:ext cx="33121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8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5143512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  <a:latin typeface="Century" pitchFamily="18" charset="0"/>
              </a:rPr>
              <a:t>Углерод - углевод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535077" y="2828980"/>
            <a:ext cx="17780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химия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928802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err="1" smtClean="0">
                <a:solidFill>
                  <a:srgbClr val="000099"/>
                </a:solidFill>
                <a:latin typeface="Century" pitchFamily="18" charset="0"/>
              </a:rPr>
              <a:t>Алатропное</a:t>
            </a:r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 видоизменение кислорода  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10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озон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000108"/>
          <a:ext cx="8644006" cy="4770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6"/>
                <a:gridCol w="1023945"/>
                <a:gridCol w="1023945"/>
                <a:gridCol w="1023945"/>
                <a:gridCol w="1023945"/>
                <a:gridCol w="1023945"/>
                <a:gridCol w="1023945"/>
              </a:tblGrid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Информатика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География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Биология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2928926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3000364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5" name="TextBox 4">
            <a:hlinkClick r:id="rId6" action="ppaction://hlinksldjump"/>
          </p:cNvPr>
          <p:cNvSpPr txBox="1"/>
          <p:nvPr/>
        </p:nvSpPr>
        <p:spPr>
          <a:xfrm>
            <a:off x="2928926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3929058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9" name="TextBox 8">
            <a:hlinkClick r:id="rId8" action="ppaction://hlinksldjump"/>
          </p:cNvPr>
          <p:cNvSpPr txBox="1"/>
          <p:nvPr/>
        </p:nvSpPr>
        <p:spPr>
          <a:xfrm>
            <a:off x="4857752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6000760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7000892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12" name="TextBox 11">
            <a:hlinkClick r:id="rId11" action="ppaction://hlinksldjump"/>
          </p:cNvPr>
          <p:cNvSpPr txBox="1"/>
          <p:nvPr/>
        </p:nvSpPr>
        <p:spPr>
          <a:xfrm>
            <a:off x="7929586" y="10715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  <p:sp>
        <p:nvSpPr>
          <p:cNvPr id="15" name="TextBox 14">
            <a:hlinkClick r:id="rId12" action="ppaction://hlinksldjump"/>
          </p:cNvPr>
          <p:cNvSpPr txBox="1"/>
          <p:nvPr/>
        </p:nvSpPr>
        <p:spPr>
          <a:xfrm>
            <a:off x="3929058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16" name="TextBox 15">
            <a:hlinkClick r:id="rId13" action="ppaction://hlinksldjump"/>
          </p:cNvPr>
          <p:cNvSpPr txBox="1"/>
          <p:nvPr/>
        </p:nvSpPr>
        <p:spPr>
          <a:xfrm>
            <a:off x="4857752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17" name="TextBox 16">
            <a:hlinkClick r:id="rId14" action="ppaction://hlinksldjump"/>
          </p:cNvPr>
          <p:cNvSpPr txBox="1"/>
          <p:nvPr/>
        </p:nvSpPr>
        <p:spPr>
          <a:xfrm>
            <a:off x="6000760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18" name="TextBox 17">
            <a:hlinkClick r:id="rId15" action="ppaction://hlinksldjump"/>
          </p:cNvPr>
          <p:cNvSpPr txBox="1"/>
          <p:nvPr/>
        </p:nvSpPr>
        <p:spPr>
          <a:xfrm>
            <a:off x="7000892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19" name="TextBox 18">
            <a:hlinkClick r:id="rId16" action="ppaction://hlinksldjump"/>
          </p:cNvPr>
          <p:cNvSpPr txBox="1"/>
          <p:nvPr/>
        </p:nvSpPr>
        <p:spPr>
          <a:xfrm>
            <a:off x="7929586" y="2285993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  <p:sp>
        <p:nvSpPr>
          <p:cNvPr id="22" name="TextBox 21">
            <a:hlinkClick r:id="rId17" action="ppaction://hlinksldjump"/>
          </p:cNvPr>
          <p:cNvSpPr txBox="1"/>
          <p:nvPr/>
        </p:nvSpPr>
        <p:spPr>
          <a:xfrm>
            <a:off x="3929058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23" name="TextBox 22">
            <a:hlinkClick r:id="rId18" action="ppaction://hlinksldjump"/>
          </p:cNvPr>
          <p:cNvSpPr txBox="1"/>
          <p:nvPr/>
        </p:nvSpPr>
        <p:spPr>
          <a:xfrm>
            <a:off x="4857752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24" name="TextBox 23">
            <a:hlinkClick r:id="rId19" action="ppaction://hlinksldjump"/>
          </p:cNvPr>
          <p:cNvSpPr txBox="1"/>
          <p:nvPr/>
        </p:nvSpPr>
        <p:spPr>
          <a:xfrm>
            <a:off x="6000760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25" name="TextBox 24">
            <a:hlinkClick r:id="rId20" action="ppaction://hlinksldjump"/>
          </p:cNvPr>
          <p:cNvSpPr txBox="1"/>
          <p:nvPr/>
        </p:nvSpPr>
        <p:spPr>
          <a:xfrm>
            <a:off x="7000892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26" name="TextBox 25">
            <a:hlinkClick r:id="rId21" action="ppaction://hlinksldjump"/>
          </p:cNvPr>
          <p:cNvSpPr txBox="1"/>
          <p:nvPr/>
        </p:nvSpPr>
        <p:spPr>
          <a:xfrm>
            <a:off x="7929586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  <p:sp>
        <p:nvSpPr>
          <p:cNvPr id="43" name="Управляющая кнопка: в конец 42">
            <a:hlinkClick r:id="rId22" action="ppaction://hlinksldjump" highlightClick="1"/>
          </p:cNvPr>
          <p:cNvSpPr/>
          <p:nvPr/>
        </p:nvSpPr>
        <p:spPr>
          <a:xfrm>
            <a:off x="8001024" y="6215082"/>
            <a:ext cx="857256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hlinkClick r:id="rId23" action="ppaction://hlinksldjump"/>
          </p:cNvPr>
          <p:cNvSpPr txBox="1"/>
          <p:nvPr/>
        </p:nvSpPr>
        <p:spPr>
          <a:xfrm>
            <a:off x="3000364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8" name="TextBox 27">
            <a:hlinkClick r:id="rId24" action="ppaction://hlinksldjump"/>
          </p:cNvPr>
          <p:cNvSpPr txBox="1"/>
          <p:nvPr/>
        </p:nvSpPr>
        <p:spPr>
          <a:xfrm>
            <a:off x="4000496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2</a:t>
            </a:r>
          </a:p>
        </p:txBody>
      </p:sp>
      <p:sp>
        <p:nvSpPr>
          <p:cNvPr id="29" name="TextBox 28">
            <a:hlinkClick r:id="rId25" action="ppaction://hlinksldjump"/>
          </p:cNvPr>
          <p:cNvSpPr txBox="1"/>
          <p:nvPr/>
        </p:nvSpPr>
        <p:spPr>
          <a:xfrm>
            <a:off x="4929190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3</a:t>
            </a:r>
          </a:p>
        </p:txBody>
      </p:sp>
      <p:sp>
        <p:nvSpPr>
          <p:cNvPr id="30" name="TextBox 29">
            <a:hlinkClick r:id="rId26" action="ppaction://hlinksldjump"/>
          </p:cNvPr>
          <p:cNvSpPr txBox="1"/>
          <p:nvPr/>
        </p:nvSpPr>
        <p:spPr>
          <a:xfrm>
            <a:off x="6072198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4</a:t>
            </a:r>
          </a:p>
        </p:txBody>
      </p:sp>
      <p:sp>
        <p:nvSpPr>
          <p:cNvPr id="31" name="TextBox 30">
            <a:hlinkClick r:id="rId27" action="ppaction://hlinksldjump"/>
          </p:cNvPr>
          <p:cNvSpPr txBox="1"/>
          <p:nvPr/>
        </p:nvSpPr>
        <p:spPr>
          <a:xfrm>
            <a:off x="7072330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32" name="TextBox 31">
            <a:hlinkClick r:id="rId28" action="ppaction://hlinksldjump"/>
          </p:cNvPr>
          <p:cNvSpPr txBox="1"/>
          <p:nvPr/>
        </p:nvSpPr>
        <p:spPr>
          <a:xfrm>
            <a:off x="8001024" y="4643446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  <p:bldP spid="18" grpId="0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265329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1 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62" y="2071678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Сколько будет, если половину разделить на половину?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928802"/>
            <a:ext cx="80010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Переведите на древнегреческий язык слова «натянутая тетива» </a:t>
            </a:r>
            <a:r>
              <a:rPr lang="ru-RU" sz="4800" b="1" dirty="0" smtClean="0">
                <a:solidFill>
                  <a:srgbClr val="000099"/>
                </a:solidFill>
                <a:latin typeface="Century" pitchFamily="18" charset="0"/>
              </a:rPr>
              <a:t> 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2319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 3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гипотенуза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0396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4 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457200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радикал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2357430"/>
            <a:ext cx="75360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Как называется знак корня?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928802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Имя первой женщины-математика ?  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Ковалевская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928802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Кто является автором знаменитого сочинения древности “Начала”?   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42913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Евклид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1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Полный бидон с молоком весит 30 кг., а наполненный на половину - 15,5 кг. Сколько весит бидон?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143644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8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1 кг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1857364"/>
            <a:ext cx="7741223" cy="37702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III</a:t>
            </a:r>
            <a:r>
              <a:rPr lang="ru-RU" sz="23900" b="1" spc="50" dirty="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 тур</a:t>
            </a:r>
            <a:endParaRPr lang="ru-RU" sz="239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1000108"/>
          <a:ext cx="8429686" cy="357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36"/>
                <a:gridCol w="1185870"/>
                <a:gridCol w="1185870"/>
                <a:gridCol w="1185870"/>
                <a:gridCol w="1185870"/>
                <a:gridCol w="1185870"/>
              </a:tblGrid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Смекалка и логика 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  <a:tileRect/>
                    </a:grad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Шуточные вопросы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192537">
                <a:tc>
                  <a:txBody>
                    <a:bodyPr/>
                    <a:lstStyle/>
                    <a:p>
                      <a:pPr algn="ctr"/>
                      <a:r>
                        <a:rPr kumimoji="0" lang="ru-RU" sz="2200" b="1" kern="120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Исторические личности</a:t>
                      </a:r>
                      <a:endParaRPr kumimoji="0" lang="ru-RU" sz="2200" b="1" kern="1200" dirty="0" smtClean="0">
                        <a:solidFill>
                          <a:srgbClr val="000099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3000364" y="1142984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2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3071802" y="235743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2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5" name="TextBox 4">
            <a:hlinkClick r:id="rId6" action="ppaction://hlinksldjump"/>
          </p:cNvPr>
          <p:cNvSpPr txBox="1"/>
          <p:nvPr/>
        </p:nvSpPr>
        <p:spPr>
          <a:xfrm>
            <a:off x="3071802" y="3500438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5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8" name="TextBox 7">
            <a:hlinkClick r:id="rId7" action="ppaction://hlinksldjump"/>
          </p:cNvPr>
          <p:cNvSpPr txBox="1"/>
          <p:nvPr/>
        </p:nvSpPr>
        <p:spPr>
          <a:xfrm>
            <a:off x="4214810" y="1142984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9" name="TextBox 8">
            <a:hlinkClick r:id="rId8" action="ppaction://hlinksldjump"/>
          </p:cNvPr>
          <p:cNvSpPr txBox="1"/>
          <p:nvPr/>
        </p:nvSpPr>
        <p:spPr>
          <a:xfrm>
            <a:off x="5357818" y="1142984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8</a:t>
            </a:r>
          </a:p>
        </p:txBody>
      </p:sp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6357950" y="1142984"/>
            <a:ext cx="1214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10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7572396" y="1142984"/>
            <a:ext cx="1571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12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5" name="TextBox 14">
            <a:hlinkClick r:id="rId11" action="ppaction://hlinksldjump"/>
          </p:cNvPr>
          <p:cNvSpPr txBox="1"/>
          <p:nvPr/>
        </p:nvSpPr>
        <p:spPr>
          <a:xfrm>
            <a:off x="4214810" y="235743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3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16" name="TextBox 15">
            <a:hlinkClick r:id="rId12" action="ppaction://hlinksldjump"/>
          </p:cNvPr>
          <p:cNvSpPr txBox="1"/>
          <p:nvPr/>
        </p:nvSpPr>
        <p:spPr>
          <a:xfrm>
            <a:off x="5357818" y="235743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5</a:t>
            </a:r>
          </a:p>
        </p:txBody>
      </p:sp>
      <p:sp>
        <p:nvSpPr>
          <p:cNvPr id="17" name="TextBox 16">
            <a:hlinkClick r:id="rId13" action="ppaction://hlinksldjump"/>
          </p:cNvPr>
          <p:cNvSpPr txBox="1"/>
          <p:nvPr/>
        </p:nvSpPr>
        <p:spPr>
          <a:xfrm>
            <a:off x="6500826" y="2357430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6</a:t>
            </a:r>
          </a:p>
        </p:txBody>
      </p:sp>
      <p:sp>
        <p:nvSpPr>
          <p:cNvPr id="18" name="TextBox 17">
            <a:hlinkClick r:id="rId14" action="ppaction://hlinksldjump"/>
          </p:cNvPr>
          <p:cNvSpPr txBox="1"/>
          <p:nvPr/>
        </p:nvSpPr>
        <p:spPr>
          <a:xfrm>
            <a:off x="7643834" y="2285992"/>
            <a:ext cx="642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atin typeface="Century" pitchFamily="18" charset="0"/>
              </a:rPr>
              <a:t>8</a:t>
            </a:r>
          </a:p>
        </p:txBody>
      </p:sp>
      <p:sp>
        <p:nvSpPr>
          <p:cNvPr id="22" name="TextBox 21">
            <a:hlinkClick r:id="rId15" action="ppaction://hlinksldjump"/>
          </p:cNvPr>
          <p:cNvSpPr txBox="1"/>
          <p:nvPr/>
        </p:nvSpPr>
        <p:spPr>
          <a:xfrm>
            <a:off x="3929058" y="3500438"/>
            <a:ext cx="1071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10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3" name="TextBox 22">
            <a:hlinkClick r:id="rId16" action="ppaction://hlinksldjump"/>
          </p:cNvPr>
          <p:cNvSpPr txBox="1"/>
          <p:nvPr/>
        </p:nvSpPr>
        <p:spPr>
          <a:xfrm>
            <a:off x="5072066" y="3500438"/>
            <a:ext cx="1428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12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4" name="TextBox 23">
            <a:hlinkClick r:id="rId17" action="ppaction://hlinksldjump"/>
          </p:cNvPr>
          <p:cNvSpPr txBox="1"/>
          <p:nvPr/>
        </p:nvSpPr>
        <p:spPr>
          <a:xfrm>
            <a:off x="6286512" y="3500438"/>
            <a:ext cx="12858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15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25" name="TextBox 24">
            <a:hlinkClick r:id="rId18" action="ppaction://hlinksldjump"/>
          </p:cNvPr>
          <p:cNvSpPr txBox="1"/>
          <p:nvPr/>
        </p:nvSpPr>
        <p:spPr>
          <a:xfrm>
            <a:off x="7429520" y="3500438"/>
            <a:ext cx="1428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Century" pitchFamily="18" charset="0"/>
              </a:rPr>
              <a:t>18</a:t>
            </a:r>
            <a:endParaRPr lang="ru-RU" sz="6000" b="1" dirty="0">
              <a:latin typeface="Century" pitchFamily="18" charset="0"/>
            </a:endParaRPr>
          </a:p>
        </p:txBody>
      </p:sp>
      <p:sp>
        <p:nvSpPr>
          <p:cNvPr id="43" name="Управляющая кнопка: в конец 42">
            <a:hlinkClick r:id="rId19" action="ppaction://hlinksldjump" highlightClick="1"/>
          </p:cNvPr>
          <p:cNvSpPr/>
          <p:nvPr/>
        </p:nvSpPr>
        <p:spPr>
          <a:xfrm>
            <a:off x="8001024" y="6215082"/>
            <a:ext cx="857256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0" grpId="0"/>
      <p:bldP spid="11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54906" y="2828980"/>
            <a:ext cx="5017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Смекалка и логика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Если в 12 часов ночи идёт дождь, то можно ли ожидать, что через 72 часа будет солнечная погода?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0396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Нет, будет ночь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54906" y="2828980"/>
            <a:ext cx="5017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Смекалка и логика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643050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Рука Будды,  (золотой статуи в древнегреческом храме), которую целовали прихожане, за десятки лет заметно похудела. Священники в панике: Кто украл золото?</a:t>
            </a:r>
            <a:endParaRPr lang="ru-RU" sz="36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5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4714884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C00000"/>
                </a:solidFill>
                <a:latin typeface="Century" pitchFamily="18" charset="0"/>
              </a:rPr>
              <a:t>Прихожане.  Каждый из них, прикасаясь к статуе, уносил с собой частички,  состоящие из сотен и даже тысяч молекул золота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7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Имя координаты точки?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85728"/>
            <a:ext cx="246093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 балл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714612" y="4429132"/>
            <a:ext cx="4214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entury" pitchFamily="18" charset="0"/>
              </a:rPr>
              <a:t>Абсцисса, ордината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54906" y="2828980"/>
            <a:ext cx="5017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Смекалка и логика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80010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Встретились три подруги: Белова, Краснова, Чернова. Девочка в белом платье говорит Черновой: «Нам надо поменяться платьями, а то цвет наших платьев не соответствует фамилии». Кто в какое платье одет?</a:t>
            </a:r>
            <a:r>
              <a:rPr lang="ru-RU" sz="3600" dirty="0" smtClean="0"/>
              <a:t> </a:t>
            </a:r>
            <a:endParaRPr lang="ru-RU" sz="36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8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714884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Белова – в черное, Краснова – в красное, Чернова – в белое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54906" y="2828980"/>
            <a:ext cx="5017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Смекалка и логика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800105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У вас есть зеленые и красные помидоры все перемешены и находятся в одной большой корзине. Как за минимально короткое время рассортировать их (красные - отдельно, зеленые - отдельно) не прикасаясь к ним руками? </a:t>
            </a:r>
          </a:p>
          <a:p>
            <a:pPr algn="ctr"/>
            <a:endParaRPr lang="ru-RU" sz="36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10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5000636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" pitchFamily="18" charset="0"/>
              </a:rPr>
              <a:t>Помидоры можно высыпать в ванну с водой. Из-за разницы в удельном весе спелые помидоры тонут, а зеленые плавают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54906" y="2828980"/>
            <a:ext cx="50177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Смекалка и логика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800105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На стол просыпали немного соли, затем и молотый перец. Как отделить перец от соли, не прикасаясь ни к тому, ни к другому?</a:t>
            </a:r>
          </a:p>
          <a:p>
            <a:pPr algn="ctr"/>
            <a:endParaRPr lang="ru-RU" sz="3600" b="1" dirty="0" smtClean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12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4000504"/>
            <a:ext cx="69294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entury" pitchFamily="18" charset="0"/>
              </a:rPr>
              <a:t>Например, так. Наэлектризуйте расческу, энергично проведя ей несколько раз по сухим волосам. Поднесите к просыпанному перцу, и перчинки прилипнут к расчёске, а соль останется на столе.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98184" y="2828980"/>
            <a:ext cx="5104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Шуточные вопросы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03961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5572140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компьютер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4348" y="1214422"/>
            <a:ext cx="80010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latin typeface="Century" pitchFamily="18" charset="0"/>
              </a:rPr>
              <a:t>Отгадайте, чья это шуточная характеристика. “Он требует множества игрушек и примочек. Так и норовит задать </a:t>
            </a:r>
            <a:r>
              <a:rPr lang="ru-RU" sz="2800" b="1" dirty="0" err="1" smtClean="0">
                <a:solidFill>
                  <a:srgbClr val="000099"/>
                </a:solidFill>
                <a:latin typeface="Century" pitchFamily="18" charset="0"/>
              </a:rPr>
              <a:t>дурацкий</a:t>
            </a:r>
            <a:r>
              <a:rPr lang="ru-RU" sz="2800" b="1" dirty="0" smtClean="0">
                <a:solidFill>
                  <a:srgbClr val="000099"/>
                </a:solidFill>
                <a:latin typeface="Century" pitchFamily="18" charset="0"/>
              </a:rPr>
              <a:t> вопрос. Считает себя самым умным, но не может обойтись без папы или мамы. Тронь пальцем — он и заведется. Жалуется на нехватку памяти. Любит, когда с него сдувают пылинки и протирают спиртом. Всегда мечтает попасть в сети.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98196" y="2997585"/>
            <a:ext cx="5104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Шуточные вопросы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Что общего  у растения, у зуба и у математического задания?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3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корень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98196" y="2997585"/>
            <a:ext cx="5104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Шуточные вопросы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5500702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Баба Яга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928662" y="1643050"/>
            <a:ext cx="80010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Назовите имя легендарной русской женщины, впервые поднявшейся в воздух на аппарате тяжелее воздуха?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98196" y="2997585"/>
            <a:ext cx="5104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Шуточные вопросы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Каким образом физкультурную принадлежность для прыжков превратить в число?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6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Шест - шесть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198196" y="2997585"/>
            <a:ext cx="51042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Шуточные вопросы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Century" pitchFamily="18" charset="0"/>
              </a:rPr>
              <a:t>В названия какого химического элемента входят названия животных?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8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мышьяк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783294" y="2997585"/>
            <a:ext cx="627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Исторические личности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643050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Century" pitchFamily="18" charset="0"/>
              </a:rPr>
              <a:t>Кто был первым создателем компьютера в СССР?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50448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5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Сергей Лебедев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783294" y="2997585"/>
            <a:ext cx="627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Исторические личности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214422"/>
            <a:ext cx="8001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На могиле этого великого математика был установлен памятник с изображением шара и описанного около него цилиндра. Спустя почти 200 лет по этому чертежу нашли его могилу. Кто этот математик?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 10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Архимед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7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Как называется отношение длины линии на чертеже к длине соответствующей линии в натуре?  </a:t>
            </a:r>
            <a:endParaRPr lang="ru-RU" sz="4400" b="1" dirty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43372" y="214290"/>
            <a:ext cx="479203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2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71802" y="5072074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Масштаб 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783294" y="2997585"/>
            <a:ext cx="627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Исторические личности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285860"/>
            <a:ext cx="80010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Родился в г. </a:t>
            </a:r>
            <a:r>
              <a:rPr lang="ru-RU" sz="3200" b="1" dirty="0" err="1" smtClean="0">
                <a:solidFill>
                  <a:srgbClr val="000099"/>
                </a:solidFill>
                <a:latin typeface="Century" pitchFamily="18" charset="0"/>
              </a:rPr>
              <a:t>Кирен</a:t>
            </a:r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(</a:t>
            </a:r>
            <a:r>
              <a:rPr lang="ru-RU" sz="3200" b="1" dirty="0" err="1" smtClean="0">
                <a:solidFill>
                  <a:srgbClr val="000099"/>
                </a:solidFill>
                <a:latin typeface="Century" pitchFamily="18" charset="0"/>
              </a:rPr>
              <a:t>ы</a:t>
            </a:r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), на северном побережье Африки. Учился в Афинах, работал в Александрии. Изучал географию и астрономию, провел измерения окружности Земли, написал труд «О добре и зле» и отсеял простые числа, прокалывая их на восковой дощечке.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12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5429264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Эратосфен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2783294" y="2997585"/>
            <a:ext cx="62744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Исторические личности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285860"/>
            <a:ext cx="80010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000099"/>
                </a:solidFill>
                <a:latin typeface="Century" pitchFamily="18" charset="0"/>
              </a:rPr>
              <a:t>Русский ученый, сам научился писать, читать, учил латинский и греческие языки. По его «Арифметике» учились многие известные люди, например, Ломоносов. За особые заслуги Петр I заменил его фамилию Телятин на…..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14290"/>
            <a:ext cx="389080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15  баллов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4714884"/>
            <a:ext cx="6929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smtClean="0">
                <a:solidFill>
                  <a:srgbClr val="C00000"/>
                </a:solidFill>
                <a:latin typeface="Century" pitchFamily="18" charset="0"/>
              </a:rPr>
              <a:t>Магницкий – притягивает к знаниям, как магнит </a:t>
            </a: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357430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0099"/>
                </a:solidFill>
                <a:latin typeface="Monotype Corsiva" pitchFamily="66" charset="0"/>
              </a:rPr>
              <a:t>Вам зачисляется  5 баллов!</a:t>
            </a:r>
            <a:endParaRPr lang="ru-RU" sz="60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500042"/>
            <a:ext cx="869340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Сюрприз – кот в мешке!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кот в мешк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85786" y="6357958"/>
            <a:ext cx="304800" cy="304800"/>
          </a:xfrm>
          <a:prstGeom prst="rect">
            <a:avLst/>
          </a:prstGeom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105150"/>
            <a:ext cx="21812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6" descr="CAT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214818"/>
            <a:ext cx="3797300" cy="1357312"/>
          </a:xfrm>
          <a:prstGeom prst="rect">
            <a:avLst/>
          </a:prstGeom>
          <a:noFill/>
        </p:spPr>
      </p:pic>
      <p:sp>
        <p:nvSpPr>
          <p:cNvPr id="8" name="Управляющая кнопка: назад 7">
            <a:hlinkClick r:id="rId6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77"/>
                            </p:stCondLst>
                            <p:childTnLst>
                              <p:par>
                                <p:cTn id="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1857364"/>
            <a:ext cx="7741223" cy="37702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3900" b="1" spc="50" smtClean="0">
                <a:ln w="11430">
                  <a:solidFill>
                    <a:srgbClr val="FFFF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ФИНАЛ</a:t>
            </a:r>
            <a:endParaRPr lang="ru-RU" sz="23900" b="1" spc="50" dirty="0">
              <a:ln w="11430">
                <a:solidFill>
                  <a:srgbClr val="FFFF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im2-tub.yandex.net/i?id=347459018-21-2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5720" y="2357430"/>
            <a:ext cx="3857652" cy="3111842"/>
          </a:xfrm>
          <a:prstGeom prst="rect">
            <a:avLst/>
          </a:prstGeom>
          <a:noFill/>
        </p:spPr>
      </p:pic>
      <p:pic>
        <p:nvPicPr>
          <p:cNvPr id="4" name="Picture 28" descr="http://im0-tub.yandex.net/i?id=20584124-13-2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929042"/>
            <a:ext cx="4111803" cy="2928958"/>
          </a:xfrm>
          <a:prstGeom prst="rect">
            <a:avLst/>
          </a:prstGeom>
          <a:noFill/>
        </p:spPr>
      </p:pic>
      <p:sp>
        <p:nvSpPr>
          <p:cNvPr id="5" name="Управляющая кнопка: в конец 4">
            <a:hlinkClick r:id="rId6" action="ppaction://hlinksldjump" highlightClick="1"/>
          </p:cNvPr>
          <p:cNvSpPr/>
          <p:nvPr/>
        </p:nvSpPr>
        <p:spPr>
          <a:xfrm>
            <a:off x="0" y="6143644"/>
            <a:ext cx="1000132" cy="714356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12" descr="http://im2-tub.yandex.net/i?id=347459018-21-2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0628" y="857232"/>
            <a:ext cx="3453818" cy="2786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60500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Что в сундуке?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FFE"/>
              </a:clrFrom>
              <a:clrTo>
                <a:srgbClr val="F9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785794"/>
            <a:ext cx="3094084" cy="2246894"/>
          </a:xfrm>
          <a:prstGeom prst="rect">
            <a:avLst/>
          </a:prstGeom>
          <a:noFill/>
        </p:spPr>
      </p:pic>
      <p:pic>
        <p:nvPicPr>
          <p:cNvPr id="3" name="Picture 12" descr="http://im2-tub.yandex.net/i?id=347459018-21-2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500166" y="642918"/>
            <a:ext cx="3214710" cy="259320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3286124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Эту популярную в свое время игру изобрел архитектор, преподаватель института в 1974 году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3214686"/>
            <a:ext cx="7500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играть этой игрушкой без системы, то для достижения цели потребуются миллионы лет. Если использовать систему, то можно достичь цели за 23 секунды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85852" y="3357562"/>
            <a:ext cx="750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Игру называют «игрой» столетия. Она полезный спутник в дальней дороге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3357562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Внешний вид этой игрушки -  правильный многогранник. Состоит из 26 кубиков шести цветов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807246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3143248"/>
            <a:ext cx="750099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Эта игра является источником множества интересных математических задач. Термины из этой области можно встретить в литературе по комбинаторике, программированию, кибернетике.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143248"/>
            <a:ext cx="75009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Родина-Индия. Возраст-XV столетий. Имя изобретателя неизвестно. Древнее название- чатуранга.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3214686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дворцовая жизнь в миниатюре. В ее названии зашифрованы 2 основных термина этой игры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14686"/>
            <a:ext cx="75009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квадратиках доски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Короли свели полки.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для боя у полков</a:t>
            </a:r>
          </a:p>
          <a:p>
            <a:pPr marL="2241550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 патронов, ни штыков. 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2" action="ppaction://hlinksldjump" highlightClick="1"/>
          </p:cNvPr>
          <p:cNvSpPr/>
          <p:nvPr/>
        </p:nvSpPr>
        <p:spPr>
          <a:xfrm>
            <a:off x="21428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6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71480"/>
            <a:ext cx="2071702" cy="2071702"/>
          </a:xfrm>
          <a:prstGeom prst="rect">
            <a:avLst/>
          </a:prstGeom>
          <a:noFill/>
          <a:ln w="38100" algn="ctr">
            <a:solidFill>
              <a:srgbClr val="000099"/>
            </a:solidFill>
            <a:miter lim="800000"/>
            <a:headEnd/>
            <a:tailEnd/>
          </a:ln>
          <a:effectLst/>
        </p:spPr>
      </p:pic>
      <p:pic>
        <p:nvPicPr>
          <p:cNvPr id="10" name="Picture 12" descr="http://im2-tub.yandex.net/i?id=347459018-21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4714876" y="285728"/>
            <a:ext cx="3836986" cy="3095171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MCj02906520000[1]"/>
          <p:cNvPicPr>
            <a:picLocks noChangeAspect="1" noChangeArrowheads="1"/>
          </p:cNvPicPr>
          <p:nvPr/>
        </p:nvPicPr>
        <p:blipFill>
          <a:blip r:embed="rId2"/>
          <a:srcRect r="51936" b="18905"/>
          <a:stretch>
            <a:fillRect/>
          </a:stretch>
        </p:blipFill>
        <p:spPr bwMode="auto">
          <a:xfrm rot="3957313">
            <a:off x="5522401" y="-314082"/>
            <a:ext cx="2143140" cy="310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142976" y="2333685"/>
            <a:ext cx="67866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Самый древний этот предмет пролежал в земле 2000 лет. Под пеплом Помпеи археологи обнаружили много таких предметов, изготовленных из бронзы.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3071810"/>
            <a:ext cx="75009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 баллов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Древней Греции умение пользоваться этим предметом считалось верхом совершенства, а умение решать задачи с его помощью- признаком высокого положения в обществе и большого ума.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2976" y="3071810"/>
            <a:ext cx="692948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баллов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многие сотни лет конструкция этого  предмета практически не изменилась, настолько была совершенна. Этот предмет незаменим в архитектуре и строительстве. Необходим для перенесения размеров с одного чертежа на другой, для построения равных углов.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14480" y="2714620"/>
            <a:ext cx="62151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 балл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этом предмете придумана загадка: «Сговорились две ноги делать дуги и круги»</a:t>
            </a:r>
          </a:p>
          <a:p>
            <a:r>
              <a:rPr lang="ru-RU" sz="3200" dirty="0" smtClean="0"/>
              <a:t> </a:t>
            </a:r>
          </a:p>
          <a:p>
            <a:pPr marL="2241550"/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214282" y="285728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8" descr="http://im0-tub.yandex.net/i?id=20584124-13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7166"/>
            <a:ext cx="3723016" cy="265201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3116"/>
            <a:ext cx="8429684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Конец игры!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5" descr="салю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1429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салю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357562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салю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857628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салют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начал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111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111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519324" y="2828980"/>
            <a:ext cx="374653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928802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Сколько концов у 3,5 палок?</a:t>
            </a:r>
            <a:endParaRPr lang="ru-RU" sz="4400" b="1" dirty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214290"/>
            <a:ext cx="284725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3 балла</a:t>
            </a: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14678" y="3714752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entury" pitchFamily="18" charset="0"/>
              </a:rPr>
              <a:t>8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6200000">
            <a:off x="-1232387" y="2828980"/>
            <a:ext cx="31726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математика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714488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Индийцы называли его «</a:t>
            </a:r>
            <a:r>
              <a:rPr lang="ru-RU" sz="4400" b="1" dirty="0" err="1" smtClean="0">
                <a:solidFill>
                  <a:srgbClr val="000099"/>
                </a:solidFill>
                <a:latin typeface="Century" pitchFamily="18" charset="0"/>
              </a:rPr>
              <a:t>сунья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», арабские математики «</a:t>
            </a:r>
            <a:r>
              <a:rPr lang="ru-RU" sz="4400" b="1" dirty="0" err="1" smtClean="0">
                <a:solidFill>
                  <a:srgbClr val="000099"/>
                </a:solidFill>
                <a:latin typeface="Century" pitchFamily="18" charset="0"/>
              </a:rPr>
              <a:t>сифр</a:t>
            </a:r>
            <a:r>
              <a:rPr lang="ru-RU" sz="4400" b="1" dirty="0" smtClean="0">
                <a:solidFill>
                  <a:srgbClr val="000099"/>
                </a:solidFill>
                <a:latin typeface="Century" pitchFamily="18" charset="0"/>
              </a:rPr>
              <a:t>». Как мы называем его сейчас?</a:t>
            </a:r>
            <a:endParaRPr lang="ru-RU" sz="4400" b="1" dirty="0">
              <a:solidFill>
                <a:srgbClr val="000099"/>
              </a:solidFill>
              <a:latin typeface="Century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0760" y="285728"/>
            <a:ext cx="284725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Narrow" pitchFamily="34" charset="0"/>
              </a:rPr>
              <a:t>4 балла</a:t>
            </a:r>
            <a:endParaRPr lang="ru-RU" sz="6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 Narrow" pitchFamily="34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7715272" y="6072206"/>
            <a:ext cx="857256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86116" y="4929198"/>
            <a:ext cx="28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Century" pitchFamily="18" charset="0"/>
              </a:rPr>
              <a:t>нуль 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1128</TotalTime>
  <Words>1812</Words>
  <Application>Microsoft Office PowerPoint</Application>
  <PresentationFormat>Экран (4:3)</PresentationFormat>
  <Paragraphs>368</Paragraphs>
  <Slides>78</Slides>
  <Notes>4</Notes>
  <HiddenSlides>66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78</vt:i4>
      </vt:variant>
    </vt:vector>
  </HeadingPairs>
  <TitlesOfParts>
    <vt:vector size="79" baseType="lpstr">
      <vt:lpstr>Открытая</vt:lpstr>
      <vt:lpstr>    Внеклассное мероприятие для 8 класса «Интеллектуальный турнир» по предметам естественно-математического цикла.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3</cp:lastModifiedBy>
  <cp:revision>100</cp:revision>
  <dcterms:created xsi:type="dcterms:W3CDTF">2011-04-23T07:52:41Z</dcterms:created>
  <dcterms:modified xsi:type="dcterms:W3CDTF">2025-06-18T09:12:30Z</dcterms:modified>
</cp:coreProperties>
</file>