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6"/>
  </p:handoutMasterIdLst>
  <p:sldIdLst>
    <p:sldId id="256" r:id="rId2"/>
    <p:sldId id="287" r:id="rId3"/>
    <p:sldId id="257" r:id="rId4"/>
    <p:sldId id="269" r:id="rId5"/>
    <p:sldId id="258" r:id="rId6"/>
    <p:sldId id="259" r:id="rId7"/>
    <p:sldId id="270" r:id="rId8"/>
    <p:sldId id="290" r:id="rId9"/>
    <p:sldId id="268" r:id="rId10"/>
    <p:sldId id="291" r:id="rId11"/>
    <p:sldId id="260" r:id="rId12"/>
    <p:sldId id="292" r:id="rId13"/>
    <p:sldId id="271" r:id="rId14"/>
    <p:sldId id="261" r:id="rId15"/>
    <p:sldId id="262" r:id="rId16"/>
    <p:sldId id="272" r:id="rId17"/>
    <p:sldId id="273" r:id="rId18"/>
    <p:sldId id="274" r:id="rId19"/>
    <p:sldId id="264" r:id="rId20"/>
    <p:sldId id="275" r:id="rId21"/>
    <p:sldId id="276" r:id="rId22"/>
    <p:sldId id="277" r:id="rId23"/>
    <p:sldId id="278" r:id="rId24"/>
    <p:sldId id="265" r:id="rId25"/>
    <p:sldId id="266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53" autoAdjust="0"/>
    <p:restoredTop sz="94660"/>
  </p:normalViewPr>
  <p:slideViewPr>
    <p:cSldViewPr>
      <p:cViewPr>
        <p:scale>
          <a:sx n="90" d="100"/>
          <a:sy n="90" d="100"/>
        </p:scale>
        <p:origin x="-1090" y="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15521-CD7A-4222-8DF0-13F3896F6A0A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BD631-8BEC-4F13-9062-80B26FAB0A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741290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microsoft.com/office/2007/relationships/hdphoto" Target="../media/hdphoto3.wdp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Relationship Id="rId9" Type="http://schemas.microsoft.com/office/2007/relationships/hdphoto" Target="../media/hdphoto3.wdp"/></Relationships>
</file>

<file path=ppt/slideLayouts/_rels/slideLayout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0.png"/><Relationship Id="rId7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Layouts/_rels/slideLayout1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5.png"/><Relationship Id="rId7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Relationship Id="rId6" Type="http://schemas.microsoft.com/office/2007/relationships/hdphoto" Target="../media/hdphoto5.wdp"/><Relationship Id="rId10" Type="http://schemas.microsoft.com/office/2007/relationships/hdphoto" Target="../media/hdphoto7.wdp"/><Relationship Id="rId9" Type="http://schemas.openxmlformats.org/officeDocument/2006/relationships/image" Target="../media/image4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2.wdp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5.png"/><Relationship Id="rId7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microsoft.com/office/2007/relationships/hdphoto" Target="../media/hdphoto5.wdp"/><Relationship Id="rId11" Type="http://schemas.openxmlformats.org/officeDocument/2006/relationships/image" Target="../media/image18.jpeg"/><Relationship Id="rId10" Type="http://schemas.microsoft.com/office/2007/relationships/hdphoto" Target="../media/hdphoto7.wdp"/><Relationship Id="rId9" Type="http://schemas.openxmlformats.org/officeDocument/2006/relationships/image" Target="../media/image17.png"/></Relationships>
</file>

<file path=ppt/slideLayouts/_rels/slideLayout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0.png"/><Relationship Id="rId7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9.wdp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10" Type="http://schemas.microsoft.com/office/2007/relationships/hdphoto" Target="../media/hdphoto3.wdp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3" Type="http://schemas.microsoft.com/office/2007/relationships/hdphoto" Target="../media/hdphoto2.wdp"/><Relationship Id="rId7" Type="http://schemas.openxmlformats.org/officeDocument/2006/relationships/image" Target="../media/image34.png"/><Relationship Id="rId12" Type="http://schemas.microsoft.com/office/2007/relationships/hdphoto" Target="../media/hdphoto3.wdp"/><Relationship Id="rId17" Type="http://schemas.openxmlformats.org/officeDocument/2006/relationships/image" Target="../media/image42.png"/><Relationship Id="rId2" Type="http://schemas.openxmlformats.org/officeDocument/2006/relationships/image" Target="../media/image33.png"/><Relationship Id="rId16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9.wdp"/><Relationship Id="rId11" Type="http://schemas.openxmlformats.org/officeDocument/2006/relationships/image" Target="../media/image13.png"/><Relationship Id="rId15" Type="http://schemas.openxmlformats.org/officeDocument/2006/relationships/image" Target="../media/image40.jpeg"/><Relationship Id="rId10" Type="http://schemas.openxmlformats.org/officeDocument/2006/relationships/image" Target="../media/image37.png"/><Relationship Id="rId9" Type="http://schemas.openxmlformats.org/officeDocument/2006/relationships/image" Target="../media/image36.png"/><Relationship Id="rId14" Type="http://schemas.openxmlformats.org/officeDocument/2006/relationships/image" Target="../media/image3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ages.clipartpanda.com/traffic-light-clipart-light5_Vector_Clipart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17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715" t="8907" r="25094" b="41"/>
          <a:stretch/>
        </p:blipFill>
        <p:spPr bwMode="auto">
          <a:xfrm>
            <a:off x="0" y="1196752"/>
            <a:ext cx="2413547" cy="62304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 userDrawn="1"/>
        </p:nvSpPr>
        <p:spPr>
          <a:xfrm>
            <a:off x="2411760" y="4437112"/>
            <a:ext cx="6069600" cy="175299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2414520" y="697663"/>
            <a:ext cx="6081916" cy="2947361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3546" y="764704"/>
            <a:ext cx="6078425" cy="273630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533922"/>
            <a:ext cx="5940659" cy="16561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7380312" y="4941168"/>
            <a:ext cx="1591999" cy="1728112"/>
            <a:chOff x="5868144" y="3284984"/>
            <a:chExt cx="3032159" cy="3384296"/>
          </a:xfrm>
        </p:grpSpPr>
        <p:pic>
          <p:nvPicPr>
            <p:cNvPr id="10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100392" y="3284984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968688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3278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9990"/>
            <a:stretch>
              <a:fillRect/>
            </a:stretch>
          </p:blipFill>
          <p:spPr bwMode="auto">
            <a:xfrm flipH="1">
              <a:off x="8100392" y="4941168"/>
              <a:ext cx="799911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BEBA8EAE-BF5A-486C-A8C5-ECC9F3942E4B}">
                  <a14:imgProps xmlns="" xmlns:a14="http://schemas.microsoft.com/office/drawing/2010/main">
                    <a14:imgLayer r:embed="rId9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120816" y="41490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10" cstate="print">
              <a:extLst>
                <a:ext uri="{BEBA8EAE-BF5A-486C-A8C5-ECC9F3942E4B}">
                  <a14:imgProps xmlns="" xmlns:a14="http://schemas.microsoft.com/office/drawing/2010/main">
                    <a14:imgLayer r:embed="rId11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 flipH="1">
              <a:off x="5868144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/>
          <p:cNvGrpSpPr/>
          <p:nvPr userDrawn="1"/>
        </p:nvGrpSpPr>
        <p:grpSpPr>
          <a:xfrm>
            <a:off x="179512" y="5085184"/>
            <a:ext cx="1512168" cy="1584096"/>
            <a:chOff x="179512" y="3356992"/>
            <a:chExt cx="2972672" cy="3312288"/>
          </a:xfrm>
        </p:grpSpPr>
        <p:pic>
          <p:nvPicPr>
            <p:cNvPr id="8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356992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9990"/>
            <a:stretch>
              <a:fillRect/>
            </a:stretch>
          </p:blipFill>
          <p:spPr bwMode="auto">
            <a:xfrm>
              <a:off x="179512" y="4941168"/>
              <a:ext cx="799911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BEBA8EAE-BF5A-486C-A8C5-ECC9F3942E4B}">
                  <a14:imgProps xmlns="" xmlns:a14="http://schemas.microsoft.com/office/drawing/2010/main">
                    <a14:imgLayer r:embed="rId7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1490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BEBA8EAE-BF5A-486C-A8C5-ECC9F3942E4B}">
                  <a14:imgProps xmlns="" xmlns:a14="http://schemas.microsoft.com/office/drawing/2010/main">
                    <a14:imgLayer r:embed="rId9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Группа 28"/>
          <p:cNvGrpSpPr/>
          <p:nvPr userDrawn="1"/>
        </p:nvGrpSpPr>
        <p:grpSpPr>
          <a:xfrm flipH="1">
            <a:off x="7380312" y="5085184"/>
            <a:ext cx="1512168" cy="1584096"/>
            <a:chOff x="179512" y="3356992"/>
            <a:chExt cx="2972672" cy="3312288"/>
          </a:xfrm>
        </p:grpSpPr>
        <p:pic>
          <p:nvPicPr>
            <p:cNvPr id="30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356992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9990"/>
            <a:stretch>
              <a:fillRect/>
            </a:stretch>
          </p:blipFill>
          <p:spPr bwMode="auto">
            <a:xfrm>
              <a:off x="179512" y="4941168"/>
              <a:ext cx="799911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BEBA8EAE-BF5A-486C-A8C5-ECC9F3942E4B}">
                  <a14:imgProps xmlns="" xmlns:a14="http://schemas.microsoft.com/office/drawing/2010/main">
                    <a14:imgLayer r:embed="rId7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1490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BEBA8EAE-BF5A-486C-A8C5-ECC9F3942E4B}">
                  <a14:imgProps xmlns="" xmlns:a14="http://schemas.microsoft.com/office/drawing/2010/main">
                    <a14:imgLayer r:embed="rId9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 userDrawn="1"/>
        </p:nvGrpSpPr>
        <p:grpSpPr>
          <a:xfrm>
            <a:off x="179512" y="4221088"/>
            <a:ext cx="2972672" cy="2448192"/>
            <a:chOff x="179512" y="4221088"/>
            <a:chExt cx="2972672" cy="2448192"/>
          </a:xfrm>
        </p:grpSpPr>
        <p:pic>
          <p:nvPicPr>
            <p:cNvPr id="9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221088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01317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679104" y="3356992"/>
            <a:ext cx="7776864" cy="1301927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56993"/>
            <a:ext cx="7772400" cy="1296144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6759989" y="1045920"/>
            <a:ext cx="1766205" cy="3635421"/>
            <a:chOff x="6759989" y="1045920"/>
            <a:chExt cx="1766205" cy="3635421"/>
          </a:xfrm>
        </p:grpSpPr>
        <p:pic>
          <p:nvPicPr>
            <p:cNvPr id="6" name="Picture 18" descr="https://avatanplus.com/files/resources/original/56f4ce440988e153ac45b9c7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32099" flipH="1">
              <a:off x="6759989" y="1045920"/>
              <a:ext cx="1527505" cy="363542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0" descr="http://www.vectorfreak.com/images/preview/thumb/roadsign-no-cycles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sharpenSoften amount="-29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4469" y="1268760"/>
              <a:ext cx="1149577" cy="114957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2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sharpenSoften amount="-26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8662" y="2132856"/>
              <a:ext cx="915616" cy="91561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4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BEBA8EAE-BF5A-486C-A8C5-ECC9F3942E4B}">
                  <a14:imgProps xmlns="" xmlns:a14="http://schemas.microsoft.com/office/drawing/2010/main">
                    <a14:imgLayer r:embed="rId10">
                      <a14:imgEffect>
                        <a14:sharpenSoften amount="-35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2320" y="1052736"/>
              <a:ext cx="1073874" cy="107387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Прямоугольник 10"/>
          <p:cNvSpPr/>
          <p:nvPr userDrawn="1"/>
        </p:nvSpPr>
        <p:spPr>
          <a:xfrm>
            <a:off x="1043608" y="6211669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rgbClr val="002060"/>
                </a:solidFill>
              </a:rPr>
              <a:t>Автор этого шаблона: Погодаева Оксана Викторовна 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images.clipartpanda.com/traffic-light-clipart-light5_Vector_Clipart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17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715" t="8907" r="25094" b="41"/>
          <a:stretch/>
        </p:blipFill>
        <p:spPr bwMode="auto">
          <a:xfrm>
            <a:off x="-39322" y="1162704"/>
            <a:ext cx="1806049" cy="62304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 userDrawn="1"/>
        </p:nvSpPr>
        <p:spPr>
          <a:xfrm>
            <a:off x="1403648" y="1563756"/>
            <a:ext cx="7200000" cy="5040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403648" y="260648"/>
            <a:ext cx="7200800" cy="1152128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200000" cy="1152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700808"/>
            <a:ext cx="7211144" cy="4968552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69665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1403648" y="1627870"/>
            <a:ext cx="7200000" cy="5041489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403648" y="260648"/>
            <a:ext cx="7200000" cy="1152128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056784" cy="11569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556792"/>
            <a:ext cx="7056784" cy="5112568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grpSp>
        <p:nvGrpSpPr>
          <p:cNvPr id="12" name="Группа 11"/>
          <p:cNvGrpSpPr/>
          <p:nvPr userDrawn="1"/>
        </p:nvGrpSpPr>
        <p:grpSpPr>
          <a:xfrm>
            <a:off x="251520" y="332656"/>
            <a:ext cx="1059633" cy="6098960"/>
            <a:chOff x="251520" y="404664"/>
            <a:chExt cx="1059633" cy="6098960"/>
          </a:xfrm>
        </p:grpSpPr>
        <p:pic>
          <p:nvPicPr>
            <p:cNvPr id="2052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2971808"/>
              <a:ext cx="1058400" cy="10584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5445224"/>
              <a:ext cx="1058400" cy="10584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221088"/>
              <a:ext cx="1059632" cy="105963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0" name="Picture 12" descr="http://www.vectorfreak.com/images/preview/thumb/roadsign-no-cycles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1059633" cy="105963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2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0465" t="10182" r="5267" b="11159"/>
            <a:stretch>
              <a:fillRect/>
            </a:stretch>
          </p:blipFill>
          <p:spPr bwMode="auto">
            <a:xfrm>
              <a:off x="251520" y="1700808"/>
              <a:ext cx="1058400" cy="9879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4" name="Picture 18" descr="https://avatanplus.com/files/resources/original/56f4ce440988e153ac45b9c7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2099" flipH="1">
            <a:off x="42503" y="1634489"/>
            <a:ext cx="1343072" cy="3196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 userDrawn="1"/>
        </p:nvSpPr>
        <p:spPr>
          <a:xfrm>
            <a:off x="1458517" y="1634501"/>
            <a:ext cx="7200000" cy="5040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403648" y="260648"/>
            <a:ext cx="7200800" cy="1152128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128792" cy="115699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64062" y="1628800"/>
            <a:ext cx="7200696" cy="478088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grpSp>
        <p:nvGrpSpPr>
          <p:cNvPr id="11" name="Группа 10"/>
          <p:cNvGrpSpPr/>
          <p:nvPr userDrawn="1"/>
        </p:nvGrpSpPr>
        <p:grpSpPr>
          <a:xfrm>
            <a:off x="0" y="1628800"/>
            <a:ext cx="1614647" cy="1731144"/>
            <a:chOff x="-11292" y="1196752"/>
            <a:chExt cx="2018375" cy="2112193"/>
          </a:xfrm>
        </p:grpSpPr>
        <p:pic>
          <p:nvPicPr>
            <p:cNvPr id="4116" name="Picture 20" descr="http://www.vectorfreak.com/images/preview/thumb/roadsign-no-cycles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sharpenSoften amount="-29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292" y="1548184"/>
              <a:ext cx="1149576" cy="114957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8" name="Picture 22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sharpenSoften amount="-26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290" y="2393329"/>
              <a:ext cx="915616" cy="91561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20" name="Picture 24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BEBA8EAE-BF5A-486C-A8C5-ECC9F3942E4B}">
                  <a14:imgProps xmlns="" xmlns:a14="http://schemas.microsoft.com/office/drawing/2010/main">
                    <a14:imgLayer r:embed="rId10">
                      <a14:imgEffect>
                        <a14:sharpenSoften amount="-35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196" y="1196752"/>
              <a:ext cx="1163887" cy="114215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Picture 2" descr="http://st.depositphotos.com/1526816/2921/v/170/depositphotos_29217567-A-young-girl-rollerskating.jpg"/>
          <p:cNvPicPr>
            <a:picLocks noChangeAspect="1" noChangeArrowheads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4293096"/>
            <a:ext cx="1259632" cy="1804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69665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539552" y="1634501"/>
            <a:ext cx="8118965" cy="5040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539552" y="260648"/>
            <a:ext cx="8064896" cy="1224136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92888" cy="1084982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752528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grpSp>
        <p:nvGrpSpPr>
          <p:cNvPr id="16" name="Группа 15"/>
          <p:cNvGrpSpPr/>
          <p:nvPr userDrawn="1"/>
        </p:nvGrpSpPr>
        <p:grpSpPr>
          <a:xfrm>
            <a:off x="179512" y="4221088"/>
            <a:ext cx="2972672" cy="2448192"/>
            <a:chOff x="179512" y="4221088"/>
            <a:chExt cx="2972672" cy="2448192"/>
          </a:xfrm>
        </p:grpSpPr>
        <p:pic>
          <p:nvPicPr>
            <p:cNvPr id="11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221088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01317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2769665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467544" y="1556792"/>
            <a:ext cx="4032448" cy="453650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 userDrawn="1"/>
        </p:nvSpPr>
        <p:spPr>
          <a:xfrm>
            <a:off x="4608004" y="1556792"/>
            <a:ext cx="4140460" cy="453650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439282" y="404664"/>
            <a:ext cx="8280920" cy="1008112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 userDrawn="1"/>
        </p:nvGrpSpPr>
        <p:grpSpPr>
          <a:xfrm>
            <a:off x="2699792" y="5880872"/>
            <a:ext cx="2003479" cy="908720"/>
            <a:chOff x="3030623" y="5877272"/>
            <a:chExt cx="2003479" cy="908720"/>
          </a:xfrm>
        </p:grpSpPr>
        <p:pic>
          <p:nvPicPr>
            <p:cNvPr id="3084" name="Picture 12" descr="http://okudjava-tagil.ru/upload/iblock/8ca/5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backgroundRemoval t="0" b="100000" l="0" r="99647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0623" y="5878792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6" name="Picture 14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382" y="5877272"/>
              <a:ext cx="908720" cy="90872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Группа 19"/>
          <p:cNvGrpSpPr/>
          <p:nvPr userDrawn="1"/>
        </p:nvGrpSpPr>
        <p:grpSpPr>
          <a:xfrm>
            <a:off x="480289" y="5875125"/>
            <a:ext cx="2003479" cy="908720"/>
            <a:chOff x="480289" y="5875125"/>
            <a:chExt cx="2003479" cy="908720"/>
          </a:xfrm>
        </p:grpSpPr>
        <p:pic>
          <p:nvPicPr>
            <p:cNvPr id="32" name="Picture 12" descr="http://okudjava-tagil.ru/upload/iblock/8ca/5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backgroundRemoval t="0" b="100000" l="0" r="99647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289" y="5876645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4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5048" y="5875125"/>
              <a:ext cx="908720" cy="90872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" name="Группа 33"/>
          <p:cNvGrpSpPr/>
          <p:nvPr userDrawn="1"/>
        </p:nvGrpSpPr>
        <p:grpSpPr>
          <a:xfrm>
            <a:off x="4837720" y="5875125"/>
            <a:ext cx="2003479" cy="908720"/>
            <a:chOff x="3030623" y="5877272"/>
            <a:chExt cx="2003479" cy="908720"/>
          </a:xfrm>
        </p:grpSpPr>
        <p:pic>
          <p:nvPicPr>
            <p:cNvPr id="35" name="Picture 12" descr="http://okudjava-tagil.ru/upload/iblock/8ca/5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backgroundRemoval t="0" b="100000" l="0" r="99647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0623" y="5878792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14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382" y="5877272"/>
              <a:ext cx="908720" cy="90872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Группа 36"/>
          <p:cNvGrpSpPr/>
          <p:nvPr userDrawn="1"/>
        </p:nvGrpSpPr>
        <p:grpSpPr>
          <a:xfrm>
            <a:off x="6861956" y="5877272"/>
            <a:ext cx="2003479" cy="908720"/>
            <a:chOff x="3030623" y="5877272"/>
            <a:chExt cx="2003479" cy="908720"/>
          </a:xfrm>
        </p:grpSpPr>
        <p:pic>
          <p:nvPicPr>
            <p:cNvPr id="38" name="Picture 12" descr="http://okudjava-tagil.ru/upload/iblock/8ca/5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backgroundRemoval t="0" b="100000" l="0" r="99647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0623" y="5878792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14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382" y="5877272"/>
              <a:ext cx="908720" cy="90872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467544" y="1556792"/>
            <a:ext cx="4032448" cy="453650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 userDrawn="1"/>
        </p:nvSpPr>
        <p:spPr>
          <a:xfrm>
            <a:off x="4608004" y="1556792"/>
            <a:ext cx="4140460" cy="453650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439282" y="404664"/>
            <a:ext cx="8280920" cy="1008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439282" y="5848689"/>
            <a:ext cx="1871566" cy="907200"/>
            <a:chOff x="439282" y="5848689"/>
            <a:chExt cx="1871566" cy="907200"/>
          </a:xfrm>
        </p:grpSpPr>
        <p:pic>
          <p:nvPicPr>
            <p:cNvPr id="7170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5848689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2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2" y="5892114"/>
              <a:ext cx="820350" cy="8203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Группа 22"/>
          <p:cNvGrpSpPr/>
          <p:nvPr userDrawn="1"/>
        </p:nvGrpSpPr>
        <p:grpSpPr>
          <a:xfrm>
            <a:off x="2701482" y="5880453"/>
            <a:ext cx="1871566" cy="907200"/>
            <a:chOff x="439282" y="5848689"/>
            <a:chExt cx="1871566" cy="907200"/>
          </a:xfrm>
        </p:grpSpPr>
        <p:pic>
          <p:nvPicPr>
            <p:cNvPr id="24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5848689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2" y="5892114"/>
              <a:ext cx="820350" cy="8203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 userDrawn="1"/>
        </p:nvGrpSpPr>
        <p:grpSpPr>
          <a:xfrm>
            <a:off x="4782868" y="5892114"/>
            <a:ext cx="1871566" cy="907200"/>
            <a:chOff x="439282" y="5848689"/>
            <a:chExt cx="1871566" cy="907200"/>
          </a:xfrm>
        </p:grpSpPr>
        <p:pic>
          <p:nvPicPr>
            <p:cNvPr id="27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5848689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2" y="5892114"/>
              <a:ext cx="820350" cy="8203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Группа 28"/>
          <p:cNvGrpSpPr/>
          <p:nvPr userDrawn="1"/>
        </p:nvGrpSpPr>
        <p:grpSpPr>
          <a:xfrm>
            <a:off x="6910214" y="5892114"/>
            <a:ext cx="1871566" cy="907200"/>
            <a:chOff x="439282" y="5848689"/>
            <a:chExt cx="1871566" cy="907200"/>
          </a:xfrm>
        </p:grpSpPr>
        <p:pic>
          <p:nvPicPr>
            <p:cNvPr id="30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5848689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2" y="5892114"/>
              <a:ext cx="820350" cy="8203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48420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alphaModFix amt="50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 userDrawn="1"/>
        </p:nvSpPr>
        <p:spPr>
          <a:xfrm>
            <a:off x="467544" y="404664"/>
            <a:ext cx="8280920" cy="1224136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grpSp>
        <p:nvGrpSpPr>
          <p:cNvPr id="17" name="Группа 16"/>
          <p:cNvGrpSpPr/>
          <p:nvPr userDrawn="1"/>
        </p:nvGrpSpPr>
        <p:grpSpPr>
          <a:xfrm>
            <a:off x="323528" y="4941168"/>
            <a:ext cx="1512168" cy="1584096"/>
            <a:chOff x="179512" y="3356992"/>
            <a:chExt cx="2972672" cy="3312288"/>
          </a:xfrm>
        </p:grpSpPr>
        <p:pic>
          <p:nvPicPr>
            <p:cNvPr id="18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356992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260389"/>
              <a:ext cx="720001" cy="720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9990"/>
            <a:stretch>
              <a:fillRect/>
            </a:stretch>
          </p:blipFill>
          <p:spPr bwMode="auto">
            <a:xfrm>
              <a:off x="179512" y="4941168"/>
              <a:ext cx="799911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624" y="5916617"/>
              <a:ext cx="720001" cy="720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BEBA8EAE-BF5A-486C-A8C5-ECC9F3942E4B}">
                  <a14:imgProps xmlns="" xmlns:a14="http://schemas.microsoft.com/office/drawing/2010/main">
                    <a14:imgLayer r:embed="rId10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http://okudjava-tagil.ru/upload/iblock/8ca/5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0" b="100000" l="0" r="99647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692696"/>
            <a:ext cx="473120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https://upload.wikimedia.org/wikipedia/commons/thumb/0/0d/4.4.1_Russian_road_sign.svg/600px-4.4.1_Russian_road_sign.svg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88640"/>
            <a:ext cx="473120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iramidka.net/wp-content/uploads/2014/03/zapryshen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88640"/>
            <a:ext cx="473120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 userDrawn="1"/>
        </p:nvGrpSpPr>
        <p:grpSpPr>
          <a:xfrm>
            <a:off x="179512" y="188640"/>
            <a:ext cx="1378402" cy="936056"/>
            <a:chOff x="78705" y="116632"/>
            <a:chExt cx="1929686" cy="1537732"/>
          </a:xfrm>
        </p:grpSpPr>
        <p:pic>
          <p:nvPicPr>
            <p:cNvPr id="11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3" y="260649"/>
              <a:ext cx="604776" cy="6047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2" descr="http://www.vectorfreak.com/images/preview/thumb/roadsign-no-cycles"/>
            <p:cNvPicPr>
              <a:picLocks noChangeAspect="1" noChangeArrowheads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391" y="116632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11" cstate="print">
              <a:extLst>
                <a:ext uri="{BEBA8EAE-BF5A-486C-A8C5-ECC9F3942E4B}">
                  <a14:imgProps xmlns="" xmlns:a14="http://schemas.microsoft.com/office/drawing/2010/main">
                    <a14:imgLayer r:embed="rId12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78705" y="944684"/>
              <a:ext cx="1013717" cy="70968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4" descr="https://cdn.pixabay.com/photo/2013/07/12/13/49/bike-147343_960_720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309320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lexres-vshdo.ucoz.ru/Now_left/dor_sign_14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165304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forsaj-avto.ru/uploads/posts/2013-10/1383218489_dorojni_znak_1.23_enl.jpg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733256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tvkrasnodar.ru/products_pictures/2015/12/traffic-sign-6724_960_720.p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84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093296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http://www.vectorfreak.com/images/preview/thumb/roadsign-no-cycles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309320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4" descr="http://sr.photos3.fotosearch.com/bthumb/CSP/CSP992/k12691687.jpg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ackgroundRemoval t="10000" b="90000" l="10000" r="95882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001" b="19991"/>
          <a:stretch>
            <a:fillRect/>
          </a:stretch>
        </p:blipFill>
        <p:spPr bwMode="auto">
          <a:xfrm>
            <a:off x="8388424" y="5589240"/>
            <a:ext cx="617074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>
            <a:alphaModFix amt="47000"/>
            <a:lum/>
          </a:blip>
          <a:srcRect/>
          <a:stretch>
            <a:fillRect t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0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65" r:id="rId5"/>
    <p:sldLayoutId id="2147483652" r:id="rId6"/>
    <p:sldLayoutId id="2147483662" r:id="rId7"/>
    <p:sldLayoutId id="2147483654" r:id="rId8"/>
    <p:sldLayoutId id="2147483655" r:id="rId9"/>
    <p:sldLayoutId id="2147483663" r:id="rId10"/>
    <p:sldLayoutId id="2147483664" r:id="rId11"/>
    <p:sldLayoutId id="2147483651" r:id="rId12"/>
    <p:sldLayoutId id="2147483653" r:id="rId13"/>
    <p:sldLayoutId id="2147483656" r:id="rId14"/>
    <p:sldLayoutId id="2147483657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3546" y="260648"/>
            <a:ext cx="6078425" cy="3672408"/>
          </a:xfrm>
        </p:spPr>
        <p:txBody>
          <a:bodyPr>
            <a:normAutofit/>
          </a:bodyPr>
          <a:lstStyle/>
          <a:p>
            <a:r>
              <a:rPr lang="ru-RU" dirty="0" smtClean="0"/>
              <a:t>КВН« Правила дорожные знать каждому положено!».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653136"/>
            <a:ext cx="5832648" cy="1512168"/>
          </a:xfrm>
        </p:spPr>
        <p:txBody>
          <a:bodyPr>
            <a:normAutofit/>
          </a:bodyPr>
          <a:lstStyle/>
          <a:p>
            <a:r>
              <a:rPr lang="ru-RU" dirty="0" smtClean="0"/>
              <a:t>Подготовил; Воспитатель старшей группы </a:t>
            </a:r>
            <a:r>
              <a:rPr lang="ru-RU" dirty="0" err="1" smtClean="0"/>
              <a:t>Кремер.К.В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943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Научите ребенка НИКОГДА не переходить дорогу в неположенном мес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6.Если загорелся зеленый сигнал светофора для пешеходов . Можно ли сразу начинать переходить проезжую часть </a:t>
            </a:r>
            <a:r>
              <a:rPr lang="ru-RU" dirty="0" smtClean="0"/>
              <a:t>?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700808"/>
            <a:ext cx="4752528" cy="79208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 можно, ведь же горит зеленый сигнал,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4941168"/>
            <a:ext cx="4572000" cy="101566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нет нельзя, надо подождать пока загорится красный сигнал на светофоре для пешеходов.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365104"/>
            <a:ext cx="3469027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можно, я же иду со взрослым.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2708920"/>
            <a:ext cx="4572000" cy="132343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нет нельзя, надо убедиться, что весь транспорт остановился и пропускает пешеходов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802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Уступить дорогу пешеходу: что это значит, правила пропуска, когда нужно  уступ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944" cy="6957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247687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Митя с Колей подошли к переходу, посмотрели на светофор: зеленый свет, идти можно. Но только они дошли до середины дороги, как на светофоре появился красный свет. Что делать? Витя говорит: « Бежим назад», а Коля «Нет вперед!» Кто прав?</a:t>
            </a:r>
            <a:endParaRPr lang="ru-RU" dirty="0"/>
          </a:p>
        </p:txBody>
      </p:sp>
      <p:pic>
        <p:nvPicPr>
          <p:cNvPr id="4098" name="Picture 2" descr="Советы ГИБДД детям родителям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329595"/>
            <a:ext cx="7812360" cy="4528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288032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Встретились на тротуаре Света с Наташей. Стоят</a:t>
            </a:r>
          </a:p>
          <a:p>
            <a:pPr>
              <a:buNone/>
            </a:pPr>
            <a:r>
              <a:rPr lang="ru-RU" dirty="0" smtClean="0"/>
              <a:t>посередине, разговаривают. Идут мимо люди, то Свету </a:t>
            </a:r>
          </a:p>
          <a:p>
            <a:pPr>
              <a:buNone/>
            </a:pPr>
            <a:r>
              <a:rPr lang="ru-RU" dirty="0" smtClean="0"/>
              <a:t>рукой заденут, то Наташу толкнут. « Какие невоспитанные</a:t>
            </a:r>
          </a:p>
          <a:p>
            <a:pPr>
              <a:buNone/>
            </a:pPr>
            <a:r>
              <a:rPr lang="ru-RU" dirty="0" smtClean="0"/>
              <a:t>люди- толкаются»- говорит Наташа. Как вы думаете, кто</a:t>
            </a:r>
          </a:p>
          <a:p>
            <a:pPr>
              <a:buNone/>
            </a:pPr>
            <a:r>
              <a:rPr lang="ru-RU" dirty="0" smtClean="0"/>
              <a:t>же невоспитанный и почему?</a:t>
            </a:r>
            <a:endParaRPr lang="ru-RU" dirty="0"/>
          </a:p>
        </p:txBody>
      </p:sp>
      <p:pic>
        <p:nvPicPr>
          <p:cNvPr id="12292" name="Picture 4" descr="Descubra People Park Illustration imágenes de stock en HD y millones de  otras fotos, ilustraciones y vectores en stock libres de regalías en la  colección de Shutterstock. Se agregan miles de imágenes nuevas de alta  calidad todos los días."/>
          <p:cNvPicPr>
            <a:picLocks noChangeAspect="1" noChangeArrowheads="1"/>
          </p:cNvPicPr>
          <p:nvPr/>
        </p:nvPicPr>
        <p:blipFill>
          <a:blip r:embed="rId2" cstate="print"/>
          <a:srcRect l="29096" b="9231"/>
          <a:stretch>
            <a:fillRect/>
          </a:stretch>
        </p:blipFill>
        <p:spPr bwMode="auto">
          <a:xfrm>
            <a:off x="0" y="2609528"/>
            <a:ext cx="4211554" cy="42484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4516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Угадай, что за знак»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628800"/>
            <a:ext cx="3059832" cy="120032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Тихо ехать нас обяжет,</a:t>
            </a:r>
            <a:br>
              <a:rPr lang="ru-RU" dirty="0" smtClean="0"/>
            </a:br>
            <a:r>
              <a:rPr lang="ru-RU" dirty="0" smtClean="0"/>
              <a:t>Поворот вблизи покажет</a:t>
            </a:r>
            <a:br>
              <a:rPr lang="ru-RU" dirty="0" smtClean="0"/>
            </a:br>
            <a:r>
              <a:rPr lang="ru-RU" dirty="0" smtClean="0"/>
              <a:t>И напомнит, что и как,</a:t>
            </a:r>
            <a:br>
              <a:rPr lang="ru-RU" dirty="0" smtClean="0"/>
            </a:br>
            <a:r>
              <a:rPr lang="ru-RU" dirty="0" smtClean="0"/>
              <a:t>Вам в пути……….</a:t>
            </a:r>
            <a:endParaRPr lang="ru-RU" dirty="0"/>
          </a:p>
        </p:txBody>
      </p:sp>
      <p:pic>
        <p:nvPicPr>
          <p:cNvPr id="11266" name="Picture 2" descr="ГИБДД уменьшит дорожные зна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399" y="2839741"/>
            <a:ext cx="6000601" cy="40182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5570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Дорожный знак 5.19.1 , 5.19.2 , Пешеходный переход двусторонний в кронштей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240"/>
            <a:ext cx="6840760" cy="6840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руглый дорожный знак 3.21 | Фабрика Зна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6632"/>
            <a:ext cx="6263680" cy="6263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орожный знак 6.4 «Парковка» 700x700мм с доставкой во все регионы РФ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0"/>
            <a:ext cx="6696744" cy="6696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Знак подземный пешеходный переход – Дорожный знак подземный пешеходный  перехо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0992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8208112" cy="5976664"/>
          </a:xfrm>
        </p:spPr>
        <p:txBody>
          <a:bodyPr>
            <a:noAutofit/>
          </a:bodyPr>
          <a:lstStyle/>
          <a:p>
            <a:r>
              <a:rPr lang="ru-RU" sz="7200" b="1" dirty="0" smtClean="0"/>
              <a:t>Конкурс </a:t>
            </a:r>
            <a:br>
              <a:rPr lang="ru-RU" sz="7200" b="1" dirty="0" smtClean="0"/>
            </a:br>
            <a:r>
              <a:rPr lang="ru-RU" sz="7200" b="1" dirty="0" smtClean="0"/>
              <a:t>« Разминка» (шуточная викторина)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Купите дорожный знак 1.25 Дорожные работы с доставкой по Росс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60648"/>
            <a:ext cx="7128792" cy="6301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Восьмигранные дорожные знаки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476672"/>
            <a:ext cx="6336704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060848"/>
            <a:ext cx="88924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«Собери дорожный знак»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82089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« Узнай о каком сигнале светофора говорится»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1"/>
            <a:ext cx="3744416" cy="2585323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Он имеет по три глаза,</a:t>
            </a:r>
            <a:br>
              <a:rPr lang="ru-RU" dirty="0" smtClean="0"/>
            </a:br>
            <a:r>
              <a:rPr lang="ru-RU" dirty="0" smtClean="0"/>
              <a:t>По три с каждой стороны,</a:t>
            </a:r>
            <a:br>
              <a:rPr lang="ru-RU" dirty="0" smtClean="0"/>
            </a:br>
            <a:r>
              <a:rPr lang="ru-RU" dirty="0" smtClean="0"/>
              <a:t>И хотя еще не ни разу</a:t>
            </a:r>
            <a:br>
              <a:rPr lang="ru-RU" dirty="0" smtClean="0"/>
            </a:br>
            <a:r>
              <a:rPr lang="ru-RU" dirty="0" smtClean="0"/>
              <a:t>Не смотрел он всеми сразу –</a:t>
            </a:r>
            <a:br>
              <a:rPr lang="ru-RU" dirty="0" smtClean="0"/>
            </a:br>
            <a:r>
              <a:rPr lang="ru-RU" dirty="0" smtClean="0"/>
              <a:t>Он на улице широкой </a:t>
            </a:r>
            <a:br>
              <a:rPr lang="ru-RU" dirty="0" smtClean="0"/>
            </a:br>
            <a:r>
              <a:rPr lang="ru-RU" dirty="0" smtClean="0"/>
              <a:t>Самый главный командир</a:t>
            </a:r>
            <a:br>
              <a:rPr lang="ru-RU" dirty="0" smtClean="0"/>
            </a:br>
            <a:r>
              <a:rPr lang="ru-RU" dirty="0" smtClean="0"/>
              <a:t>И на всех глядит в упор.</a:t>
            </a:r>
            <a:br>
              <a:rPr lang="ru-RU" dirty="0" smtClean="0"/>
            </a:br>
            <a:r>
              <a:rPr lang="ru-RU" dirty="0" smtClean="0"/>
              <a:t>Что же это?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 descr="Светофор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4491089" y="1628800"/>
            <a:ext cx="4209304" cy="4946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1236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ты идешь в детский сад, подошел к дороге , идти нельзя, какой свет горит на светофор.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Штраф за проезд на красный (желтый) свет светофора: какой штраф и  ответственность, фиксирует ли нарушение камеры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348880"/>
            <a:ext cx="6408712" cy="427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252520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зажегся сигнал приготовьтесь </a:t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6" name="Picture 2" descr="Можно ли ехать на желтый сигнал светофора,и как при этом не попасть на  штраф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8711643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0"/>
            <a:ext cx="8514639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 какой сигнал «идти можно».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Мало аварий&amp;quot;. Зачем в Литве отменяют мигающий зеленый сигнал светофора |  Сюжеты | Baltnews - новостной портал на русском языке в Литве, Прибалтика,  сводки событий, мнения, комментарии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12776"/>
            <a:ext cx="9143999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313" y="2492896"/>
            <a:ext cx="897168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«Продолжи фразу»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1"/>
            <a:ext cx="5436096" cy="8617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 дороге кто идет?(пешеход) </a:t>
            </a:r>
          </a:p>
          <a:p>
            <a:endParaRPr lang="ru-RU" dirty="0"/>
          </a:p>
        </p:txBody>
      </p:sp>
      <p:pic>
        <p:nvPicPr>
          <p:cNvPr id="44034" name="Picture 2" descr="Пешеход картинки, стоковые фото Пешеход | Depositphot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7659216" cy="510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60648"/>
            <a:ext cx="7128792" cy="108012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1.Как расшифровываются буквы ПДД?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3861048"/>
            <a:ext cx="5340373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Правильные дружные дороги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31967" y="5229200"/>
            <a:ext cx="3912033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Пути дальние дороги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2564904"/>
            <a:ext cx="5472845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Правила дорожного движения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1628800"/>
            <a:ext cx="3588226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Просто дуй дальше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083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988131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 дороге едет что?( машины)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2" name="Picture 2" descr="В Волгограде машины едут в пробках со скоростью 3 км/час - МК Волгогра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0452" y="1196752"/>
            <a:ext cx="7353548" cy="55084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840975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-Где мы автобус ждем? (на остановке)</a:t>
            </a:r>
          </a:p>
        </p:txBody>
      </p:sp>
      <p:pic>
        <p:nvPicPr>
          <p:cNvPr id="50178" name="Picture 2" descr="Остановка Школьная: автобус, маршрутное такси во Владивостоке — 2Г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888918"/>
            <a:ext cx="4644008" cy="61988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5657959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-Кто автобус ведет?(водитель) </a:t>
            </a:r>
          </a:p>
        </p:txBody>
      </p:sp>
      <p:pic>
        <p:nvPicPr>
          <p:cNvPr id="49156" name="Picture 4" descr="Может ли водитель автобуса работать по 12 часов несколько дней подряд? |  Вопрос-ответ | АиФ Аргументы и факты в Беларус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391" y="1124745"/>
            <a:ext cx="8633609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552728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-Где дорогу переходим?(по пешеходному переходу) </a:t>
            </a:r>
          </a:p>
        </p:txBody>
      </p:sp>
      <p:pic>
        <p:nvPicPr>
          <p:cNvPr id="48130" name="Picture 2" descr="Треть всех ДТП в России — это наезды на пешеход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9779" y="1456536"/>
            <a:ext cx="8104221" cy="5401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48498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Сколько глаз у светофора?(три)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0" name="Picture 2" descr="Светофоры светодиодные, светофорные модули, контроллеры для светофоров |  Дорожные ограждения ПЛАС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729208"/>
            <a:ext cx="6300192" cy="6300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encrypted-tbn0.gstatic.com/images?q=tbn:ANd9GcTPwtuIMHEngEcaRmz3kiBjOS6dBJHUCAsGiQ&amp;usqp=CA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01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2.По какой части улицы должны ходить пешеходы?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988840"/>
            <a:ext cx="2808312" cy="64807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мостовой,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4293096"/>
            <a:ext cx="2069606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тротуару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68144" y="5085184"/>
            <a:ext cx="1965346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 дороге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3068960"/>
            <a:ext cx="3540328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 обочине дороги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538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89" name="Picture 1" descr="C:\Users\днс\Desktop\квн\pi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138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3751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3.Что можно вытаскивать из окна транспорта?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916832"/>
            <a:ext cx="3611994" cy="57606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Голову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3140968"/>
            <a:ext cx="3563888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Руку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4221088"/>
            <a:ext cx="3600400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Ногу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5445224"/>
            <a:ext cx="4970848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Ничего нельзя вытаскивать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Можно ли вытаскивать руку или ногу из окна машины и какой штраф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037043" cy="2924944"/>
          </a:xfrm>
          <a:prstGeom prst="rect">
            <a:avLst/>
          </a:prstGeom>
          <a:noFill/>
        </p:spPr>
      </p:pic>
      <p:pic>
        <p:nvPicPr>
          <p:cNvPr id="56324" name="Picture 4" descr="Можно ли высовываться из окна автомобиля на ходу и что за это будет? |  ГИБДД | Авто | Аргументы и Фак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2835" y="0"/>
            <a:ext cx="4771165" cy="3168352"/>
          </a:xfrm>
          <a:prstGeom prst="rect">
            <a:avLst/>
          </a:prstGeom>
          <a:noFill/>
        </p:spPr>
      </p:pic>
      <p:pic>
        <p:nvPicPr>
          <p:cNvPr id="56326" name="Picture 6" descr="Почему в жару нельзя открывать окна в машин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293604"/>
            <a:ext cx="4752528" cy="3564396"/>
          </a:xfrm>
          <a:prstGeom prst="rect">
            <a:avLst/>
          </a:prstGeom>
          <a:noFill/>
        </p:spPr>
      </p:pic>
      <p:sp>
        <p:nvSpPr>
          <p:cNvPr id="7" name="Умножение 6"/>
          <p:cNvSpPr/>
          <p:nvPr/>
        </p:nvSpPr>
        <p:spPr>
          <a:xfrm>
            <a:off x="-396552" y="-459432"/>
            <a:ext cx="4608512" cy="4248472"/>
          </a:xfrm>
          <a:prstGeom prst="mathMultiply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множение 7"/>
          <p:cNvSpPr/>
          <p:nvPr/>
        </p:nvSpPr>
        <p:spPr>
          <a:xfrm>
            <a:off x="4427984" y="-531440"/>
            <a:ext cx="4608512" cy="4248472"/>
          </a:xfrm>
          <a:prstGeom prst="mathMultiply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множение 8"/>
          <p:cNvSpPr/>
          <p:nvPr/>
        </p:nvSpPr>
        <p:spPr>
          <a:xfrm>
            <a:off x="2267744" y="2852936"/>
            <a:ext cx="4608512" cy="4248472"/>
          </a:xfrm>
          <a:prstGeom prst="mathMultiply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4. Переходя дорогу, куда нужно посмотреть сначала, куда потом?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988840"/>
            <a:ext cx="3528392" cy="72008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8600" dirty="0" smtClean="0">
                <a:latin typeface="Times New Roman" pitchFamily="18" charset="0"/>
                <a:cs typeface="Times New Roman" pitchFamily="18" charset="0"/>
              </a:rPr>
              <a:t>Сначала налево, потом направо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5229200"/>
            <a:ext cx="4302524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Сначала направо, потом налево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4149080"/>
            <a:ext cx="2943242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Вперед, потом назад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3140968"/>
            <a:ext cx="3744416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Назад, потом вперед.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362</Words>
  <Application>Microsoft Office PowerPoint</Application>
  <PresentationFormat>Экран (4:3)</PresentationFormat>
  <Paragraphs>50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КВН« Правила дорожные знать каждому положено!».</vt:lpstr>
      <vt:lpstr>Конкурс  « Разминка» (шуточная викторина)</vt:lpstr>
      <vt:lpstr>Слайд 3</vt:lpstr>
      <vt:lpstr>Слайд 4</vt:lpstr>
      <vt:lpstr>2.По какой части улицы должны ходить пешеходы?</vt:lpstr>
      <vt:lpstr>Слайд 6</vt:lpstr>
      <vt:lpstr>3.Что можно вытаскивать из окна транспорта?</vt:lpstr>
      <vt:lpstr>Слайд 8</vt:lpstr>
      <vt:lpstr>4. Переходя дорогу, куда нужно посмотреть сначала, куда потом? </vt:lpstr>
      <vt:lpstr>Слайд 10</vt:lpstr>
      <vt:lpstr>6.Если загорелся зеленый сигнал светофора для пешеходов . Можно ли сразу начинать переходить проезжую часть ? </vt:lpstr>
      <vt:lpstr>Слайд 12</vt:lpstr>
      <vt:lpstr>Слайд 13</vt:lpstr>
      <vt:lpstr>Слайд 14</vt:lpstr>
      <vt:lpstr>Угадай, что за знак»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создания презентации  «Правила дорожного движения»</dc:title>
  <dc:creator>Павел Погодаев</dc:creator>
  <cp:lastModifiedBy>днс</cp:lastModifiedBy>
  <cp:revision>51</cp:revision>
  <dcterms:created xsi:type="dcterms:W3CDTF">2017-11-06T09:36:21Z</dcterms:created>
  <dcterms:modified xsi:type="dcterms:W3CDTF">2021-11-04T14:52:25Z</dcterms:modified>
</cp:coreProperties>
</file>