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  <p:sldMasterId id="2147483708" r:id="rId4"/>
  </p:sldMasterIdLst>
  <p:notesMasterIdLst>
    <p:notesMasterId r:id="rId26"/>
  </p:notesMasterIdLst>
  <p:sldIdLst>
    <p:sldId id="262" r:id="rId5"/>
    <p:sldId id="258" r:id="rId6"/>
    <p:sldId id="275" r:id="rId7"/>
    <p:sldId id="276" r:id="rId8"/>
    <p:sldId id="260" r:id="rId9"/>
    <p:sldId id="273" r:id="rId10"/>
    <p:sldId id="268" r:id="rId11"/>
    <p:sldId id="269" r:id="rId12"/>
    <p:sldId id="270" r:id="rId13"/>
    <p:sldId id="261" r:id="rId14"/>
    <p:sldId id="272" r:id="rId15"/>
    <p:sldId id="274" r:id="rId16"/>
    <p:sldId id="281" r:id="rId17"/>
    <p:sldId id="278" r:id="rId18"/>
    <p:sldId id="282" r:id="rId19"/>
    <p:sldId id="283" r:id="rId20"/>
    <p:sldId id="284" r:id="rId21"/>
    <p:sldId id="285" r:id="rId22"/>
    <p:sldId id="286" r:id="rId23"/>
    <p:sldId id="288" r:id="rId24"/>
    <p:sldId id="277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9" d="100"/>
          <a:sy n="69" d="100"/>
        </p:scale>
        <p:origin x="75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81AA17-6B48-4F08-9B12-5D8BFFE06AFD}" type="datetimeFigureOut">
              <a:rPr lang="ru-RU" smtClean="0"/>
              <a:pPr/>
              <a:t>10.04.2019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F2A9D2-83D0-47A8-8DFF-F8D8472E1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3215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4b0294cdaa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4b0294cdaa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8912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54c7e31879_2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54c7e31879_2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3479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54c7e31879_2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54c7e31879_2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190916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4b0294cdaa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4b0294cdaa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5566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02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8731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0400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0134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7132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089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838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977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1356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397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0377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1472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3091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6048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659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9742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0266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466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3769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0765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340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5667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6889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5951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0611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1907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6749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0809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1812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6429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8672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337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14860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2972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7368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1317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189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137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83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850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118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689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595959"/>
                </a:solidFill>
                <a:cs typeface="Arial"/>
                <a:sym typeface="Arial"/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194641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595959"/>
                </a:solidFill>
                <a:cs typeface="Arial"/>
                <a:sym typeface="Arial"/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666590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595959"/>
                </a:solidFill>
                <a:cs typeface="Arial"/>
                <a:sym typeface="Arial"/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4304221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595959"/>
                </a:solidFill>
                <a:cs typeface="Arial"/>
                <a:sym typeface="Arial"/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046136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7" r:id="rId8"/>
    <p:sldLayoutId id="2147483718" r:id="rId9"/>
    <p:sldLayoutId id="214748371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2.png"/><Relationship Id="rId18" Type="http://schemas.openxmlformats.org/officeDocument/2006/relationships/image" Target="../media/image47.png"/><Relationship Id="rId3" Type="http://schemas.openxmlformats.org/officeDocument/2006/relationships/image" Target="../media/image32.jpeg"/><Relationship Id="rId21" Type="http://schemas.openxmlformats.org/officeDocument/2006/relationships/image" Target="../media/image50.png"/><Relationship Id="rId7" Type="http://schemas.openxmlformats.org/officeDocument/2006/relationships/image" Target="../media/image36.jpeg"/><Relationship Id="rId12" Type="http://schemas.openxmlformats.org/officeDocument/2006/relationships/image" Target="../media/image41.png"/><Relationship Id="rId17" Type="http://schemas.openxmlformats.org/officeDocument/2006/relationships/image" Target="../media/image4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5.jpeg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5.gif"/><Relationship Id="rId11" Type="http://schemas.openxmlformats.org/officeDocument/2006/relationships/image" Target="../media/image40.png"/><Relationship Id="rId5" Type="http://schemas.openxmlformats.org/officeDocument/2006/relationships/image" Target="../media/image34.jpeg"/><Relationship Id="rId15" Type="http://schemas.openxmlformats.org/officeDocument/2006/relationships/image" Target="../media/image44.png"/><Relationship Id="rId10" Type="http://schemas.openxmlformats.org/officeDocument/2006/relationships/image" Target="../media/image39.png"/><Relationship Id="rId19" Type="http://schemas.openxmlformats.org/officeDocument/2006/relationships/image" Target="../media/image48.png"/><Relationship Id="rId4" Type="http://schemas.openxmlformats.org/officeDocument/2006/relationships/image" Target="../media/image33.gif"/><Relationship Id="rId9" Type="http://schemas.openxmlformats.org/officeDocument/2006/relationships/image" Target="../media/image38.png"/><Relationship Id="rId14" Type="http://schemas.openxmlformats.org/officeDocument/2006/relationships/image" Target="../media/image43.jpeg"/><Relationship Id="rId2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1.png"/><Relationship Id="rId11" Type="http://schemas.openxmlformats.org/officeDocument/2006/relationships/image" Target="../media/image67.png"/><Relationship Id="rId5" Type="http://schemas.openxmlformats.org/officeDocument/2006/relationships/image" Target="../media/image62.png"/><Relationship Id="rId10" Type="http://schemas.openxmlformats.org/officeDocument/2006/relationships/image" Target="../media/image66.png"/><Relationship Id="rId4" Type="http://schemas.openxmlformats.org/officeDocument/2006/relationships/image" Target="../media/image61.png"/><Relationship Id="rId9" Type="http://schemas.openxmlformats.org/officeDocument/2006/relationships/image" Target="../media/image6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9.png"/><Relationship Id="rId7" Type="http://schemas.openxmlformats.org/officeDocument/2006/relationships/image" Target="../media/image7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1.emf"/><Relationship Id="rId5" Type="http://schemas.openxmlformats.org/officeDocument/2006/relationships/image" Target="../media/image70.emf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3" Type="http://schemas.openxmlformats.org/officeDocument/2006/relationships/image" Target="../media/image31.png"/><Relationship Id="rId7" Type="http://schemas.openxmlformats.org/officeDocument/2006/relationships/image" Target="../media/image77.gif"/><Relationship Id="rId12" Type="http://schemas.openxmlformats.org/officeDocument/2006/relationships/image" Target="../media/image8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6.png"/><Relationship Id="rId11" Type="http://schemas.openxmlformats.org/officeDocument/2006/relationships/image" Target="../media/image81.gif"/><Relationship Id="rId5" Type="http://schemas.openxmlformats.org/officeDocument/2006/relationships/image" Target="../media/image75.gif"/><Relationship Id="rId10" Type="http://schemas.openxmlformats.org/officeDocument/2006/relationships/image" Target="../media/image80.gif"/><Relationship Id="rId4" Type="http://schemas.openxmlformats.org/officeDocument/2006/relationships/image" Target="../media/image74.png"/><Relationship Id="rId9" Type="http://schemas.openxmlformats.org/officeDocument/2006/relationships/image" Target="../media/image79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31.png"/><Relationship Id="rId7" Type="http://schemas.openxmlformats.org/officeDocument/2006/relationships/image" Target="../media/image8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86.gif"/><Relationship Id="rId11" Type="http://schemas.openxmlformats.org/officeDocument/2006/relationships/image" Target="../media/image91.png"/><Relationship Id="rId5" Type="http://schemas.openxmlformats.org/officeDocument/2006/relationships/image" Target="../media/image85.gif"/><Relationship Id="rId10" Type="http://schemas.openxmlformats.org/officeDocument/2006/relationships/image" Target="../media/image90.gif"/><Relationship Id="rId4" Type="http://schemas.openxmlformats.org/officeDocument/2006/relationships/image" Target="../media/image84.gif"/><Relationship Id="rId9" Type="http://schemas.openxmlformats.org/officeDocument/2006/relationships/image" Target="../media/image89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gif"/><Relationship Id="rId3" Type="http://schemas.openxmlformats.org/officeDocument/2006/relationships/image" Target="../media/image31.png"/><Relationship Id="rId7" Type="http://schemas.openxmlformats.org/officeDocument/2006/relationships/image" Target="../media/image9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94.gif"/><Relationship Id="rId11" Type="http://schemas.openxmlformats.org/officeDocument/2006/relationships/image" Target="../media/image99.gif"/><Relationship Id="rId5" Type="http://schemas.openxmlformats.org/officeDocument/2006/relationships/image" Target="../media/image93.gif"/><Relationship Id="rId10" Type="http://schemas.openxmlformats.org/officeDocument/2006/relationships/image" Target="../media/image98.png"/><Relationship Id="rId4" Type="http://schemas.openxmlformats.org/officeDocument/2006/relationships/image" Target="../media/image92.gif"/><Relationship Id="rId9" Type="http://schemas.openxmlformats.org/officeDocument/2006/relationships/image" Target="../media/image97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31.png"/><Relationship Id="rId7" Type="http://schemas.openxmlformats.org/officeDocument/2006/relationships/image" Target="../media/image10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02.png"/><Relationship Id="rId11" Type="http://schemas.openxmlformats.org/officeDocument/2006/relationships/image" Target="../media/image107.gif"/><Relationship Id="rId5" Type="http://schemas.openxmlformats.org/officeDocument/2006/relationships/image" Target="../media/image101.gif"/><Relationship Id="rId10" Type="http://schemas.openxmlformats.org/officeDocument/2006/relationships/image" Target="../media/image106.gif"/><Relationship Id="rId4" Type="http://schemas.openxmlformats.org/officeDocument/2006/relationships/image" Target="../media/image100.gif"/><Relationship Id="rId9" Type="http://schemas.openxmlformats.org/officeDocument/2006/relationships/image" Target="../media/image105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arzamas.academy/materials/1349" TargetMode="External"/><Relationship Id="rId3" Type="http://schemas.openxmlformats.org/officeDocument/2006/relationships/hyperlink" Target="https://rustih.ru/stixi-o-miloserdii-i-sostradanii/" TargetMode="External"/><Relationship Id="rId7" Type="http://schemas.openxmlformats.org/officeDocument/2006/relationships/hyperlink" Target="https://m.youtube.com/watch?v=dxrMtqwOuo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Relationship Id="rId6" Type="http://schemas.openxmlformats.org/officeDocument/2006/relationships/hyperlink" Target="https://m.youtube.com/watch?v=JQ6xQdZ_RCY" TargetMode="External"/><Relationship Id="rId5" Type="http://schemas.openxmlformats.org/officeDocument/2006/relationships/hyperlink" Target="https://kladraz.ru/prazdniki/9-maja-den-pobedy/raskazy-o-velikoi-otechestvenoi-voine-dlja-shkolnikov.html" TargetMode="External"/><Relationship Id="rId10" Type="http://schemas.openxmlformats.org/officeDocument/2006/relationships/hyperlink" Target="https://m.youtube.com/watch?v=qlkWUpw8RpM&amp;time_continue=2008" TargetMode="External"/><Relationship Id="rId4" Type="http://schemas.openxmlformats.org/officeDocument/2006/relationships/hyperlink" Target="https://m.youtube.com/watch?v=XeP_TOccX7s" TargetMode="External"/><Relationship Id="rId9" Type="http://schemas.openxmlformats.org/officeDocument/2006/relationships/hyperlink" Target="http://yourspeech.ru/eloquence/elocution/demosfen-rechi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m.youtube.com/watch?v=ya4Slv_yiCU" TargetMode="External"/><Relationship Id="rId3" Type="http://schemas.openxmlformats.org/officeDocument/2006/relationships/hyperlink" Target="https://m.youtube.com/watch?v=O21qZYw8Uj0" TargetMode="External"/><Relationship Id="rId7" Type="http://schemas.openxmlformats.org/officeDocument/2006/relationships/hyperlink" Target="https://deti-online.com/audioskazki/skazki-suteeva-mp3/petya-ivanov-i-volshebnik-tik-tak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Relationship Id="rId6" Type="http://schemas.openxmlformats.org/officeDocument/2006/relationships/hyperlink" Target="https://www.litmir.me/br/?b=13651&amp;p=1" TargetMode="External"/><Relationship Id="rId5" Type="http://schemas.openxmlformats.org/officeDocument/2006/relationships/hyperlink" Target="https://detskiychas.ru/audio-skazki/dolg_oseeva/" TargetMode="External"/><Relationship Id="rId4" Type="http://schemas.openxmlformats.org/officeDocument/2006/relationships/hyperlink" Target="https://m.youtube.com/watch?time_continue=59&amp;v=dWi7AnCKdxs" TargetMode="External"/><Relationship Id="rId9" Type="http://schemas.openxmlformats.org/officeDocument/2006/relationships/hyperlink" Target="https://folkmir.ru/poslovitsy-i-pogovorki-o-svobode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10" Type="http://schemas.openxmlformats.org/officeDocument/2006/relationships/image" Target="../media/image3.png"/><Relationship Id="rId4" Type="http://schemas.openxmlformats.org/officeDocument/2006/relationships/image" Target="../media/image16.gif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5.jpeg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gif"/><Relationship Id="rId7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4"/>
          <p:cNvSpPr txBox="1"/>
          <p:nvPr/>
        </p:nvSpPr>
        <p:spPr>
          <a:xfrm>
            <a:off x="0" y="185567"/>
            <a:ext cx="12192000" cy="9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ОБЩЕОБРАЗОВАТЕЛЬНОЕ УЧРЕЖДЕНИЕ "СРЕДНЯЯ ОБЩЕОБРАЗОВАТЕЛЬНАЯ ШКОЛА №2 С УГЛУБЛЕННЫМ ИЗУЧЕНИЕМ ИНОСТРАННЫХ ЯЗЫКОВ" МУНИЦИПАЛЬНОГО ОБРАЗОВАНИЯ ГОРОД НОЯБРЬСК</a:t>
            </a:r>
            <a:endParaRPr sz="14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75" name="Google Shape;175;p34"/>
          <p:cNvSpPr txBox="1"/>
          <p:nvPr/>
        </p:nvSpPr>
        <p:spPr>
          <a:xfrm>
            <a:off x="1855304" y="3099667"/>
            <a:ext cx="8865705" cy="2320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Справочник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 ОРКСЭ</a:t>
            </a:r>
          </a:p>
        </p:txBody>
      </p:sp>
    </p:spTree>
    <p:extLst>
      <p:ext uri="{BB962C8B-B14F-4D97-AF65-F5344CB8AC3E}">
        <p14:creationId xmlns:p14="http://schemas.microsoft.com/office/powerpoint/2010/main" val="191660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3"/>
          <p:cNvSpPr txBox="1"/>
          <p:nvPr/>
        </p:nvSpPr>
        <p:spPr>
          <a:xfrm>
            <a:off x="306700" y="447733"/>
            <a:ext cx="2726800" cy="2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sz="1067" kern="0" smtClean="0">
              <a:solidFill>
                <a:srgbClr val="000000"/>
              </a:solidFill>
              <a:cs typeface="Arial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endParaRPr sz="1067" kern="0" smtClean="0">
              <a:solidFill>
                <a:srgbClr val="000000"/>
              </a:solidFill>
              <a:cs typeface="Arial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endParaRPr sz="10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68" name="Google Shape;168;p33"/>
          <p:cNvSpPr txBox="1"/>
          <p:nvPr/>
        </p:nvSpPr>
        <p:spPr>
          <a:xfrm>
            <a:off x="395467" y="3761300"/>
            <a:ext cx="2549600" cy="2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sz="10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5" name="Рисунок 4" descr="C:\Users\Учитель\Desktop\qr-code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192" y="1323493"/>
            <a:ext cx="1829836" cy="182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-1296430" y="118183"/>
            <a:ext cx="523391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Тема: Искусство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                                       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271748" y="4558352"/>
            <a:ext cx="72378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 rot="10800000" flipV="1">
            <a:off x="8592751" y="2019818"/>
            <a:ext cx="54841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Ф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ильмы по теме искусство:  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5532110" y="2011255"/>
            <a:ext cx="485860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тихи на тему искусство: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172" y="4090680"/>
            <a:ext cx="1178349" cy="1674008"/>
          </a:xfrm>
          <a:prstGeom prst="rect">
            <a:avLst/>
          </a:prstGeom>
        </p:spPr>
      </p:pic>
      <p:pic>
        <p:nvPicPr>
          <p:cNvPr id="4104" name="Picture 8" descr="http://qrcoder.ru/code/?%C8%CA%CE%CD%C0%0D%0A%0D%0A%C6%E5%ED%F1%EA%E8%E9+%F0%EE%E4%0D%0A%D3+%E2%E5%F0%F3%FE%F9%E8%F5%3A+%EF%F0%E5%E4%EC%E5%F2+%EF%EE%EA%EB%EE%ED%E5%ED%E8%FF+%97+%E8%E7%EE%E1%F0%E0%E6%E5%ED%E8%E5+%E1%EE%E3%E0%2C+%F1%E2%FF%F2%EE%E3%EE+%E8%EB%E8+%F1%E2%FF%F2%FB%F5+%E2+%E2%E8%E4%E5+%EF%EE%F0%F2%F0%E5%F2%E0+%E2+%EA%F0%E0%F1%EA%E0%F5%2C+%EE%E1%F0%E0%E7.&amp;4&amp;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5236" y="3717208"/>
            <a:ext cx="2628900" cy="26289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3421039" y="5755306"/>
            <a:ext cx="34756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СЕМИСТРЕЛЬНАЯ ИКОНА БОЖЬЕЙ МАТЕРИ  Верующие просят перед образом о примирении враждующих и избавления от жестокосердия.</a:t>
            </a:r>
            <a:endParaRPr lang="ru-RU" sz="1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502741" y="3974588"/>
            <a:ext cx="37394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ИСКУССТВО КАЛЛИГРАФИИ В ИСЛАМЕ согласно изречениям Пророка, каллиграф, которому удастся переписать красивым почерком Божье Слово (Коран), станет обитателем рая. </a:t>
            </a:r>
          </a:p>
          <a:p>
            <a:r>
              <a:rPr lang="ru-RU" sz="1400" dirty="0" smtClean="0"/>
              <a:t>Каллиграфические поздравления.</a:t>
            </a:r>
            <a:endParaRPr lang="ru-RU" sz="1400" dirty="0"/>
          </a:p>
        </p:txBody>
      </p:sp>
      <p:pic>
        <p:nvPicPr>
          <p:cNvPr id="18" name="Picture 7" descr="C:\Documents and Settings\HARd\Мои документы\Downloads\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484729" y="5452409"/>
            <a:ext cx="3392582" cy="1214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2" descr="ÐÐ°ÑÑÐ¸Ð½ÐºÐ¸ Ð¿Ð¾ Ð·Ð°Ð¿ÑÐ¾ÑÑ Ð°ÑÐ°Ð±ÐµÑÐºÐ° ÑÐ¾ÑÐ¾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94911" y="4060547"/>
            <a:ext cx="1511490" cy="151149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67611" y="687537"/>
            <a:ext cx="1409700" cy="14097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256986" y="75517"/>
            <a:ext cx="18309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Мультфильм </a:t>
            </a:r>
          </a:p>
          <a:p>
            <a:r>
              <a:rPr lang="ru-RU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про </a:t>
            </a:r>
            <a:r>
              <a:rPr lang="ru-RU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искусство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73890" y="2327525"/>
            <a:ext cx="1636788" cy="16367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23057" y="487345"/>
            <a:ext cx="1409700" cy="14097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21357" y="2382745"/>
            <a:ext cx="1562100" cy="15621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515974" y="92728"/>
            <a:ext cx="34676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Литературные произведения </a:t>
            </a:r>
            <a:endParaRPr lang="ru-RU" dirty="0" smtClean="0"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по </a:t>
            </a:r>
            <a:r>
              <a:rPr lang="ru-RU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теме: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28741" y="2355058"/>
            <a:ext cx="1548518" cy="143878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490511" y="2048747"/>
            <a:ext cx="18707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Слушать песню</a:t>
            </a:r>
          </a:p>
        </p:txBody>
      </p:sp>
      <p:pic>
        <p:nvPicPr>
          <p:cNvPr id="25" name="Picture 7" descr="ÑÐµÐ±ÑÑÑ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578673" y="75517"/>
            <a:ext cx="220950" cy="1767596"/>
          </a:xfrm>
          <a:prstGeom prst="rect">
            <a:avLst/>
          </a:prstGeom>
          <a:noFill/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696526" y="617060"/>
            <a:ext cx="779086" cy="779086"/>
          </a:xfrm>
          <a:prstGeom prst="rect">
            <a:avLst/>
          </a:prstGeom>
        </p:spPr>
      </p:pic>
      <p:pic>
        <p:nvPicPr>
          <p:cNvPr id="27" name="Picture 9" descr="ÑÐµÐ±ÑÑÑ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449201" y="102774"/>
            <a:ext cx="238125" cy="1905000"/>
          </a:xfrm>
          <a:prstGeom prst="rect">
            <a:avLst/>
          </a:prstGeom>
          <a:noFill/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467610" y="617060"/>
            <a:ext cx="944962" cy="93886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081920" y="630227"/>
            <a:ext cx="713294" cy="71329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283507" y="209689"/>
            <a:ext cx="426757" cy="37798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642610" y="627328"/>
            <a:ext cx="743776" cy="74377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396208" y="667893"/>
            <a:ext cx="688908" cy="1048603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356067" y="986874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Толковый словарь 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440047" y="406627"/>
            <a:ext cx="615749" cy="6157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902803" y="910891"/>
            <a:ext cx="615749" cy="61574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1388265" y="2530170"/>
            <a:ext cx="615749" cy="61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38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540"/>
            <a:ext cx="12192000" cy="6858000"/>
          </a:xfrm>
          <a:prstGeom prst="rect">
            <a:avLst/>
          </a:prstGeom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459707" y="664144"/>
            <a:ext cx="6758006" cy="4389120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8"/>
            <a:r>
              <a:rPr lang="ru-RU" sz="1400" kern="0" dirty="0" smtClean="0"/>
              <a:t>Проявим милосердие к другим, </a:t>
            </a:r>
            <a:br>
              <a:rPr lang="ru-RU" sz="1400" kern="0" dirty="0" smtClean="0"/>
            </a:br>
            <a:r>
              <a:rPr lang="ru-RU" sz="1400" kern="0" dirty="0" smtClean="0"/>
              <a:t>И совесть, душу вечно сохраним… </a:t>
            </a:r>
            <a:br>
              <a:rPr lang="ru-RU" sz="1400" kern="0" dirty="0" smtClean="0"/>
            </a:br>
            <a:r>
              <a:rPr lang="ru-RU" sz="1400" kern="0" dirty="0" smtClean="0"/>
              <a:t>Во имя милосердия любви,</a:t>
            </a:r>
            <a:br>
              <a:rPr lang="ru-RU" sz="1400" kern="0" dirty="0" smtClean="0"/>
            </a:br>
            <a:r>
              <a:rPr lang="ru-RU" sz="1400" kern="0" dirty="0" smtClean="0"/>
              <a:t>Ох, как пути, дороги все трудны… </a:t>
            </a:r>
            <a:br>
              <a:rPr lang="ru-RU" sz="1400" kern="0" dirty="0" smtClean="0"/>
            </a:br>
            <a:r>
              <a:rPr lang="ru-RU" sz="1400" kern="0" dirty="0" smtClean="0"/>
              <a:t/>
            </a:r>
            <a:br>
              <a:rPr lang="ru-RU" sz="1400" kern="0" dirty="0" smtClean="0"/>
            </a:br>
            <a:r>
              <a:rPr lang="ru-RU" sz="1400" kern="0" dirty="0" smtClean="0"/>
              <a:t>Земля моя родная благодать, </a:t>
            </a:r>
            <a:br>
              <a:rPr lang="ru-RU" sz="1400" kern="0" dirty="0" smtClean="0"/>
            </a:br>
            <a:r>
              <a:rPr lang="ru-RU" sz="1400" kern="0" dirty="0" smtClean="0"/>
              <a:t>Желаю я свою любовь отдать, </a:t>
            </a:r>
            <a:br>
              <a:rPr lang="ru-RU" sz="1400" kern="0" dirty="0" smtClean="0"/>
            </a:br>
            <a:r>
              <a:rPr lang="ru-RU" sz="1400" kern="0" dirty="0" smtClean="0"/>
              <a:t>И милость Божью проявить… </a:t>
            </a:r>
            <a:br>
              <a:rPr lang="ru-RU" sz="1400" kern="0" dirty="0" smtClean="0"/>
            </a:br>
            <a:r>
              <a:rPr lang="ru-RU" sz="1400" kern="0" dirty="0" smtClean="0"/>
              <a:t>Душу и жизнь. С любовью воскресить… </a:t>
            </a:r>
            <a:br>
              <a:rPr lang="ru-RU" sz="1400" kern="0" dirty="0" smtClean="0"/>
            </a:br>
            <a:r>
              <a:rPr lang="ru-RU" sz="1400" kern="0" dirty="0" smtClean="0"/>
              <a:t/>
            </a:r>
            <a:br>
              <a:rPr lang="ru-RU" sz="1400" kern="0" dirty="0" smtClean="0"/>
            </a:br>
            <a:r>
              <a:rPr lang="ru-RU" sz="1400" kern="0" dirty="0" smtClean="0"/>
              <a:t>Пусть милосердие будет иногда, </a:t>
            </a:r>
            <a:br>
              <a:rPr lang="ru-RU" sz="1400" kern="0" dirty="0" smtClean="0"/>
            </a:br>
            <a:r>
              <a:rPr lang="ru-RU" sz="1400" kern="0" dirty="0" smtClean="0"/>
              <a:t>Как скажем, течет вода всегда, </a:t>
            </a:r>
            <a:br>
              <a:rPr lang="ru-RU" sz="1400" kern="0" dirty="0" smtClean="0"/>
            </a:br>
            <a:r>
              <a:rPr lang="ru-RU" sz="1400" kern="0" dirty="0" smtClean="0"/>
              <a:t>Да будет наш гуманный этот свет… </a:t>
            </a:r>
            <a:br>
              <a:rPr lang="ru-RU" sz="1400" kern="0" dirty="0" smtClean="0"/>
            </a:br>
            <a:r>
              <a:rPr lang="ru-RU" sz="1400" kern="0" dirty="0" smtClean="0"/>
              <a:t>Призыв от Бога данный в мой сонет… </a:t>
            </a:r>
            <a:br>
              <a:rPr lang="ru-RU" sz="1400" kern="0" dirty="0" smtClean="0"/>
            </a:br>
            <a:r>
              <a:rPr lang="ru-RU" sz="1400" kern="0" dirty="0" smtClean="0"/>
              <a:t/>
            </a:r>
            <a:br>
              <a:rPr lang="ru-RU" sz="1400" kern="0" dirty="0" smtClean="0"/>
            </a:br>
            <a:r>
              <a:rPr lang="ru-RU" sz="1400" kern="0" dirty="0" smtClean="0"/>
              <a:t>О, мир безжалостный, довольно дыр!</a:t>
            </a:r>
            <a:br>
              <a:rPr lang="ru-RU" sz="1400" kern="0" dirty="0" smtClean="0"/>
            </a:br>
            <a:r>
              <a:rPr lang="ru-RU" sz="1400" kern="0" dirty="0" smtClean="0"/>
              <a:t>Устраивать прилюдно лживый пир ,</a:t>
            </a:r>
            <a:br>
              <a:rPr lang="ru-RU" sz="1400" kern="0" dirty="0" smtClean="0"/>
            </a:br>
            <a:r>
              <a:rPr lang="ru-RU" sz="1400" kern="0" dirty="0" smtClean="0"/>
              <a:t>Довольно, хватит мрака, черноты… </a:t>
            </a:r>
            <a:br>
              <a:rPr lang="ru-RU" sz="1400" kern="0" dirty="0" smtClean="0"/>
            </a:br>
            <a:r>
              <a:rPr lang="ru-RU" sz="1400" kern="0" dirty="0" smtClean="0"/>
              <a:t>Нам нужно просто жить для всей мечты…</a:t>
            </a:r>
            <a:endParaRPr lang="ru-RU" sz="1400" kern="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51018" y="42054"/>
            <a:ext cx="2764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Тема: Милосердие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9546" y="5003107"/>
            <a:ext cx="3427164" cy="153811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169713" y="783648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Поведали об </a:t>
            </a:r>
            <a:r>
              <a:rPr lang="ru-RU" dirty="0" err="1"/>
              <a:t>Авве</a:t>
            </a:r>
            <a:r>
              <a:rPr lang="ru-RU" dirty="0"/>
              <a:t> Агафоне, что он, </a:t>
            </a:r>
            <a:endParaRPr lang="ru-RU" dirty="0" smtClean="0"/>
          </a:p>
          <a:p>
            <a:r>
              <a:rPr lang="ru-RU" dirty="0" smtClean="0"/>
              <a:t>придя </a:t>
            </a:r>
            <a:r>
              <a:rPr lang="ru-RU" dirty="0"/>
              <a:t>однажды в город для продажи </a:t>
            </a:r>
            <a:r>
              <a:rPr lang="ru-RU" dirty="0" smtClean="0"/>
              <a:t>своего</a:t>
            </a:r>
          </a:p>
          <a:p>
            <a:r>
              <a:rPr lang="ru-RU" dirty="0" smtClean="0"/>
              <a:t> </a:t>
            </a:r>
            <a:r>
              <a:rPr lang="ru-RU" dirty="0"/>
              <a:t>рукоделия, увидел там больного странника, </a:t>
            </a:r>
            <a:endParaRPr lang="ru-RU" dirty="0" smtClean="0"/>
          </a:p>
          <a:p>
            <a:r>
              <a:rPr lang="ru-RU" dirty="0" smtClean="0"/>
              <a:t>лежащего </a:t>
            </a:r>
            <a:r>
              <a:rPr lang="ru-RU" dirty="0"/>
              <a:t>на улице. Никто не принял на себя попечений о нём. Старец остался при </a:t>
            </a:r>
            <a:endParaRPr lang="ru-RU" dirty="0" smtClean="0"/>
          </a:p>
          <a:p>
            <a:r>
              <a:rPr lang="ru-RU" dirty="0" smtClean="0"/>
              <a:t>больном</a:t>
            </a:r>
            <a:r>
              <a:rPr lang="ru-RU" dirty="0"/>
              <a:t>. На средства, полученные за </a:t>
            </a:r>
            <a:r>
              <a:rPr lang="ru-RU" dirty="0" smtClean="0"/>
              <a:t>своё</a:t>
            </a:r>
          </a:p>
          <a:p>
            <a:r>
              <a:rPr lang="ru-RU" dirty="0" smtClean="0"/>
              <a:t> </a:t>
            </a:r>
            <a:r>
              <a:rPr lang="ru-RU" dirty="0"/>
              <a:t>рукоделие, нанял хижину, оставшиеся </a:t>
            </a:r>
            <a:endParaRPr lang="ru-RU" dirty="0" smtClean="0"/>
          </a:p>
          <a:p>
            <a:r>
              <a:rPr lang="ru-RU" dirty="0" smtClean="0"/>
              <a:t>деньги </a:t>
            </a:r>
            <a:r>
              <a:rPr lang="ru-RU" dirty="0"/>
              <a:t>употребил на нужды больного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Так провёл он четыре месяца до </a:t>
            </a:r>
            <a:endParaRPr lang="ru-RU" dirty="0" smtClean="0"/>
          </a:p>
          <a:p>
            <a:r>
              <a:rPr lang="ru-RU" dirty="0" smtClean="0"/>
              <a:t>выздоровления </a:t>
            </a:r>
            <a:r>
              <a:rPr lang="ru-RU" dirty="0"/>
              <a:t>странника и только </a:t>
            </a:r>
            <a:r>
              <a:rPr lang="ru-RU" dirty="0" smtClean="0"/>
              <a:t>после</a:t>
            </a:r>
          </a:p>
          <a:p>
            <a:r>
              <a:rPr lang="ru-RU" dirty="0" smtClean="0"/>
              <a:t> </a:t>
            </a:r>
            <a:r>
              <a:rPr lang="ru-RU" dirty="0"/>
              <a:t>этого вернулся в свою </a:t>
            </a:r>
            <a:r>
              <a:rPr lang="ru-RU" dirty="0" err="1"/>
              <a:t>келию</a:t>
            </a:r>
            <a:r>
              <a:rPr lang="ru-RU" dirty="0"/>
              <a:t>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82" y="272887"/>
            <a:ext cx="2988928" cy="29889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469" y="5255549"/>
            <a:ext cx="1542422" cy="154242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21905" y="4880694"/>
            <a:ext cx="2727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 доброте и милосердии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142" y="3419728"/>
            <a:ext cx="1560711" cy="156071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61469" y="3079562"/>
            <a:ext cx="2202013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Стихи о милосердии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398552" y="114282"/>
            <a:ext cx="2388283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Притча о милосердии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07969" y="4356590"/>
            <a:ext cx="1560711" cy="1560711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7657001" y="4020616"/>
            <a:ext cx="44855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Roboto"/>
              </a:rPr>
              <a:t>Мультфильм, который учит детей </a:t>
            </a:r>
            <a:r>
              <a:rPr lang="ru-RU" dirty="0" smtClean="0">
                <a:latin typeface="Roboto"/>
              </a:rPr>
              <a:t>добру</a:t>
            </a:r>
          </a:p>
          <a:p>
            <a:r>
              <a:rPr lang="ru-RU" dirty="0" smtClean="0">
                <a:latin typeface="Roboto"/>
              </a:rPr>
              <a:t> </a:t>
            </a:r>
            <a:r>
              <a:rPr lang="ru-RU" dirty="0">
                <a:latin typeface="Roboto"/>
              </a:rPr>
              <a:t>«Просто так»</a:t>
            </a:r>
            <a:endParaRPr lang="ru-RU" b="0" i="0" dirty="0">
              <a:effectLst/>
              <a:latin typeface="Roboto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8295" y="-70384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Толковый словарь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9803" y="4630673"/>
            <a:ext cx="615749" cy="6157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65342" y="3455505"/>
            <a:ext cx="615749" cy="61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38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78304" y="145737"/>
            <a:ext cx="21176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DilleniaUPC"/>
                <a:ea typeface="Times New Roman" panose="02020603050405020304" pitchFamily="18" charset="0"/>
                <a:cs typeface="DilleniaUPC"/>
              </a:rPr>
              <a:t>Тема: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Подвиг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44" y="550286"/>
            <a:ext cx="1657143" cy="160952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2044" y="302776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Толковый словарь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814" y="4895332"/>
            <a:ext cx="1771429" cy="1819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85814" y="4628060"/>
            <a:ext cx="2685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 подвиге и героизме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814" y="2659100"/>
            <a:ext cx="1866900" cy="18669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2827" y="2131235"/>
            <a:ext cx="24728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Helvetica Neue"/>
              </a:rPr>
              <a:t>Рассказы </a:t>
            </a:r>
            <a:r>
              <a:rPr lang="ru-RU" dirty="0">
                <a:solidFill>
                  <a:srgbClr val="000000"/>
                </a:solidFill>
                <a:latin typeface="Helvetica Neue"/>
              </a:rPr>
              <a:t>о подвигах </a:t>
            </a:r>
            <a:endParaRPr lang="ru-RU" dirty="0" smtClean="0">
              <a:solidFill>
                <a:srgbClr val="000000"/>
              </a:solidFill>
              <a:latin typeface="Helvetica Neue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Helvetica Neue"/>
              </a:rPr>
              <a:t>простых </a:t>
            </a:r>
            <a:r>
              <a:rPr lang="ru-RU" dirty="0">
                <a:solidFill>
                  <a:srgbClr val="000000"/>
                </a:solidFill>
                <a:latin typeface="Helvetica Neue"/>
              </a:rPr>
              <a:t>солдат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466802" y="667011"/>
            <a:ext cx="6096000" cy="67403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inos"/>
              </a:rPr>
              <a:t>Герой </a:t>
            </a:r>
            <a:r>
              <a:rPr lang="ru-RU" dirty="0">
                <a:solidFill>
                  <a:srgbClr val="333333"/>
                </a:solidFill>
                <a:latin typeface="Tinos"/>
              </a:rPr>
              <a:t>за Родину горой.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Tinos"/>
              </a:rPr>
              <a:t>На героя и слава бежит.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Tinos"/>
              </a:rPr>
              <a:t>Герои куют победу.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Tinos"/>
              </a:rPr>
              <a:t>Герой никогда не умрёт — он вечно в народе живёт.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Tinos"/>
              </a:rPr>
              <a:t>Герой в бою думает не о смерти, а о победе.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Tinos"/>
              </a:rPr>
              <a:t>Смертью героя пал, а Родину не продал.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333333"/>
                </a:solidFill>
                <a:latin typeface="Tinos"/>
              </a:rPr>
              <a:t>Победа </a:t>
            </a:r>
            <a:r>
              <a:rPr lang="ru-RU" dirty="0">
                <a:solidFill>
                  <a:srgbClr val="333333"/>
                </a:solidFill>
                <a:latin typeface="Tinos"/>
              </a:rPr>
              <a:t>над смертью рождает героя.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Tinos"/>
              </a:rPr>
              <a:t>В бою не без героя.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Tinos"/>
              </a:rPr>
              <a:t>Кто за правду горой, тот настоящий герой.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Tinos"/>
              </a:rPr>
              <a:t>Слава герою, презрение трусу</a:t>
            </a:r>
            <a:r>
              <a:rPr lang="ru-RU" dirty="0" smtClean="0">
                <a:solidFill>
                  <a:srgbClr val="333333"/>
                </a:solidFill>
                <a:latin typeface="Tinos"/>
              </a:rPr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Tinos"/>
              </a:rPr>
              <a:t>Герой не многих знает, а имя его вся страна повторяет.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Tinos"/>
              </a:rPr>
              <a:t>Герой умирает — о себе память оставляет.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333333"/>
                </a:solidFill>
                <a:latin typeface="Tinos"/>
              </a:rPr>
              <a:t>За </a:t>
            </a:r>
            <a:r>
              <a:rPr lang="ru-RU" dirty="0">
                <a:solidFill>
                  <a:srgbClr val="333333"/>
                </a:solidFill>
                <a:latin typeface="Tinos"/>
              </a:rPr>
              <a:t>родную землю стой, как скала: трусу — пуля, герою — хвала.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Tinos"/>
              </a:rPr>
              <a:t>Герой за славой не гонится.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Tinos"/>
              </a:rPr>
              <a:t>Герой трусу не товарищ</a:t>
            </a:r>
            <a:r>
              <a:rPr lang="ru-RU" dirty="0" smtClean="0">
                <a:solidFill>
                  <a:srgbClr val="333333"/>
                </a:solidFill>
                <a:latin typeface="Tinos"/>
              </a:rPr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Tinos"/>
              </a:rPr>
              <a:t>Наш народ — герой, ходит на врага стеной.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Tinos"/>
              </a:rPr>
              <a:t>Бей врага смертным боем — станешь героем.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Tinos"/>
              </a:rPr>
              <a:t>За каждого героя Родина горою.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Tinos"/>
              </a:rPr>
              <a:t>Герой — за Родину горой.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Tinos"/>
              </a:rPr>
              <a:t>Герой тот, кто побеждает смерть.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333333"/>
                </a:solidFill>
                <a:latin typeface="Tinos"/>
              </a:rPr>
              <a:t>Героям </a:t>
            </a:r>
            <a:r>
              <a:rPr lang="ru-RU" dirty="0">
                <a:solidFill>
                  <a:srgbClr val="333333"/>
                </a:solidFill>
                <a:latin typeface="Tinos"/>
              </a:rPr>
              <a:t>страх неведом.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0764" y="832272"/>
            <a:ext cx="1826828" cy="182682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9562802" y="365620"/>
            <a:ext cx="22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383838"/>
                </a:solidFill>
                <a:latin typeface="Open Sans"/>
              </a:rPr>
              <a:t>Стихи Про Героев</a:t>
            </a:r>
            <a:endParaRPr lang="ru-RU" b="1" i="0" dirty="0">
              <a:solidFill>
                <a:srgbClr val="383838"/>
              </a:solidFill>
              <a:effectLst/>
              <a:latin typeface="Open San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825222" y="5160263"/>
            <a:ext cx="33624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одного не потянут никак,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Дюжину их совершил Геракл.</a:t>
            </a:r>
            <a:r>
              <a:rPr lang="ru-RU" dirty="0">
                <a:latin typeface="Helvetica Neue"/>
              </a:rPr>
              <a:t/>
            </a:r>
            <a:br>
              <a:rPr lang="ru-RU" dirty="0">
                <a:latin typeface="Helvetica Neue"/>
              </a:rPr>
            </a:b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9427784" y="4698598"/>
            <a:ext cx="1369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DilleniaUPC"/>
                <a:ea typeface="Times New Roman" panose="02020603050405020304" pitchFamily="18" charset="0"/>
                <a:cs typeface="DilleniaUPC"/>
              </a:rPr>
              <a:t>Загадка</a:t>
            </a:r>
            <a:endParaRPr lang="ru-RU" sz="2400" b="1" dirty="0"/>
          </a:p>
        </p:txBody>
      </p:sp>
      <p:sp>
        <p:nvSpPr>
          <p:cNvPr id="16" name="Прямоугольник 15"/>
          <p:cNvSpPr/>
          <p:nvPr/>
        </p:nvSpPr>
        <p:spPr>
          <a:xfrm rot="10800000">
            <a:off x="10678229" y="6161081"/>
            <a:ext cx="11253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DilleniaUPC"/>
                <a:ea typeface="Times New Roman" panose="02020603050405020304" pitchFamily="18" charset="0"/>
                <a:cs typeface="DilleniaUPC"/>
              </a:rPr>
              <a:t>(</a:t>
            </a:r>
            <a:r>
              <a:rPr lang="ru-RU" dirty="0" smtClean="0">
                <a:latin typeface="DilleniaUPC"/>
                <a:ea typeface="Times New Roman" panose="02020603050405020304" pitchFamily="18" charset="0"/>
                <a:cs typeface="DilleniaUPC"/>
              </a:rPr>
              <a:t>Подвиг)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1034" y="242411"/>
            <a:ext cx="615749" cy="61574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93945" y="208441"/>
            <a:ext cx="615749" cy="61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7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" y="-33267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95782" y="8502"/>
            <a:ext cx="25941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Тема: Традиции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57008" y="402588"/>
            <a:ext cx="6828213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125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Традиции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(от лат. 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 </a:t>
            </a:r>
            <a:r>
              <a:rPr lang="ru-RU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radere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передавать) – то, что имеет большое значение для человека, но не создано им самим, а получено от предшественников и в последующем будет передано младшим поколениям. Например, самые простые — поздравлять родных и близких с днем рождения, отмечать праздники и др.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5982"/>
            <a:ext cx="1409700" cy="14097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38100" y="140324"/>
            <a:ext cx="3172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Праздники народов России: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63" y="2048906"/>
            <a:ext cx="1866900" cy="18669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90046" y="585089"/>
            <a:ext cx="836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Пасха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709211" y="1731690"/>
            <a:ext cx="1216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Сабантуй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4928" y="1986033"/>
            <a:ext cx="1409700" cy="14097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468051" y="2033379"/>
            <a:ext cx="15845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ru-RU" dirty="0" err="1"/>
              <a:t>Сагаалган</a:t>
            </a:r>
            <a:r>
              <a:rPr lang="ru-RU" dirty="0"/>
              <a:t> </a:t>
            </a:r>
            <a:r>
              <a:rPr lang="ru-RU" dirty="0" smtClean="0"/>
              <a:t>—</a:t>
            </a:r>
          </a:p>
          <a:p>
            <a:pPr fontAlgn="base"/>
            <a:r>
              <a:rPr lang="ru-RU" dirty="0" smtClean="0"/>
              <a:t> </a:t>
            </a:r>
            <a:r>
              <a:rPr lang="ru-RU" dirty="0"/>
              <a:t>Буддийский </a:t>
            </a:r>
            <a:endParaRPr lang="ru-RU" dirty="0" smtClean="0"/>
          </a:p>
          <a:p>
            <a:pPr fontAlgn="base"/>
            <a:r>
              <a:rPr lang="ru-RU" dirty="0" smtClean="0"/>
              <a:t>Новый </a:t>
            </a:r>
            <a:r>
              <a:rPr lang="ru-RU" dirty="0"/>
              <a:t>год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03570" y="543476"/>
            <a:ext cx="615749" cy="6157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07685" y="450455"/>
            <a:ext cx="1562100" cy="15621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86730" y="146494"/>
            <a:ext cx="396982" cy="39698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495782" y="4054205"/>
            <a:ext cx="1934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70338" y="2704219"/>
            <a:ext cx="1562100" cy="15621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096000" y="4070205"/>
            <a:ext cx="1433690" cy="539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587791" y="2074929"/>
            <a:ext cx="24048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Смотри мультфильм</a:t>
            </a:r>
          </a:p>
          <a:p>
            <a:r>
              <a:rPr lang="ru-RU" dirty="0" smtClean="0"/>
              <a:t> «Масленица»</a:t>
            </a:r>
            <a:endParaRPr lang="ru-RU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3403" y="3785703"/>
            <a:ext cx="1562100" cy="15621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9766" y="5616575"/>
            <a:ext cx="2969527" cy="866112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8821785" y="2079541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B050"/>
                </a:solidFill>
                <a:latin typeface="Trebuchet MS" panose="020B0603020202020204" pitchFamily="34" charset="0"/>
              </a:rPr>
              <a:t>Это что за праздник зимний</a:t>
            </a: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r>
              <a:rPr lang="ru-RU" dirty="0">
                <a:solidFill>
                  <a:srgbClr val="00B050"/>
                </a:solidFill>
                <a:latin typeface="Trebuchet MS" panose="020B0603020202020204" pitchFamily="34" charset="0"/>
              </a:rPr>
              <a:t>Нас заждался у ворот?</a:t>
            </a: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r>
              <a:rPr lang="ru-RU" dirty="0">
                <a:solidFill>
                  <a:srgbClr val="00B050"/>
                </a:solidFill>
                <a:latin typeface="Trebuchet MS" panose="020B0603020202020204" pitchFamily="34" charset="0"/>
              </a:rPr>
              <a:t>На ветвях деревьев иней.</a:t>
            </a: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r>
              <a:rPr lang="ru-RU" dirty="0">
                <a:solidFill>
                  <a:srgbClr val="00B050"/>
                </a:solidFill>
                <a:latin typeface="Trebuchet MS" panose="020B0603020202020204" pitchFamily="34" charset="0"/>
              </a:rPr>
              <a:t>Наступает</a:t>
            </a:r>
            <a:r>
              <a:rPr lang="ru-RU" dirty="0" smtClean="0">
                <a:solidFill>
                  <a:srgbClr val="00B050"/>
                </a:solidFill>
                <a:latin typeface="Trebuchet MS" panose="020B0603020202020204" pitchFamily="34" charset="0"/>
              </a:rPr>
              <a:t>…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823676" y="373840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B050"/>
                </a:solidFill>
                <a:latin typeface="Trebuchet MS" panose="020B0603020202020204" pitchFamily="34" charset="0"/>
              </a:rPr>
              <a:t>Этот праздник ждет любого —</a:t>
            </a: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r>
              <a:rPr lang="ru-RU" dirty="0">
                <a:solidFill>
                  <a:srgbClr val="00B050"/>
                </a:solidFill>
                <a:latin typeface="Trebuchet MS" panose="020B0603020202020204" pitchFamily="34" charset="0"/>
              </a:rPr>
              <a:t>Простака и гения.</a:t>
            </a: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r>
              <a:rPr lang="ru-RU" dirty="0">
                <a:solidFill>
                  <a:srgbClr val="00B050"/>
                </a:solidFill>
                <a:latin typeface="Trebuchet MS" panose="020B0603020202020204" pitchFamily="34" charset="0"/>
              </a:rPr>
              <a:t>Каждый год встречаем снова</a:t>
            </a: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r>
              <a:rPr lang="ru-RU" dirty="0">
                <a:solidFill>
                  <a:srgbClr val="00B050"/>
                </a:solidFill>
                <a:latin typeface="Trebuchet MS" panose="020B0603020202020204" pitchFamily="34" charset="0"/>
              </a:rPr>
              <a:t>Мы свой</a:t>
            </a:r>
            <a:r>
              <a:rPr lang="ru-RU" dirty="0" smtClean="0">
                <a:solidFill>
                  <a:srgbClr val="00B050"/>
                </a:solidFill>
                <a:latin typeface="Trebuchet MS" panose="020B0603020202020204" pitchFamily="34" charset="0"/>
              </a:rPr>
              <a:t>…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 rot="10800000">
            <a:off x="10704288" y="3254523"/>
            <a:ext cx="1299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Новый год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 rot="10800000">
            <a:off x="10171336" y="4631520"/>
            <a:ext cx="1834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День рождения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9247803" y="1994769"/>
            <a:ext cx="20035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Отгадай загадки: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852272" y="496897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B050"/>
                </a:solidFill>
                <a:latin typeface="Trebuchet MS" panose="020B0603020202020204" pitchFamily="34" charset="0"/>
              </a:rPr>
              <a:t>Если веришь в привороты,</a:t>
            </a: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r>
              <a:rPr lang="ru-RU" dirty="0">
                <a:solidFill>
                  <a:srgbClr val="00B050"/>
                </a:solidFill>
                <a:latin typeface="Trebuchet MS" panose="020B0603020202020204" pitchFamily="34" charset="0"/>
              </a:rPr>
              <a:t>Магию и колдовство,</a:t>
            </a: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r>
              <a:rPr lang="ru-RU" dirty="0">
                <a:solidFill>
                  <a:srgbClr val="00B050"/>
                </a:solidFill>
                <a:latin typeface="Trebuchet MS" panose="020B0603020202020204" pitchFamily="34" charset="0"/>
              </a:rPr>
              <a:t>Погадать успей в субботу</a:t>
            </a: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r>
              <a:rPr lang="ru-RU" dirty="0">
                <a:solidFill>
                  <a:srgbClr val="00B050"/>
                </a:solidFill>
                <a:latin typeface="Trebuchet MS" panose="020B0603020202020204" pitchFamily="34" charset="0"/>
              </a:rPr>
              <a:t>Или в ночь под… 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0800000">
            <a:off x="10704288" y="5997988"/>
            <a:ext cx="1341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Рождество</a:t>
            </a:r>
            <a:endParaRPr lang="ru-RU" dirty="0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5782" y="5474618"/>
            <a:ext cx="3527881" cy="94748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22071" y="3805252"/>
            <a:ext cx="2813878" cy="1406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84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20728" y="251791"/>
            <a:ext cx="30551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Тема: Добро и зло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7476" y="680029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Пословицы о добре и зле, хорошем, плохом, благодарности и неблагодарности</a:t>
            </a:r>
            <a:endParaRPr lang="ru-RU" dirty="0"/>
          </a:p>
          <a:p>
            <a:r>
              <a:rPr lang="ru-RU" dirty="0"/>
              <a:t>Доброе дело без награды не остаётся.</a:t>
            </a:r>
          </a:p>
          <a:p>
            <a:r>
              <a:rPr lang="ru-RU" dirty="0"/>
              <a:t>Доброта без разума пуста.</a:t>
            </a:r>
          </a:p>
          <a:p>
            <a:r>
              <a:rPr lang="ru-RU" dirty="0"/>
              <a:t>Доброе дело само себя хвалит.</a:t>
            </a:r>
          </a:p>
          <a:p>
            <a:r>
              <a:rPr lang="ru-RU" dirty="0"/>
              <a:t>Не хвались серебром, а хвались </a:t>
            </a:r>
            <a:r>
              <a:rPr lang="ru-RU" b="1" dirty="0"/>
              <a:t>добром</a:t>
            </a:r>
            <a:r>
              <a:rPr lang="ru-RU" dirty="0"/>
              <a:t>.</a:t>
            </a:r>
          </a:p>
          <a:p>
            <a:r>
              <a:rPr lang="ru-RU" dirty="0"/>
              <a:t>От добра </a:t>
            </a:r>
            <a:r>
              <a:rPr lang="ru-RU" dirty="0" err="1"/>
              <a:t>добра</a:t>
            </a:r>
            <a:r>
              <a:rPr lang="ru-RU" dirty="0"/>
              <a:t> не ищут.</a:t>
            </a:r>
          </a:p>
          <a:p>
            <a:r>
              <a:rPr lang="ru-RU" dirty="0"/>
              <a:t>Золото и в грязи блестит.</a:t>
            </a:r>
          </a:p>
          <a:p>
            <a:r>
              <a:rPr lang="ru-RU" dirty="0"/>
              <a:t>Лихо помнится, а добро век не забудется.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1827" y="3942385"/>
            <a:ext cx="29896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Слушай книгу:</a:t>
            </a:r>
          </a:p>
          <a:p>
            <a:r>
              <a:rPr lang="ru-RU" dirty="0" err="1" smtClean="0"/>
              <a:t>А.Гайдар.Горячий</a:t>
            </a:r>
            <a:r>
              <a:rPr lang="ru-RU" dirty="0" smtClean="0"/>
              <a:t> камень.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7476" y="4659108"/>
            <a:ext cx="1714500" cy="17145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6078" y="3634511"/>
            <a:ext cx="615749" cy="6157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4824" y="5232763"/>
            <a:ext cx="4495542" cy="13091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34694" y="3494530"/>
            <a:ext cx="4125672" cy="157071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574" y="860093"/>
            <a:ext cx="1562100" cy="15621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310697"/>
            <a:ext cx="3050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Мультфильм «Просто так»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1315" y="833501"/>
            <a:ext cx="615749" cy="61574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2574" y="3666709"/>
            <a:ext cx="1409700" cy="14097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52069" y="2946519"/>
            <a:ext cx="2892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Подборка мультфильмов</a:t>
            </a:r>
          </a:p>
          <a:p>
            <a:r>
              <a:rPr lang="ru-RU" dirty="0" smtClean="0"/>
              <a:t> о добре.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025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20018" y="182880"/>
            <a:ext cx="4554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Тема: Отношение к природе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35610" y="651894"/>
            <a:ext cx="843599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Пословицы </a:t>
            </a:r>
            <a:r>
              <a:rPr lang="ru-RU" b="1" dirty="0" smtClean="0"/>
              <a:t>природе и бережном отношении к ней:</a:t>
            </a:r>
            <a:endParaRPr lang="ru-RU" dirty="0"/>
          </a:p>
          <a:p>
            <a:pPr lvl="0"/>
            <a:r>
              <a:rPr lang="ru-RU" dirty="0" smtClean="0"/>
              <a:t>Рощи да леса – всему миру краса.</a:t>
            </a:r>
          </a:p>
          <a:p>
            <a:pPr lvl="0"/>
            <a:r>
              <a:rPr lang="ru-RU" dirty="0" smtClean="0"/>
              <a:t>Много леса — не губи, мало леса — береги, нет леса — посади. </a:t>
            </a:r>
          </a:p>
          <a:p>
            <a:pPr lvl="0"/>
            <a:r>
              <a:rPr lang="ru-RU" dirty="0" smtClean="0"/>
              <a:t>Кто с дерева кору снимает, тот его убивает.</a:t>
            </a:r>
          </a:p>
          <a:p>
            <a:pPr lvl="0"/>
            <a:r>
              <a:rPr lang="ru-RU" dirty="0" smtClean="0"/>
              <a:t>Срубить дерево пять минут, вырастить сто лет.</a:t>
            </a:r>
          </a:p>
          <a:p>
            <a:pPr lvl="0"/>
            <a:r>
              <a:rPr lang="ru-RU" dirty="0" smtClean="0"/>
              <a:t>Не мудрено срубить, мудрено вырастить.</a:t>
            </a:r>
          </a:p>
          <a:p>
            <a:pPr lvl="0"/>
            <a:r>
              <a:rPr lang="ru-RU" dirty="0" smtClean="0"/>
              <a:t>Один человек оставляет в лесу след, сто человек тропу, тысяча пустыню.</a:t>
            </a:r>
          </a:p>
          <a:p>
            <a:pPr lvl="0"/>
            <a:r>
              <a:rPr lang="ru-RU" dirty="0" smtClean="0"/>
              <a:t>И у березки слезки текут, когда с нее корку дерут.</a:t>
            </a:r>
          </a:p>
          <a:p>
            <a:pPr lvl="0"/>
            <a:r>
              <a:rPr lang="ru-RU" dirty="0" smtClean="0"/>
              <a:t>Одна искра целый лес сжигает.</a:t>
            </a:r>
          </a:p>
          <a:p>
            <a:pPr lvl="0"/>
            <a:r>
              <a:rPr lang="ru-RU" dirty="0" smtClean="0"/>
              <a:t>Умей охотиться, умей и о дичи заботиться.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060108" y="5793961"/>
            <a:ext cx="23786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Слушай книгу:</a:t>
            </a:r>
          </a:p>
          <a:p>
            <a:r>
              <a:rPr lang="ru-RU" sz="1600" dirty="0" smtClean="0"/>
              <a:t>М. Пришвина </a:t>
            </a:r>
          </a:p>
          <a:p>
            <a:r>
              <a:rPr lang="ru-RU" sz="1600" dirty="0" smtClean="0"/>
              <a:t>«Кладовая солнца»</a:t>
            </a:r>
            <a:endParaRPr lang="ru-RU" sz="16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01167" y="5584428"/>
            <a:ext cx="550457" cy="55045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310697"/>
            <a:ext cx="3254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Мультфильм «Беги ручеек»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11315" y="833501"/>
            <a:ext cx="615749" cy="61574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2144214"/>
            <a:ext cx="30941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Подборка мультфильмов</a:t>
            </a:r>
          </a:p>
          <a:p>
            <a:r>
              <a:rPr lang="ru-RU" dirty="0" smtClean="0"/>
              <a:t> о природе. </a:t>
            </a:r>
          </a:p>
          <a:p>
            <a:r>
              <a:rPr lang="ru-RU" dirty="0" smtClean="0"/>
              <a:t>«Профессор </a:t>
            </a:r>
            <a:r>
              <a:rPr lang="ru-RU" dirty="0" err="1" smtClean="0"/>
              <a:t>Почемушкин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7095243" y="3911824"/>
            <a:ext cx="32927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Разгадай ребус и прочитай</a:t>
            </a:r>
          </a:p>
          <a:p>
            <a:r>
              <a:rPr lang="ru-RU" b="1" dirty="0" smtClean="0"/>
              <a:t> высказывание о лесе.</a:t>
            </a:r>
            <a:endParaRPr lang="ru-RU" dirty="0" smtClean="0"/>
          </a:p>
          <a:p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8" name="Рисунок 17"/>
          <p:cNvPicPr/>
          <p:nvPr/>
        </p:nvPicPr>
        <p:blipFill>
          <a:blip r:embed="rId4" cstate="print"/>
          <a:srcRect l="34755" t="37209" r="29426" b="16524"/>
          <a:stretch>
            <a:fillRect/>
          </a:stretch>
        </p:blipFill>
        <p:spPr bwMode="auto">
          <a:xfrm>
            <a:off x="7238386" y="4775200"/>
            <a:ext cx="2558757" cy="189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3418896" y="3762165"/>
            <a:ext cx="50784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Литературные произведения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о природе: </a:t>
            </a:r>
            <a:endParaRPr lang="ru-RU" dirty="0"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" name="Рисунок 19" descr="http://qrcoder.ru/code/?https%3A%2F%2Fwww.youtube.com%2Fwatch%3Fv%3DO21qZYw8Uj0&amp;4&amp;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4824" y="636588"/>
            <a:ext cx="1561465" cy="1561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2251" y="3042164"/>
            <a:ext cx="1561465" cy="1561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337624" y="4570862"/>
            <a:ext cx="23070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Мультфильм</a:t>
            </a:r>
          </a:p>
          <a:p>
            <a:r>
              <a:rPr lang="ru-RU" dirty="0" smtClean="0"/>
              <a:t> «На лесной тропе»</a:t>
            </a:r>
            <a:endParaRPr lang="ru-RU" dirty="0"/>
          </a:p>
        </p:txBody>
      </p:sp>
      <p:pic>
        <p:nvPicPr>
          <p:cNvPr id="23" name="Рисунок 22" descr="http://qrcoder.ru/code/?https%3A%2F%2Fwww.youtube.com%2Fwatch%3Fv%3DXbNDEgd0SOk&amp;4&amp;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0387" y="5110113"/>
            <a:ext cx="1561465" cy="1561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2230" y="4154849"/>
            <a:ext cx="1561465" cy="1561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http://qrcoder.ru/code/?http%3A%2F%2F3-kita74.ru%2Fnarodnye%2Fposlovitsy-ob-ohrane-prirody.html&amp;4&amp;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578904" y="336256"/>
            <a:ext cx="1323779" cy="1323779"/>
          </a:xfrm>
          <a:prstGeom prst="rect">
            <a:avLst/>
          </a:prstGeom>
          <a:noFill/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56023" y="1633015"/>
            <a:ext cx="615749" cy="615749"/>
          </a:xfrm>
          <a:prstGeom prst="rect">
            <a:avLst/>
          </a:prstGeom>
        </p:spPr>
      </p:pic>
      <p:pic>
        <p:nvPicPr>
          <p:cNvPr id="28" name="Рисунок 27" descr="http://qrcoder.ru/code/?https%3A%2F%2Fwww.idealdomik.ru%2Fyenciklopedija-poleznyh-sovetov%2Fdeti-i-roditeli%2Fraskazy-o-prirode-dlja-shkolnikov.html&amp;4&amp;0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56341" y="4903149"/>
            <a:ext cx="1665825" cy="1667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http://qrcoder.ru/code/?https%3A%2F%2Frazdeti.ru%2Fsemeinaja-biblioteka%2Fdetskie-zagadki%2Fzagadki-o-prirode-i-prirodnyh-javlenijah-dlja-shkolnikov-3-4-klasa-s-otvetami.html&amp;4&amp;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56824" y="5033330"/>
            <a:ext cx="1638885" cy="1638886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3587149" y="4500270"/>
            <a:ext cx="50784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рассказы           загадки</a:t>
            </a:r>
            <a:endParaRPr lang="ru-RU" dirty="0"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12" cstate="print"/>
          <a:srcRect l="27444" t="17054" r="20661" b="47530"/>
          <a:stretch>
            <a:fillRect/>
          </a:stretch>
        </p:blipFill>
        <p:spPr bwMode="auto">
          <a:xfrm>
            <a:off x="8431261" y="3048000"/>
            <a:ext cx="1801312" cy="76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/>
          <p:cNvPicPr/>
          <p:nvPr/>
        </p:nvPicPr>
        <p:blipFill>
          <a:blip r:embed="rId13" cstate="print"/>
          <a:srcRect l="29788" t="28165" r="28800" b="36677"/>
          <a:stretch>
            <a:fillRect/>
          </a:stretch>
        </p:blipFill>
        <p:spPr bwMode="auto">
          <a:xfrm>
            <a:off x="10557605" y="2989942"/>
            <a:ext cx="1227995" cy="79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8025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91882" y="211015"/>
            <a:ext cx="1834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Тема: Долг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7476" y="680028"/>
            <a:ext cx="6096000" cy="2316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Пословицы о </a:t>
            </a:r>
            <a:r>
              <a:rPr lang="ru-RU" b="1" dirty="0" smtClean="0"/>
              <a:t>долге:</a:t>
            </a:r>
            <a:endParaRPr lang="ru-RU" dirty="0"/>
          </a:p>
          <a:p>
            <a:r>
              <a:rPr lang="ru-RU" dirty="0" smtClean="0"/>
              <a:t>Долг платежом красен. </a:t>
            </a:r>
          </a:p>
          <a:p>
            <a:r>
              <a:rPr lang="ru-RU" dirty="0" smtClean="0"/>
              <a:t>Долги помнит не тот, кто берет, а кто дает. </a:t>
            </a:r>
          </a:p>
          <a:p>
            <a:r>
              <a:rPr lang="ru-RU" dirty="0" smtClean="0"/>
              <a:t>Долг не велик, да лежать не велит. </a:t>
            </a:r>
          </a:p>
          <a:p>
            <a:r>
              <a:rPr lang="ru-RU" dirty="0" smtClean="0"/>
              <a:t>Хоть там, хоть сям перехвати, а что должен, заплати. Лучше уплачивать долги, чем делать новые. Заплатишь долг скорее, так будет веселее.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15728" y="3717302"/>
            <a:ext cx="20903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Слушай рассказ:</a:t>
            </a:r>
          </a:p>
          <a:p>
            <a:r>
              <a:rPr lang="ru-RU" dirty="0" smtClean="0"/>
              <a:t>«Долг» В.Осеева.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16570" y="5392973"/>
            <a:ext cx="615749" cy="61574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0505" y="338832"/>
            <a:ext cx="2158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Толковый словарь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11315" y="833501"/>
            <a:ext cx="615749" cy="61574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52069" y="2946519"/>
            <a:ext cx="312938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Мультфильм</a:t>
            </a:r>
          </a:p>
          <a:p>
            <a:r>
              <a:rPr lang="ru-RU" dirty="0" smtClean="0"/>
              <a:t> о чувстве долга:</a:t>
            </a:r>
          </a:p>
          <a:p>
            <a:r>
              <a:rPr lang="ru-RU" dirty="0" smtClean="0"/>
              <a:t>«Сказка о военной тайне,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Мальчише-Кибальчише</a:t>
            </a:r>
            <a:r>
              <a:rPr lang="ru-RU" dirty="0" smtClean="0"/>
              <a:t>…»</a:t>
            </a:r>
          </a:p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7" name="Рисунок 16" descr="http://qrcoder.ru/code/?https%3A%2F%2Fru.wikipedia.org%2Fwiki%2F%25D0%2594%25D0%25BE%25D0%25BB%25D0%25B3_%28%25D1%2584%25D0%25B8%25D0%25BB%25D0%25BE%25D1%2581%25D0%25BE%25D1%2584%25D0%25B8%25D1%258F%29&amp;4&amp;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4455" y="749128"/>
            <a:ext cx="1561465" cy="1561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://qrcoder.ru/code/?http%3A%2F%2Fsbornik-mudrosti.ru%2Fposlovicy-i-pogovorki-o-dolge%2F&amp;4&amp;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59131" y="692858"/>
            <a:ext cx="1561465" cy="1561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545" y="479463"/>
            <a:ext cx="615749" cy="615749"/>
          </a:xfrm>
          <a:prstGeom prst="rect">
            <a:avLst/>
          </a:prstGeom>
        </p:spPr>
      </p:pic>
      <p:pic>
        <p:nvPicPr>
          <p:cNvPr id="20" name="Рисунок 19" descr="http://qrcoder.ru/code/?https%3A%2F%2Fdetskiychas.ru%2Faudio-skazki%2Fdolg_oseeva%2F&amp;4&amp;0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44264" y="4491134"/>
            <a:ext cx="1561465" cy="1561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0" name="Picture 2" descr="http://qrcoder.ru/code/?https%3A%2F%2Fskazki.rustih.ru%2Fevgenij-permyak-nadezhnyj-chelovek%2F&amp;4&amp;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60954" y="4557395"/>
            <a:ext cx="1562100" cy="1562100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3575392" y="3075522"/>
            <a:ext cx="45897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Литературные произведения о долге: </a:t>
            </a:r>
            <a:endParaRPr lang="ru-RU" dirty="0"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48621" y="3644620"/>
            <a:ext cx="26221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Читай книгу:</a:t>
            </a:r>
          </a:p>
          <a:p>
            <a:r>
              <a:rPr lang="ru-RU" dirty="0" smtClean="0"/>
              <a:t>Евгений Пермяк </a:t>
            </a:r>
          </a:p>
          <a:p>
            <a:r>
              <a:rPr lang="ru-RU" dirty="0" smtClean="0"/>
              <a:t> «Надежный человек»</a:t>
            </a:r>
            <a:endParaRPr lang="ru-RU" dirty="0"/>
          </a:p>
        </p:txBody>
      </p:sp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775013" y="5218345"/>
            <a:ext cx="1915988" cy="627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Picture 5" descr="http://qrcoder.ru/code/?https%3A%2F%2Fwww.litmir.me%2Fbr%2F%3Fb%3D13651%26p%3D1&amp;4&amp;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077843" y="3614245"/>
            <a:ext cx="1409700" cy="1409700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8554641" y="2955416"/>
            <a:ext cx="3130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Читай книгу:  Л. Кассиль</a:t>
            </a:r>
          </a:p>
          <a:p>
            <a:r>
              <a:rPr lang="ru-RU" dirty="0" smtClean="0"/>
              <a:t>«У классной доски»</a:t>
            </a:r>
            <a:endParaRPr lang="ru-RU" dirty="0"/>
          </a:p>
        </p:txBody>
      </p:sp>
      <p:pic>
        <p:nvPicPr>
          <p:cNvPr id="27" name="Рисунок 26" descr="http://qrcoder.ru/code/?https%3A%2F%2Fwww.youtube.com%2Fwatch%3Fv%3Dc90uVdMv8iM&amp;4&amp;0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9752" y="4645244"/>
            <a:ext cx="1562735" cy="1562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6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990421" y="5831562"/>
            <a:ext cx="3787140" cy="712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8025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91882" y="211015"/>
            <a:ext cx="3826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Тема: Ответственность.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7476" y="680028"/>
            <a:ext cx="6096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Пословицы </a:t>
            </a:r>
            <a:r>
              <a:rPr lang="ru-RU" b="1" dirty="0" smtClean="0"/>
              <a:t>и поговорки об ответственности:</a:t>
            </a:r>
            <a:endParaRPr lang="ru-RU" dirty="0"/>
          </a:p>
          <a:p>
            <a:r>
              <a:rPr lang="ru-RU" dirty="0" smtClean="0"/>
              <a:t>Кто в деле, тот и в ответе.</a:t>
            </a:r>
          </a:p>
          <a:p>
            <a:r>
              <a:rPr lang="ru-RU" dirty="0" smtClean="0"/>
              <a:t>Семь бед - один ответ.</a:t>
            </a:r>
          </a:p>
          <a:p>
            <a:r>
              <a:rPr lang="ru-RU" dirty="0" smtClean="0"/>
              <a:t>Кто заварил, тот и расхлебывает.</a:t>
            </a:r>
          </a:p>
          <a:p>
            <a:r>
              <a:rPr lang="ru-RU" dirty="0" smtClean="0"/>
              <a:t>Кому поручают, тот и отвечает.</a:t>
            </a:r>
          </a:p>
          <a:p>
            <a:r>
              <a:rPr lang="ru-RU" dirty="0" smtClean="0"/>
              <a:t>Первый в совете - первый в ответе.</a:t>
            </a:r>
          </a:p>
          <a:p>
            <a:r>
              <a:rPr lang="ru-RU" dirty="0" smtClean="0"/>
              <a:t>Не давши слово- крепись, а давши –держись.</a:t>
            </a:r>
          </a:p>
          <a:p>
            <a:r>
              <a:rPr lang="ru-RU" dirty="0" smtClean="0"/>
              <a:t>Назвался груздем- полезай в кузов.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487594" y="3872046"/>
            <a:ext cx="3813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Слушай книгу:</a:t>
            </a:r>
          </a:p>
          <a:p>
            <a:r>
              <a:rPr lang="ru-RU" dirty="0" err="1" smtClean="0"/>
              <a:t>В.Сутеев</a:t>
            </a:r>
            <a:r>
              <a:rPr lang="ru-RU" dirty="0" smtClean="0"/>
              <a:t>  «Петя Иванов и волшебник </a:t>
            </a:r>
            <a:r>
              <a:rPr lang="ru-RU" dirty="0" err="1" smtClean="0"/>
              <a:t>Тик-Так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58772" y="4788061"/>
            <a:ext cx="615749" cy="61574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4572" y="324764"/>
            <a:ext cx="2158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Толковый словарь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11315" y="833501"/>
            <a:ext cx="615749" cy="61574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78677" y="2397879"/>
            <a:ext cx="28924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Подборка мультфильмов</a:t>
            </a:r>
          </a:p>
          <a:p>
            <a:r>
              <a:rPr lang="ru-RU" dirty="0" smtClean="0"/>
              <a:t> об ответственности. 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Нехочуха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8" name="Рисунок 17" descr="http://qrcoder.ru/code/?http%3A%2F%2Fsbornik-mudrosti.ru%2Fposlovicy-i-pogovorki-pro-otvetstvennost%2F&amp;4&amp;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81661" y="812336"/>
            <a:ext cx="1716405" cy="171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77057" y="1281322"/>
            <a:ext cx="615749" cy="615749"/>
          </a:xfrm>
          <a:prstGeom prst="rect">
            <a:avLst/>
          </a:prstGeom>
        </p:spPr>
      </p:pic>
      <p:pic>
        <p:nvPicPr>
          <p:cNvPr id="20" name="Рисунок 19" descr="http://qrcoder.ru/code/?http%3A%2F%2Fmoyslovar.ru%2Fslovari%2Fvse%2Fslovo%2F%25D0%25BE%25D1%2582%25D0%25B2%25D0%25B5%25D1%2582%25D1%2581%25D1%2582%25D0%25B2%25D0%25B5%25D0%25BD%25D0%25BD%25D0%25BE%25D1%2581%25D1%2582%25D1%258C&amp;4&amp;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1052" y="657591"/>
            <a:ext cx="1716405" cy="171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6" name="Picture 2" descr="http://qrcoder.ru/code/?https%3A%2F%2Fwww.youtube.com%2Fwatch%3Ftime_continue%3D487%26v%3DVBN9tyFc8xk&amp;4&amp;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0321" y="3263168"/>
            <a:ext cx="1562100" cy="1562100"/>
          </a:xfrm>
          <a:prstGeom prst="rect">
            <a:avLst/>
          </a:prstGeom>
          <a:noFill/>
        </p:spPr>
      </p:pic>
      <p:pic>
        <p:nvPicPr>
          <p:cNvPr id="72708" name="Picture 4" descr="http://qrcoder.ru/code/?https%3A%2F%2Fwww.youtube.com%2Fwatch%3Fv%3Dr8_U68YXuqc&amp;4&amp;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81687" y="5175544"/>
            <a:ext cx="1464456" cy="1464456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64265" y="4777712"/>
            <a:ext cx="2488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/>
              <a:t>«В стране невыученных</a:t>
            </a:r>
          </a:p>
          <a:p>
            <a:r>
              <a:rPr lang="ru-RU" sz="1600" dirty="0" smtClean="0"/>
              <a:t> уроков»</a:t>
            </a:r>
            <a:endParaRPr lang="ru-RU" sz="1600" dirty="0"/>
          </a:p>
        </p:txBody>
      </p:sp>
      <p:pic>
        <p:nvPicPr>
          <p:cNvPr id="72710" name="Picture 6" descr="http://qrcoder.ru/code/?https%3A%2F%2Fdeti-online.com%2Faudioskazki%2Fskazki-suteeva-mp3%2Fpetya-ivanov-i-volshebnik-tik-tak%2F&amp;4&amp;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45890" y="4766016"/>
            <a:ext cx="1866900" cy="1866901"/>
          </a:xfrm>
          <a:prstGeom prst="rect">
            <a:avLst/>
          </a:prstGeom>
          <a:noFill/>
        </p:spPr>
      </p:pic>
      <p:pic>
        <p:nvPicPr>
          <p:cNvPr id="72712" name="Picture 8" descr="http://qrcoder.ru/code/?http%3A%2F%2Fmaikido.ru%2Fskazka-pro-otvetstvennost.html&amp;4&amp;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056325" y="5098731"/>
            <a:ext cx="1562100" cy="1562100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9186225" y="4198426"/>
            <a:ext cx="25286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Читай: «Сказка </a:t>
            </a:r>
          </a:p>
          <a:p>
            <a:r>
              <a:rPr lang="ru-RU" dirty="0" smtClean="0"/>
              <a:t>про ответственность»</a:t>
            </a:r>
          </a:p>
          <a:p>
            <a:r>
              <a:rPr lang="ru-RU" dirty="0" err="1" smtClean="0"/>
              <a:t>Механькина</a:t>
            </a:r>
            <a:r>
              <a:rPr lang="ru-RU" dirty="0" smtClean="0"/>
              <a:t> А.Н.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540369" y="304956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Литературные произведения об ответственности: </a:t>
            </a:r>
            <a:endParaRPr lang="ru-RU" dirty="0"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2713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17987" y="3387936"/>
            <a:ext cx="3694749" cy="769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5" name="Picture 11" descr="http://qrcoder.ru/code/?https%3A%2F%2Fwww.youtube.com%2Fwatch%3Fv%3Dya4Slv_yiCU&amp;4&amp;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70590" y="4203916"/>
            <a:ext cx="1562100" cy="1562100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6237829" y="5620827"/>
            <a:ext cx="24700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Аудиокнига.</a:t>
            </a:r>
          </a:p>
          <a:p>
            <a:r>
              <a:rPr lang="ru-RU" dirty="0" smtClean="0"/>
              <a:t> А. </a:t>
            </a:r>
            <a:r>
              <a:rPr lang="ru-RU" dirty="0" err="1" smtClean="0"/>
              <a:t>Экзюпери</a:t>
            </a:r>
            <a:r>
              <a:rPr lang="ru-RU" dirty="0" smtClean="0"/>
              <a:t> </a:t>
            </a:r>
          </a:p>
          <a:p>
            <a:r>
              <a:rPr lang="ru-RU" dirty="0" smtClean="0"/>
              <a:t>«Маленький Принц»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8025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07476" y="236509"/>
            <a:ext cx="2278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Свобода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7476" y="680028"/>
            <a:ext cx="6096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поговорки о свободе: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народы не отдадут свободы.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Знание не только свет, но и свобода.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Свободный человек — страх не ведает.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коня овса без выгребу, а он рвется на свободу.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6067" y="3196797"/>
            <a:ext cx="1900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Слушай притчу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 свободе: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58772" y="4788061"/>
            <a:ext cx="615749" cy="61574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4572" y="324764"/>
            <a:ext cx="1960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Толковый словарь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11315" y="833501"/>
            <a:ext cx="615749" cy="61574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44438" y="3284143"/>
            <a:ext cx="17373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Мультфильм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«Праздник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непослушания»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61463" y="620141"/>
            <a:ext cx="615749" cy="615749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6203874" y="3917073"/>
            <a:ext cx="27422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Мультфильм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«Легенда о старом маяке»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582572" y="255719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Литературные произведения о свободе: </a:t>
            </a:r>
            <a:endParaRPr lang="ru-RU" dirty="0"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</p:txBody>
      </p:sp>
      <p:pic>
        <p:nvPicPr>
          <p:cNvPr id="26" name="Рисунок 25" descr="http://qrcoder.ru/code/?https%3A%2F%2Ffolkmir.ru%2Fposlovitsy-i-pogovorki-o-svobode&amp;4&amp;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99871" y="427159"/>
            <a:ext cx="1558290" cy="155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http://qrcoder.ru/code/?https%3A%2F%2Fgufo.me%2Fdict%2Fozhegov%2F%25D1%2581%25D0%25B2%25D0%25BE%25D0%25B1%25D0%25BE%25D0%25B4%25D0%25B0&amp;4&amp;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4516" y="792919"/>
            <a:ext cx="1558290" cy="155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87024" y="2167000"/>
            <a:ext cx="1845431" cy="59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158779" y="3840480"/>
            <a:ext cx="1053160" cy="664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69519" y="3048004"/>
            <a:ext cx="2479724" cy="707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1" name="Picture 9" descr="http://qrcoder.ru/code/?https%3A%2F%2Fwww.youtube.com%2Fwatch%3Ftime_continue%3D54%26v%3DTRCD4FwOxJQ&amp;4&amp;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16227" y="3994687"/>
            <a:ext cx="1562100" cy="1562100"/>
          </a:xfrm>
          <a:prstGeom prst="rect">
            <a:avLst/>
          </a:prstGeom>
          <a:noFill/>
        </p:spPr>
      </p:pic>
      <p:pic>
        <p:nvPicPr>
          <p:cNvPr id="74763" name="Picture 11" descr="http://qrcoder.ru/code/?https%3A%2F%2Fwww.youtube.com%2Fwatch%3Ftime_continue%3D2008%26v%3DqlkWUpw8RpM&amp;4&amp;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0823" y="4613666"/>
            <a:ext cx="1562100" cy="1562100"/>
          </a:xfrm>
          <a:prstGeom prst="rect">
            <a:avLst/>
          </a:prstGeom>
          <a:noFill/>
        </p:spPr>
      </p:pic>
      <p:pic>
        <p:nvPicPr>
          <p:cNvPr id="74765" name="Picture 13" descr="http://qrcoder.ru/code/?https%3A%2F%2Fwww.youtube.com%2Fwatch%3Ftime_continue%3D1%26v%3DHXgdL2o4dqo&amp;4&amp;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44166" y="4761327"/>
            <a:ext cx="1562100" cy="1562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025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25588" y="537530"/>
            <a:ext cx="898022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7CC"/>
                </a:solidFill>
                <a:latin typeface="Arial" panose="020B0604020202020204" pitchFamily="34" charset="0"/>
                <a:hlinkClick r:id="rId3"/>
              </a:rPr>
              <a:t>https://rustih.ru/stixi-o-miloserdii-i-sostradanii</a:t>
            </a:r>
            <a:r>
              <a:rPr lang="ru-RU" dirty="0" smtClean="0">
                <a:solidFill>
                  <a:srgbClr val="0077CC"/>
                </a:solidFill>
                <a:latin typeface="Arial" panose="020B0604020202020204" pitchFamily="34" charset="0"/>
                <a:hlinkClick r:id="rId3"/>
              </a:rPr>
              <a:t>/</a:t>
            </a:r>
            <a:r>
              <a:rPr lang="ru-RU" dirty="0" smtClean="0">
                <a:solidFill>
                  <a:srgbClr val="0077CC"/>
                </a:solidFill>
                <a:latin typeface="Arial" panose="020B0604020202020204" pitchFamily="34" charset="0"/>
              </a:rPr>
              <a:t>-</a:t>
            </a:r>
            <a:r>
              <a:rPr lang="ru-RU" b="1" dirty="0"/>
              <a:t> </a:t>
            </a:r>
            <a:r>
              <a:rPr lang="ru-RU" dirty="0" smtClean="0"/>
              <a:t>стихи </a:t>
            </a:r>
            <a:r>
              <a:rPr lang="ru-RU" dirty="0"/>
              <a:t>о милосердии и сострадании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dirty="0">
                <a:solidFill>
                  <a:srgbClr val="0077CC"/>
                </a:solidFill>
                <a:latin typeface="Arial" panose="020B0604020202020204" pitchFamily="34" charset="0"/>
                <a:hlinkClick r:id="rId4"/>
              </a:rPr>
              <a:t>https://</a:t>
            </a:r>
            <a:r>
              <a:rPr lang="ru-RU" dirty="0" smtClean="0">
                <a:solidFill>
                  <a:srgbClr val="0077CC"/>
                </a:solidFill>
                <a:latin typeface="Arial" panose="020B0604020202020204" pitchFamily="34" charset="0"/>
                <a:hlinkClick r:id="rId4"/>
              </a:rPr>
              <a:t>m.youtube.com/watch?v=XeP_TOccX7s</a:t>
            </a:r>
            <a:r>
              <a:rPr lang="ru-RU" dirty="0"/>
              <a:t> Мультфильм, который учит детей добру «Просто так»</a:t>
            </a:r>
          </a:p>
          <a:p>
            <a:r>
              <a:rPr lang="ru-RU" dirty="0" smtClean="0">
                <a:solidFill>
                  <a:srgbClr val="0077CC"/>
                </a:solidFill>
                <a:latin typeface="Arial" panose="020B0604020202020204" pitchFamily="34" charset="0"/>
                <a:hlinkClick r:id="rId5"/>
              </a:rPr>
              <a:t>https</a:t>
            </a:r>
            <a:r>
              <a:rPr lang="ru-RU" dirty="0">
                <a:solidFill>
                  <a:srgbClr val="0077CC"/>
                </a:solidFill>
                <a:latin typeface="Arial" panose="020B0604020202020204" pitchFamily="34" charset="0"/>
                <a:hlinkClick r:id="rId5"/>
              </a:rPr>
              <a:t>://kladraz.ru/prazdniki/9-maja-den-pobedy/raskazy-o-velikoi-otechestvenoi-voine-dlja-shkolnikov.html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ru-RU" dirty="0"/>
              <a:t>Рассказы о Великой Отечественной войне для школьников</a:t>
            </a:r>
          </a:p>
          <a:p>
            <a:r>
              <a:rPr lang="ru-RU" dirty="0" smtClean="0">
                <a:solidFill>
                  <a:srgbClr val="0077CC"/>
                </a:solidFill>
                <a:latin typeface="Arial" panose="020B0604020202020204" pitchFamily="34" charset="0"/>
                <a:hlinkClick r:id="rId6"/>
              </a:rPr>
              <a:t>https</a:t>
            </a:r>
            <a:r>
              <a:rPr lang="ru-RU" dirty="0">
                <a:solidFill>
                  <a:srgbClr val="0077CC"/>
                </a:solidFill>
                <a:latin typeface="Arial" panose="020B0604020202020204" pitchFamily="34" charset="0"/>
                <a:hlinkClick r:id="rId6"/>
              </a:rPr>
              <a:t>://</a:t>
            </a:r>
            <a:r>
              <a:rPr lang="ru-RU" dirty="0" smtClean="0">
                <a:solidFill>
                  <a:srgbClr val="0077CC"/>
                </a:solidFill>
                <a:latin typeface="Arial" panose="020B0604020202020204" pitchFamily="34" charset="0"/>
                <a:hlinkClick r:id="rId6"/>
              </a:rPr>
              <a:t>m.youtube.com/watch?v=JQ6xQdZ_RCY</a:t>
            </a:r>
            <a:r>
              <a:rPr lang="ru-RU" dirty="0" smtClean="0">
                <a:solidFill>
                  <a:srgbClr val="0077CC"/>
                </a:solidFill>
                <a:latin typeface="Arial" panose="020B0604020202020204" pitchFamily="34" charset="0"/>
              </a:rPr>
              <a:t> </a:t>
            </a:r>
            <a:r>
              <a:rPr lang="ru-RU" dirty="0" err="1" smtClean="0"/>
              <a:t>Мультфильм:Ишь-ты</a:t>
            </a:r>
            <a:r>
              <a:rPr lang="ru-RU" dirty="0" smtClean="0"/>
              <a:t> </a:t>
            </a:r>
            <a:r>
              <a:rPr lang="ru-RU" dirty="0"/>
              <a:t>масленица!</a:t>
            </a:r>
          </a:p>
          <a:p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dirty="0" smtClean="0">
                <a:solidFill>
                  <a:srgbClr val="0077CC"/>
                </a:solidFill>
                <a:latin typeface="Arial" panose="020B0604020202020204" pitchFamily="34" charset="0"/>
                <a:hlinkClick r:id="rId7"/>
              </a:rPr>
              <a:t>https</a:t>
            </a:r>
            <a:r>
              <a:rPr lang="ru-RU" dirty="0">
                <a:solidFill>
                  <a:srgbClr val="0077CC"/>
                </a:solidFill>
                <a:latin typeface="Arial" panose="020B0604020202020204" pitchFamily="34" charset="0"/>
                <a:hlinkClick r:id="rId7"/>
              </a:rPr>
              <a:t>://m.youtube.com/watch?v=dxrMtqwOuo4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Песня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«Волшебный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мир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искусства»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 </a:t>
            </a:r>
            <a:r>
              <a:rPr lang="ru-RU" dirty="0">
                <a:solidFill>
                  <a:srgbClr val="0077CC"/>
                </a:solidFill>
                <a:latin typeface="Arial" panose="020B0604020202020204" pitchFamily="34" charset="0"/>
                <a:hlinkClick r:id="rId8"/>
              </a:rPr>
              <a:t>https://arzamas.academy/materials/1349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ru-RU" dirty="0" smtClean="0"/>
              <a:t>Мультфильмы </a:t>
            </a:r>
            <a:r>
              <a:rPr lang="ru-RU" dirty="0"/>
              <a:t>про искусство</a:t>
            </a:r>
          </a:p>
          <a:p>
            <a:r>
              <a:rPr lang="ru-RU" dirty="0" smtClean="0">
                <a:solidFill>
                  <a:srgbClr val="0077CC"/>
                </a:solidFill>
                <a:latin typeface="Arial" panose="020B0604020202020204" pitchFamily="34" charset="0"/>
                <a:hlinkClick r:id="rId9"/>
              </a:rPr>
              <a:t>http</a:t>
            </a:r>
            <a:r>
              <a:rPr lang="ru-RU" dirty="0">
                <a:solidFill>
                  <a:srgbClr val="0077CC"/>
                </a:solidFill>
                <a:latin typeface="Arial" panose="020B0604020202020204" pitchFamily="34" charset="0"/>
                <a:hlinkClick r:id="rId9"/>
              </a:rPr>
              <a:t>://yourspeech.ru/eloquence/elocution/demosfen-rechi.html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Искусство речи (статья)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dirty="0" smtClean="0">
                <a:solidFill>
                  <a:srgbClr val="0077CC"/>
                </a:solidFill>
                <a:latin typeface="Arial" panose="020B0604020202020204" pitchFamily="34" charset="0"/>
                <a:hlinkClick r:id="rId10"/>
              </a:rPr>
              <a:t>https</a:t>
            </a:r>
            <a:r>
              <a:rPr lang="ru-RU" dirty="0">
                <a:solidFill>
                  <a:srgbClr val="0077CC"/>
                </a:solidFill>
                <a:latin typeface="Arial" panose="020B0604020202020204" pitchFamily="34" charset="0"/>
                <a:hlinkClick r:id="rId10"/>
              </a:rPr>
              <a:t>://m.youtube.com/watch?v=qlkWUpw8RpM&amp;time_continue=2008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ru-RU" dirty="0"/>
              <a:t>Праздник </a:t>
            </a:r>
            <a:r>
              <a:rPr lang="ru-RU" dirty="0" smtClean="0"/>
              <a:t>непослушания. Мультфильм</a:t>
            </a:r>
            <a:r>
              <a:rPr lang="ru-RU" dirty="0"/>
              <a:t>.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1076" y="306697"/>
            <a:ext cx="2837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Интернет-ресурсы</a:t>
            </a:r>
            <a:r>
              <a:rPr lang="ru-RU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668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8"/>
          <p:cNvSpPr txBox="1"/>
          <p:nvPr/>
        </p:nvSpPr>
        <p:spPr>
          <a:xfrm>
            <a:off x="252108" y="618623"/>
            <a:ext cx="2726800" cy="4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Информационный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проект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Справочник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ОРКСЭ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endParaRPr sz="16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endParaRPr sz="16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ru" sz="1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Авторы </a:t>
            </a:r>
            <a:r>
              <a:rPr lang="ru" sz="1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работы: </a:t>
            </a:r>
            <a:endParaRPr sz="16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ru-RU" sz="1600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Малышко</a:t>
            </a:r>
            <a:r>
              <a:rPr lang="ru-RU" sz="1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Евгения,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ru-RU" sz="1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Меркурьев Илья,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ru-RU" sz="1600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Шаренко</a:t>
            </a:r>
            <a:r>
              <a:rPr lang="ru-RU" sz="1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Иван.</a:t>
            </a:r>
            <a:endParaRPr sz="16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ru-RU" sz="1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4-А класс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ru-RU" sz="1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4-Д класс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ru-RU" sz="1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МАОУСОШ№2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endParaRPr sz="16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ru" sz="1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Учитель: </a:t>
            </a:r>
            <a:r>
              <a:rPr lang="ru-RU" sz="1600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Меньшенина</a:t>
            </a:r>
            <a:r>
              <a:rPr lang="ru-RU" sz="1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С.А.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ru-RU" sz="1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             Михайлова Е.В.</a:t>
            </a:r>
            <a:endParaRPr sz="16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endParaRPr sz="1067" kern="0" dirty="0">
              <a:solidFill>
                <a:srgbClr val="000000"/>
              </a:solidFill>
              <a:cs typeface="Arial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endParaRPr sz="1067" kern="0" dirty="0">
              <a:solidFill>
                <a:srgbClr val="000000"/>
              </a:solidFill>
              <a:cs typeface="Arial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endParaRPr sz="1067" kern="0" dirty="0">
              <a:solidFill>
                <a:srgbClr val="000000"/>
              </a:solidFill>
              <a:cs typeface="Arial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endParaRPr sz="10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37" name="Google Shape;137;p28"/>
          <p:cNvSpPr txBox="1"/>
          <p:nvPr/>
        </p:nvSpPr>
        <p:spPr>
          <a:xfrm>
            <a:off x="5825267" y="490330"/>
            <a:ext cx="4000000" cy="37598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buClr>
                <a:srgbClr val="000000"/>
              </a:buClr>
              <a:buSzPts val="1100"/>
              <a:buFont typeface="Arial"/>
              <a:buNone/>
            </a:pPr>
            <a:r>
              <a:rPr lang="ru-RU" sz="2800" dirty="0" smtClean="0"/>
              <a:t>Горят, как жар, слова</a:t>
            </a:r>
            <a:br>
              <a:rPr lang="ru-RU" sz="2800" dirty="0" smtClean="0"/>
            </a:br>
            <a:r>
              <a:rPr lang="ru-RU" sz="2800" dirty="0" smtClean="0"/>
              <a:t>Иль стынут, словно камни, -</a:t>
            </a:r>
            <a:br>
              <a:rPr lang="ru-RU" sz="2800" dirty="0" smtClean="0"/>
            </a:br>
            <a:r>
              <a:rPr lang="ru-RU" sz="2800" dirty="0" smtClean="0"/>
              <a:t>Зависит от того,</a:t>
            </a:r>
            <a:br>
              <a:rPr lang="ru-RU" sz="2800" dirty="0" smtClean="0"/>
            </a:br>
            <a:r>
              <a:rPr lang="ru-RU" sz="2800" dirty="0" smtClean="0"/>
              <a:t>Чем наделил их ты,</a:t>
            </a:r>
            <a:br>
              <a:rPr lang="ru-RU" sz="2800" dirty="0" smtClean="0"/>
            </a:br>
            <a:r>
              <a:rPr lang="ru-RU" sz="2800" dirty="0" smtClean="0"/>
              <a:t>Какими к ним в свой час</a:t>
            </a:r>
            <a:br>
              <a:rPr lang="ru-RU" sz="2800" dirty="0" smtClean="0"/>
            </a:br>
            <a:r>
              <a:rPr lang="ru-RU" sz="2800" dirty="0" smtClean="0"/>
              <a:t>Притронулся руками</a:t>
            </a:r>
            <a:br>
              <a:rPr lang="ru-RU" sz="2800" dirty="0" smtClean="0"/>
            </a:br>
            <a:r>
              <a:rPr lang="ru-RU" sz="2800" dirty="0" smtClean="0"/>
              <a:t>И сколько отдал им</a:t>
            </a:r>
            <a:br>
              <a:rPr lang="ru-RU" sz="2800" dirty="0" smtClean="0"/>
            </a:br>
            <a:r>
              <a:rPr lang="ru-RU" sz="2800" dirty="0" smtClean="0"/>
              <a:t>Душевной теплоты.</a:t>
            </a: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715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16482" y="851765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54713" y="1036431"/>
            <a:ext cx="850072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7CC"/>
                </a:solidFill>
                <a:latin typeface="Arial" panose="020B0604020202020204" pitchFamily="34" charset="0"/>
                <a:hlinkClick r:id="rId3"/>
              </a:rPr>
              <a:t>https://m.youtube.com/watch?v=O21qZYw8Uj0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ru-RU" dirty="0"/>
              <a:t>Мультики для детей - Беги ручеек</a:t>
            </a:r>
          </a:p>
          <a:p>
            <a:r>
              <a:rPr lang="ru-RU" dirty="0" smtClean="0">
                <a:solidFill>
                  <a:srgbClr val="0077CC"/>
                </a:solidFill>
                <a:latin typeface="Arial" panose="020B0604020202020204" pitchFamily="34" charset="0"/>
                <a:hlinkClick r:id="rId4"/>
              </a:rPr>
              <a:t>https</a:t>
            </a:r>
            <a:r>
              <a:rPr lang="ru-RU" dirty="0">
                <a:solidFill>
                  <a:srgbClr val="0077CC"/>
                </a:solidFill>
                <a:latin typeface="Arial" panose="020B0604020202020204" pitchFamily="34" charset="0"/>
                <a:hlinkClick r:id="rId4"/>
              </a:rPr>
              <a:t>://m.youtube.com/watch?time_continue=59&amp;v=dWi7AnCKdxs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ru-RU" dirty="0" smtClean="0"/>
              <a:t>О </a:t>
            </a:r>
            <a:r>
              <a:rPr lang="ru-RU" dirty="0"/>
              <a:t>ПРИРОДЕ - Сборник </a:t>
            </a:r>
            <a:r>
              <a:rPr lang="ru-RU" dirty="0" smtClean="0"/>
              <a:t>мультфильмов</a:t>
            </a:r>
            <a:endParaRPr lang="ru-RU" dirty="0"/>
          </a:p>
          <a:p>
            <a:pPr fontAlgn="base"/>
            <a:r>
              <a:rPr lang="ru-RU" dirty="0" smtClean="0">
                <a:solidFill>
                  <a:srgbClr val="0077CC"/>
                </a:solidFill>
                <a:latin typeface="Arial" panose="020B0604020202020204" pitchFamily="34" charset="0"/>
                <a:hlinkClick r:id="rId5"/>
              </a:rPr>
              <a:t>https</a:t>
            </a:r>
            <a:r>
              <a:rPr lang="ru-RU" dirty="0">
                <a:solidFill>
                  <a:srgbClr val="0077CC"/>
                </a:solidFill>
                <a:latin typeface="Arial" panose="020B0604020202020204" pitchFamily="34" charset="0"/>
                <a:hlinkClick r:id="rId5"/>
              </a:rPr>
              <a:t>://detskiychas.ru/audio-skazki/dolg_oseeva/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ru-RU" dirty="0"/>
              <a:t>«Долг» </a:t>
            </a:r>
            <a:r>
              <a:rPr lang="ru-RU" dirty="0" err="1"/>
              <a:t>В.Осеева</a:t>
            </a:r>
            <a:r>
              <a:rPr lang="ru-RU" dirty="0"/>
              <a:t>. </a:t>
            </a:r>
            <a:r>
              <a:rPr lang="ru-RU" dirty="0" smtClean="0"/>
              <a:t>Слушать аудио.</a:t>
            </a:r>
            <a:endParaRPr lang="ru-RU" dirty="0"/>
          </a:p>
          <a:p>
            <a:r>
              <a:rPr lang="ru-RU" dirty="0" smtClean="0">
                <a:solidFill>
                  <a:srgbClr val="0077CC"/>
                </a:solidFill>
                <a:latin typeface="Arial" panose="020B0604020202020204" pitchFamily="34" charset="0"/>
                <a:hlinkClick r:id="rId6"/>
              </a:rPr>
              <a:t>https://www.litmir.me/br/?b=13651&amp;p=1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ru-RU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Л.Кассиль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. У классной доски.</a:t>
            </a:r>
          </a:p>
          <a:p>
            <a:r>
              <a:rPr lang="ru-RU" dirty="0" smtClean="0">
                <a:solidFill>
                  <a:srgbClr val="0077CC"/>
                </a:solidFill>
                <a:latin typeface="Arial" panose="020B0604020202020204" pitchFamily="34" charset="0"/>
                <a:hlinkClick r:id="rId7"/>
              </a:rPr>
              <a:t>https</a:t>
            </a:r>
            <a:r>
              <a:rPr lang="ru-RU" dirty="0">
                <a:solidFill>
                  <a:srgbClr val="0077CC"/>
                </a:solidFill>
                <a:latin typeface="Arial" panose="020B0604020202020204" pitchFamily="34" charset="0"/>
                <a:hlinkClick r:id="rId7"/>
              </a:rPr>
              <a:t>://deti-online.com/audioskazki/skazki-suteeva-mp3/petya-ivanov-i-volshebnik-tik-tak</a:t>
            </a:r>
            <a:r>
              <a:rPr lang="ru-RU" dirty="0" smtClean="0">
                <a:solidFill>
                  <a:srgbClr val="0077CC"/>
                </a:solidFill>
                <a:latin typeface="Arial" panose="020B0604020202020204" pitchFamily="34" charset="0"/>
                <a:hlinkClick r:id="rId7"/>
              </a:rPr>
              <a:t>/</a:t>
            </a:r>
            <a:r>
              <a:rPr lang="ru-RU" dirty="0"/>
              <a:t> Аудио сказка Петя Иванов и волшебник </a:t>
            </a:r>
            <a:r>
              <a:rPr lang="ru-RU" dirty="0" smtClean="0"/>
              <a:t>Тик-</a:t>
            </a:r>
            <a:r>
              <a:rPr lang="ru-RU" dirty="0" err="1" smtClean="0"/>
              <a:t>Так.В.</a:t>
            </a:r>
            <a:r>
              <a:rPr lang="ru-RU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Сутеев</a:t>
            </a:r>
            <a:endParaRPr lang="ru-RU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dirty="0" smtClean="0">
                <a:solidFill>
                  <a:srgbClr val="0077CC"/>
                </a:solidFill>
                <a:latin typeface="Arial" panose="020B0604020202020204" pitchFamily="34" charset="0"/>
                <a:hlinkClick r:id="rId8"/>
              </a:rPr>
              <a:t>https</a:t>
            </a:r>
            <a:r>
              <a:rPr lang="ru-RU" dirty="0">
                <a:solidFill>
                  <a:srgbClr val="0077CC"/>
                </a:solidFill>
                <a:latin typeface="Arial" panose="020B0604020202020204" pitchFamily="34" charset="0"/>
                <a:hlinkClick r:id="rId8"/>
              </a:rPr>
              <a:t>://m.youtube.com/watch?v=ya4Slv_yiCU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ru-RU" dirty="0"/>
              <a:t> Антуан де </a:t>
            </a:r>
            <a:r>
              <a:rPr lang="ru-RU" dirty="0" err="1"/>
              <a:t>Сент</a:t>
            </a:r>
            <a:r>
              <a:rPr lang="ru-RU" dirty="0"/>
              <a:t> Экзюпери. Аудиокнига .Маленький Принц.</a:t>
            </a:r>
          </a:p>
          <a:p>
            <a:r>
              <a:rPr lang="ru-RU" dirty="0" smtClean="0">
                <a:solidFill>
                  <a:srgbClr val="0077CC"/>
                </a:solidFill>
                <a:latin typeface="Arial" panose="020B0604020202020204" pitchFamily="34" charset="0"/>
                <a:hlinkClick r:id="rId9"/>
              </a:rPr>
              <a:t>https</a:t>
            </a:r>
            <a:r>
              <a:rPr lang="ru-RU" dirty="0">
                <a:solidFill>
                  <a:srgbClr val="0077CC"/>
                </a:solidFill>
                <a:latin typeface="Arial" panose="020B0604020202020204" pitchFamily="34" charset="0"/>
                <a:hlinkClick r:id="rId9"/>
              </a:rPr>
              <a:t>://folkmir.ru/poslovitsy-i-pogovorki-o-svobode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Пословицы о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свободе.</a:t>
            </a:r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91069" y="390100"/>
            <a:ext cx="28758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Интернет-ресурсы: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7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25587" y="297833"/>
            <a:ext cx="8407021" cy="554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2800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надеемся, что в результате созданного проекта: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возрастет интерес к новому предмету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ОРКСЭ, 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пополнится словарный запас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учащихся,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-будет 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развиваться  речь при использовании терминов и понятий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Данный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справочник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предназначен для самостоятельной работы школьников, а также, мы надеемся, найдет применение в педагогической деятельности учителей преподающих курс ОРКСЭ.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2913" y="297833"/>
            <a:ext cx="2697708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справочнике собраны 12 основных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понятий, изучаемых на уроках ОРКСЭ. </a:t>
            </a:r>
            <a:endParaRPr lang="ru-RU" sz="3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29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62821" y="539034"/>
            <a:ext cx="5408340" cy="548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оздание справочника по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ОРКСЭ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1018" y="262083"/>
            <a:ext cx="1544012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endParaRPr lang="ru-RU" sz="4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7475" y="1626166"/>
            <a:ext cx="8584441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Проанализировать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учебники разных модулей ОРКСЭ: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Кураев А.В. Основы православной культуры. 4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.; 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Латышина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Д.И.,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Муртазин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М.Ф. Основы исламской культуры. 4кл.; 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Беглов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А.Л., Саплина Е.В., Токарева Е.С. и др. Основы мировых религиозных культур. 4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.;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Шемшурина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А.И. Основы светской этики. 4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-уточнить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лексическое значение слов, связанных с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предметом ОРКСЭ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расширить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активный словарь учащихся 4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1017" y="1479177"/>
            <a:ext cx="5654247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endParaRPr lang="ru-RU" sz="3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27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575895"/>
            <a:ext cx="3232231" cy="10519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Этапы 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реализации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04139" y="210779"/>
            <a:ext cx="8215952" cy="6436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этап.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постановка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целей и задач проекта 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формирование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инициативных групп по классам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2.Организационный 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этап.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поиск новых общих для модулей понятий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раскрытие лексического значения этих слов 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подбор материала (иллюстраций, статей, видео и аудио материала и т.д.)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3.Основной 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оформление страниц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справочника 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Заключительный 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представление готового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справочника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учащимся 4-х классов 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37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0"/>
          <p:cNvSpPr txBox="1"/>
          <p:nvPr/>
        </p:nvSpPr>
        <p:spPr>
          <a:xfrm>
            <a:off x="3850067" y="3099667"/>
            <a:ext cx="4000000" cy="11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buClr>
                <a:srgbClr val="000000"/>
              </a:buClr>
              <a:buSzPts val="1100"/>
              <a:buFont typeface="Arial"/>
              <a:buNone/>
            </a:pPr>
            <a:endParaRPr sz="10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9307" y="1760562"/>
            <a:ext cx="10727141" cy="4351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0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Возьмите мобильный телефон с камерой.</a:t>
            </a:r>
            <a:endParaRPr lang="ru-RU" sz="4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0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Запустите </a:t>
            </a:r>
            <a:r>
              <a:rPr lang="ru-RU" sz="40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программу для сканирования </a:t>
            </a:r>
            <a:r>
              <a:rPr lang="ru-RU" sz="40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кода.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0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Наведите объектив камеры на </a:t>
            </a:r>
            <a:r>
              <a:rPr lang="ru-RU" sz="40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код.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0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Получите информацию!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48770" y="418427"/>
            <a:ext cx="7014484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Bef>
                <a:spcPts val="1125"/>
              </a:spcBef>
              <a:spcAft>
                <a:spcPts val="750"/>
              </a:spcAft>
            </a:pPr>
            <a:r>
              <a:rPr lang="ru-RU" sz="3200" b="1" cap="all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Инструкция к справочнику: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3021" y="386428"/>
            <a:ext cx="615749" cy="61574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16662" y="372780"/>
            <a:ext cx="1736374" cy="8389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b="1" kern="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Узнай больше!</a:t>
            </a:r>
          </a:p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b="1" kern="0" dirty="0" smtClean="0">
                <a:solidFill>
                  <a:srgbClr val="2E74B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b="1" kern="0" dirty="0">
              <a:solidFill>
                <a:srgbClr val="2E74B5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82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19"/>
            <a:ext cx="12192000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576983" y="-10683"/>
            <a:ext cx="6096000" cy="13287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Тема: Россия – наша Родина</a:t>
            </a:r>
          </a:p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78856" y="513326"/>
            <a:ext cx="6096000" cy="3164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Поговорки, пословицы.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3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Родной край – сердцу рай.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3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 в мире краше </a:t>
            </a:r>
            <a:r>
              <a:rPr lang="ru-RU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Родины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нашей.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3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 без </a:t>
            </a:r>
            <a:r>
              <a:rPr lang="ru-RU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Родины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соловей без песни.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3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у человека мать, одна у него и </a:t>
            </a:r>
            <a:r>
              <a:rPr lang="ru-RU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родина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3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народа один дом – </a:t>
            </a:r>
            <a:r>
              <a:rPr lang="ru-RU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Родина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3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 сына без отчизны.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3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Родина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всем матерям мать.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3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Родина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мать, чужбина – мачеха.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483" y="2682761"/>
            <a:ext cx="1560711" cy="1560711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35674" y="2313429"/>
            <a:ext cx="2061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Стихи о Родине. </a:t>
            </a:r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884" y="4799566"/>
            <a:ext cx="1713124" cy="1713124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304483" y="4305726"/>
            <a:ext cx="2904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«Моя Родина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М.Пришвин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8074" y="4858795"/>
            <a:ext cx="1560711" cy="1560711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3439183" y="3935465"/>
            <a:ext cx="30237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Слушать </a:t>
            </a:r>
            <a:r>
              <a:rPr lang="ru-RU" dirty="0" smtClean="0"/>
              <a:t>аудиокнигу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«Родина»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стихотворение Лермонтов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754" y="767338"/>
            <a:ext cx="1560711" cy="1560711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116426" y="462430"/>
            <a:ext cx="2754280" cy="824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b="1" kern="0" dirty="0">
                <a:solidFill>
                  <a:srgbClr val="2E74B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«Мы живём в России»    </a:t>
            </a:r>
            <a:endParaRPr lang="ru-RU" b="1" kern="0" dirty="0" smtClean="0">
              <a:solidFill>
                <a:srgbClr val="2E74B5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b="1" kern="0" dirty="0" smtClean="0">
                <a:solidFill>
                  <a:srgbClr val="2E74B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b="1" kern="0" dirty="0">
              <a:solidFill>
                <a:srgbClr val="2E74B5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29851" y="4037984"/>
            <a:ext cx="2485559" cy="129856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84360" y="5490877"/>
            <a:ext cx="2499577" cy="99983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856" y="5402821"/>
            <a:ext cx="2440655" cy="97626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250" y="4273985"/>
            <a:ext cx="2515866" cy="100634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08471" y="333680"/>
            <a:ext cx="2809875" cy="1628775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13870" y="2082119"/>
            <a:ext cx="2857500" cy="160020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739241" y="39479"/>
            <a:ext cx="1736374" cy="8389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b="1" kern="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Узнай больше!</a:t>
            </a:r>
          </a:p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b="1" kern="0" dirty="0" smtClean="0">
                <a:solidFill>
                  <a:srgbClr val="2E74B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b="1" kern="0" dirty="0">
              <a:solidFill>
                <a:srgbClr val="2E74B5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421448" y="-44654"/>
            <a:ext cx="617132" cy="6171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15365" y="4033192"/>
            <a:ext cx="615749" cy="61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23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203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85146" y="188051"/>
            <a:ext cx="22717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ru-RU" sz="24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Тема: С</a:t>
            </a:r>
            <a:r>
              <a:rPr lang="ru-RU" sz="2400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емья</a:t>
            </a:r>
            <a:endParaRPr lang="ru-RU" sz="2400" b="1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66" y="2719908"/>
            <a:ext cx="1670449" cy="1670449"/>
          </a:xfrm>
          <a:prstGeom prst="rect">
            <a:avLst/>
          </a:prstGeom>
        </p:spPr>
      </p:pic>
      <p:pic>
        <p:nvPicPr>
          <p:cNvPr id="6" name="Рисунок 5" descr="C:\Users\Админ\Desktop\qr-code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67406" y="588637"/>
            <a:ext cx="1575135" cy="1390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621205" y="1169192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Пословицы о семье</a:t>
            </a:r>
            <a:endParaRPr lang="ru-RU" sz="2400" dirty="0"/>
          </a:p>
          <a:p>
            <a:pPr>
              <a:buFont typeface="Arial" pitchFamily="34" charset="0"/>
              <a:buChar char="•"/>
            </a:pPr>
            <a:r>
              <a:rPr lang="ru-RU" dirty="0"/>
              <a:t>Вся </a:t>
            </a:r>
            <a:r>
              <a:rPr lang="ru-RU" b="1" dirty="0"/>
              <a:t>семья</a:t>
            </a:r>
            <a:r>
              <a:rPr lang="ru-RU" dirty="0"/>
              <a:t> вместе, так и душа на месте.</a:t>
            </a:r>
          </a:p>
          <a:p>
            <a:pPr>
              <a:buFont typeface="Arial" pitchFamily="34" charset="0"/>
              <a:buChar char="•"/>
            </a:pPr>
            <a:r>
              <a:rPr lang="ru-RU" b="1" dirty="0"/>
              <a:t>Семья</a:t>
            </a:r>
            <a:r>
              <a:rPr lang="ru-RU" dirty="0"/>
              <a:t> в куче - не страшна и туча.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В хорошей </a:t>
            </a:r>
            <a:r>
              <a:rPr lang="ru-RU" b="1" dirty="0"/>
              <a:t>семье</a:t>
            </a:r>
            <a:r>
              <a:rPr lang="ru-RU" dirty="0"/>
              <a:t> хорошие дети растут.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В </a:t>
            </a:r>
            <a:r>
              <a:rPr lang="ru-RU" b="1" dirty="0"/>
              <a:t>семье</a:t>
            </a:r>
            <a:r>
              <a:rPr lang="ru-RU" dirty="0"/>
              <a:t> дружат - живут не тужат.</a:t>
            </a:r>
          </a:p>
          <a:p>
            <a:pPr>
              <a:buFont typeface="Arial" pitchFamily="34" charset="0"/>
              <a:buChar char="•"/>
            </a:pPr>
            <a:r>
              <a:rPr lang="ru-RU" b="1" dirty="0"/>
              <a:t>Семья</a:t>
            </a:r>
            <a:r>
              <a:rPr lang="ru-RU" dirty="0"/>
              <a:t> без детей что цветок без запаха.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Согласие да лад в </a:t>
            </a:r>
            <a:r>
              <a:rPr lang="ru-RU" b="1" dirty="0"/>
              <a:t>семье</a:t>
            </a:r>
            <a:r>
              <a:rPr lang="ru-RU" dirty="0"/>
              <a:t> клад.</a:t>
            </a:r>
          </a:p>
          <a:p>
            <a:pPr>
              <a:buFont typeface="Arial" pitchFamily="34" charset="0"/>
              <a:buChar char="•"/>
            </a:pPr>
            <a:r>
              <a:rPr lang="ru-RU" b="1" dirty="0"/>
              <a:t>Семья</a:t>
            </a:r>
            <a:r>
              <a:rPr lang="ru-RU" dirty="0"/>
              <a:t> сильна, когда над ней крыша одна.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В недружной </a:t>
            </a:r>
            <a:r>
              <a:rPr lang="ru-RU" b="1" dirty="0"/>
              <a:t>семье</a:t>
            </a:r>
            <a:r>
              <a:rPr lang="ru-RU" dirty="0"/>
              <a:t> добра не бывает.</a:t>
            </a:r>
          </a:p>
        </p:txBody>
      </p:sp>
      <p:pic>
        <p:nvPicPr>
          <p:cNvPr id="8" name="Рисунок 7" descr="C:\Users\Админ\Desktop\проект\Ребус Илья 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5608" y="5817549"/>
            <a:ext cx="2907195" cy="87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3705" y="4484524"/>
            <a:ext cx="2145978" cy="9266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21206" y="4472331"/>
            <a:ext cx="2889754" cy="9388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288" y="5168441"/>
            <a:ext cx="1566808" cy="156680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91315" y="436632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Список книг</a:t>
            </a:r>
          </a:p>
          <a:p>
            <a:r>
              <a:rPr lang="ru-RU" b="1" dirty="0"/>
              <a:t> о семье для детей 5-18 </a:t>
            </a:r>
            <a:endParaRPr lang="ru-RU" b="1" dirty="0" smtClean="0"/>
          </a:p>
          <a:p>
            <a:r>
              <a:rPr lang="ru-RU" b="1" dirty="0" smtClean="0"/>
              <a:t>лет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05288" y="2095942"/>
            <a:ext cx="30781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Трэверс</a:t>
            </a:r>
            <a:r>
              <a:rPr lang="ru-RU" dirty="0" smtClean="0"/>
              <a:t> Памела – </a:t>
            </a:r>
          </a:p>
          <a:p>
            <a:r>
              <a:rPr lang="ru-RU" dirty="0" smtClean="0"/>
              <a:t>Мэри </a:t>
            </a:r>
            <a:r>
              <a:rPr lang="ru-RU" dirty="0" err="1" smtClean="0"/>
              <a:t>Поппинс</a:t>
            </a:r>
            <a:r>
              <a:rPr lang="ru-RU" dirty="0" smtClean="0"/>
              <a:t>(аудиокнига)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4317" y="466981"/>
            <a:ext cx="1853345" cy="163387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4976" y="243086"/>
            <a:ext cx="3278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Мультфильм : </a:t>
            </a:r>
            <a:r>
              <a:rPr lang="ru-RU" dirty="0"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Моя </a:t>
            </a:r>
            <a:r>
              <a:rPr lang="ru-RU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семья»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679583" y="148055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Толковый словарь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91495" y="649716"/>
            <a:ext cx="615749" cy="61574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912454" y="243086"/>
            <a:ext cx="615749" cy="61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13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89413" y="-13227"/>
            <a:ext cx="3405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Тема: Дружба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50" y="252408"/>
            <a:ext cx="2517866" cy="2517866"/>
          </a:xfrm>
          <a:prstGeom prst="rect">
            <a:avLst/>
          </a:prstGeom>
        </p:spPr>
      </p:pic>
      <p:pic>
        <p:nvPicPr>
          <p:cNvPr id="5" name="Picture 10" descr="http://qrcoder.ru/code/?http%3A%2F%2Fmojdetskijsad.ru%2Fpedagogam-na-zametku%2Fdobrye-sovetskie-multfilmy-o-druzhbe.html&amp;4&amp;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840" y="4728531"/>
            <a:ext cx="1866900" cy="18669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98450" y="4432100"/>
            <a:ext cx="27786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Мультфильмы о дружбе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988073" y="804952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Верный друг лучше сотни слуг.</a:t>
            </a:r>
          </a:p>
          <a:p>
            <a:r>
              <a:rPr lang="ru-RU" dirty="0"/>
              <a:t>Дружба - как стекло: разобьешь - не сложишь.</a:t>
            </a:r>
          </a:p>
          <a:p>
            <a:r>
              <a:rPr lang="ru-RU" dirty="0"/>
              <a:t>Не имей сто рублей, а имей сто друзей.</a:t>
            </a:r>
          </a:p>
          <a:p>
            <a:r>
              <a:rPr lang="ru-RU" dirty="0"/>
              <a:t>Не мил и свет, когда друга нет.</a:t>
            </a:r>
          </a:p>
          <a:p>
            <a:r>
              <a:rPr lang="ru-RU" dirty="0"/>
              <a:t>Друзья прямые - что братья родные.</a:t>
            </a:r>
          </a:p>
          <a:p>
            <a:r>
              <a:rPr lang="ru-RU" dirty="0"/>
              <a:t>Друзья до черного дня.</a:t>
            </a:r>
          </a:p>
          <a:p>
            <a:r>
              <a:rPr lang="ru-RU" dirty="0"/>
              <a:t>Для друга семь верст не околица.</a:t>
            </a:r>
          </a:p>
          <a:p>
            <a:r>
              <a:rPr lang="ru-RU" dirty="0"/>
              <a:t>Старый друг лучше новых двух.</a:t>
            </a:r>
          </a:p>
        </p:txBody>
      </p:sp>
      <p:pic>
        <p:nvPicPr>
          <p:cNvPr id="8" name="Picture 4" descr="http://qrcoder.ru/code/?https%3A%2F%2Felims.org.ua%2Fpritchi%2Fcategory%2Fpritchi-o-druzhbe%2F&amp;4&amp;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8450" y="2820137"/>
            <a:ext cx="1562100" cy="15621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778383" y="3113276"/>
            <a:ext cx="2597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Притчи о</a:t>
            </a:r>
          </a:p>
          <a:p>
            <a:r>
              <a:rPr lang="ru-RU" dirty="0" smtClean="0"/>
              <a:t> дружбе</a:t>
            </a:r>
            <a:endParaRPr lang="ru-RU" dirty="0"/>
          </a:p>
        </p:txBody>
      </p:sp>
      <p:pic>
        <p:nvPicPr>
          <p:cNvPr id="10" name="Рисунок 9" descr="image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98580" y="5288094"/>
            <a:ext cx="3115900" cy="1111707"/>
          </a:xfrm>
          <a:prstGeom prst="rect">
            <a:avLst/>
          </a:prstGeom>
        </p:spPr>
      </p:pic>
      <p:pic>
        <p:nvPicPr>
          <p:cNvPr id="11" name="Рисунок 10" descr="дружба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54359" y="4031806"/>
            <a:ext cx="2604341" cy="116991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644696" y="652518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Стихи про дружбу                                                                           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верного друга найдешь,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 путь по ухабистой жизни 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Плечо к плечу с ним пройдешь.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Судьба на двоих, словно песня.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Она вам дана навсегда.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Любовь, надежда и вера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награду живущим дана.   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Любым невзгодам вопреки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Ты дружбу бережно всегда храни.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Сподвигнуть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мир вокруг себя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Помогут верные друзья.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 обманом лучше не шути,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Ведь разойдутся в стороны пути.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 если ты претерпишь в этом мире боль,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Друзья останутся на веки вечные 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 тобой.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465799" y="209098"/>
            <a:ext cx="2458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Пословицы </a:t>
            </a:r>
            <a:r>
              <a:rPr lang="ru-RU" dirty="0"/>
              <a:t>о дружбе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32225" y="-2040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Толковый словарь 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00001" y="85889"/>
            <a:ext cx="615749" cy="61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12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155"/>
            <a:ext cx="12192000" cy="6858000"/>
          </a:xfrm>
          <a:prstGeom prst="rect">
            <a:avLst/>
          </a:prstGeom>
        </p:spPr>
      </p:pic>
      <p:pic>
        <p:nvPicPr>
          <p:cNvPr id="3" name="Picture 6" descr="http://qrcoder.ru/code/?https%3A%2F%2Fwww.larec-skazok.ru%2Fskazki-pro%2Fdruzhbu&amp;4&amp;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34" y="4552524"/>
            <a:ext cx="2256321" cy="225632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5734" y="4318703"/>
            <a:ext cx="267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Сказки о дружбе детям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6267" y="323714"/>
            <a:ext cx="2310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Загадки про дружбу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942" y="673039"/>
            <a:ext cx="1562100" cy="15621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3942" y="2185697"/>
            <a:ext cx="485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Притчи о дружбе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942" y="2555048"/>
            <a:ext cx="1714500" cy="17145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689445" y="386185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621236"/>
              </p:ext>
            </p:extLst>
          </p:nvPr>
        </p:nvGraphicFramePr>
        <p:xfrm>
          <a:off x="3434054" y="1115284"/>
          <a:ext cx="3907140" cy="4163955"/>
        </p:xfrm>
        <a:graphic>
          <a:graphicData uri="http://schemas.openxmlformats.org/drawingml/2006/table">
            <a:tbl>
              <a:tblPr bandRow="1"/>
              <a:tblGrid>
                <a:gridCol w="260476"/>
                <a:gridCol w="260476"/>
                <a:gridCol w="260476"/>
                <a:gridCol w="260476"/>
                <a:gridCol w="260476"/>
                <a:gridCol w="260476"/>
                <a:gridCol w="28942"/>
                <a:gridCol w="322769"/>
                <a:gridCol w="300251"/>
                <a:gridCol w="389942"/>
                <a:gridCol w="260476"/>
                <a:gridCol w="260476"/>
                <a:gridCol w="260476"/>
                <a:gridCol w="260476"/>
                <a:gridCol w="260476"/>
              </a:tblGrid>
              <a:tr h="2775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200" baseline="300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200" baseline="300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775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775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775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200" baseline="300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775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775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200" baseline="300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775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775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200" baseline="300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775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775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200" baseline="300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200" baseline="300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775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775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200" baseline="300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775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77597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200" baseline="300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775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7315200" y="280047"/>
            <a:ext cx="632186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Times New Roman" panose="02020603050405020304" pitchFamily="18" charset="0"/>
              <a:buAutoNum type="arabicPeriod"/>
            </a:pPr>
            <a:r>
              <a:rPr lang="ru-RU" sz="1400" dirty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Вещь, которую дарят, подарили.</a:t>
            </a:r>
            <a:endParaRPr lang="ru-RU" sz="1400" dirty="0">
              <a:latin typeface="+mj-lt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Times New Roman" panose="02020603050405020304" pitchFamily="18" charset="0"/>
              <a:buAutoNum type="arabicPeriod"/>
            </a:pPr>
            <a:r>
              <a:rPr lang="ru-RU" sz="1400" dirty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Уверенность в чьей-нибудь  добросовестности</a:t>
            </a:r>
            <a:r>
              <a:rPr lang="ru-RU" sz="14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,</a:t>
            </a:r>
          </a:p>
          <a:p>
            <a:pPr lvl="0">
              <a:spcAft>
                <a:spcPts val="0"/>
              </a:spcAft>
            </a:pPr>
            <a:r>
              <a:rPr lang="ru-RU" sz="14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искренности.</a:t>
            </a:r>
            <a:endParaRPr lang="ru-RU" sz="1400" dirty="0">
              <a:latin typeface="+mj-lt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14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3.Серьёзное </a:t>
            </a:r>
            <a:r>
              <a:rPr lang="ru-RU" sz="1400" dirty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разногласие, спор.</a:t>
            </a:r>
            <a:endParaRPr lang="ru-RU" sz="1400" dirty="0">
              <a:latin typeface="+mj-lt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14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4.Человек</a:t>
            </a:r>
            <a:r>
              <a:rPr lang="ru-RU" sz="1400" dirty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, близкий кому-нибудь по общности взглядов, </a:t>
            </a:r>
            <a:endParaRPr lang="ru-RU" sz="1400" dirty="0" smtClean="0">
              <a:solidFill>
                <a:srgbClr val="222222"/>
              </a:solidFill>
              <a:latin typeface="+mj-lt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14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деятельности</a:t>
            </a:r>
            <a:r>
              <a:rPr lang="ru-RU" sz="1400" dirty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, условий жизни и т. п.</a:t>
            </a:r>
            <a:endParaRPr lang="ru-RU" sz="1400" dirty="0">
              <a:latin typeface="+mj-lt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1000"/>
              </a:spcAft>
            </a:pPr>
            <a:r>
              <a:rPr lang="ru-RU" sz="14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5.</a:t>
            </a:r>
            <a:r>
              <a:rPr lang="en-US" sz="1400" dirty="0" err="1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Взаимная</a:t>
            </a:r>
            <a:r>
              <a:rPr lang="en-US" sz="14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перебранка</a:t>
            </a:r>
            <a:r>
              <a:rPr lang="en-US" sz="14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+mj-lt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1000"/>
              </a:spcAft>
            </a:pPr>
            <a:r>
              <a:rPr lang="ru-RU" sz="12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5.Выражение </a:t>
            </a:r>
            <a:r>
              <a:rPr lang="ru-RU" sz="1200" dirty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полноты удовольствия, радости</a:t>
            </a:r>
            <a:r>
              <a:rPr lang="ru-RU" sz="12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, веселья</a:t>
            </a:r>
          </a:p>
          <a:p>
            <a:pPr lvl="0">
              <a:spcAft>
                <a:spcPts val="1000"/>
              </a:spcAft>
            </a:pPr>
            <a:r>
              <a:rPr lang="ru-RU" sz="12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отрывистыми характерными звуками</a:t>
            </a:r>
            <a:r>
              <a:rPr lang="ru-RU" sz="1200" dirty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сопровождающимися</a:t>
            </a:r>
          </a:p>
          <a:p>
            <a:pPr lvl="0">
              <a:spcAft>
                <a:spcPts val="1000"/>
              </a:spcAft>
            </a:pPr>
            <a:r>
              <a:rPr lang="ru-RU" sz="12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короткими и </a:t>
            </a:r>
            <a:r>
              <a:rPr lang="ru-RU" sz="12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сильными </a:t>
            </a:r>
            <a:r>
              <a:rPr lang="ru-RU" sz="1200" dirty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выдыхательными </a:t>
            </a:r>
            <a:r>
              <a:rPr lang="ru-RU" sz="12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движениями.</a:t>
            </a:r>
            <a:endParaRPr lang="ru-RU" sz="1200" dirty="0">
              <a:latin typeface="+mj-lt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1000"/>
              </a:spcAft>
            </a:pPr>
            <a:r>
              <a:rPr lang="ru-RU" sz="14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6.Доброе </a:t>
            </a:r>
            <a:r>
              <a:rPr lang="ru-RU" sz="1400" dirty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отношение к кому-либо</a:t>
            </a:r>
            <a:endParaRPr lang="ru-RU" sz="1400" dirty="0">
              <a:latin typeface="+mj-lt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14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7.Г</a:t>
            </a:r>
            <a:r>
              <a:rPr lang="en-US" sz="1400" dirty="0" err="1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отовность</a:t>
            </a:r>
            <a:r>
              <a:rPr lang="en-US" sz="1400" dirty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помочь</a:t>
            </a:r>
            <a:r>
              <a:rPr lang="en-US" sz="1400" dirty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другому</a:t>
            </a:r>
            <a:endParaRPr lang="ru-RU" sz="1400" dirty="0">
              <a:latin typeface="+mj-lt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14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8.Мимика </a:t>
            </a:r>
            <a:r>
              <a:rPr lang="ru-RU" sz="1400" dirty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лица, губ, глаз, показывающая </a:t>
            </a:r>
            <a:endParaRPr lang="ru-RU" sz="1400" dirty="0" smtClean="0">
              <a:solidFill>
                <a:srgbClr val="222222"/>
              </a:solidFill>
              <a:latin typeface="+mj-lt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14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расположение </a:t>
            </a:r>
          </a:p>
          <a:p>
            <a:pPr lvl="0">
              <a:spcAft>
                <a:spcPts val="0"/>
              </a:spcAft>
            </a:pPr>
            <a:r>
              <a:rPr lang="ru-RU" sz="14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к </a:t>
            </a:r>
            <a:r>
              <a:rPr lang="ru-RU" sz="1400" dirty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смеху, выражающая привет, удовольствие, </a:t>
            </a:r>
            <a:endParaRPr lang="ru-RU" sz="1400" dirty="0" smtClean="0">
              <a:solidFill>
                <a:srgbClr val="222222"/>
              </a:solidFill>
              <a:latin typeface="+mj-lt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14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насмешку</a:t>
            </a:r>
            <a:endParaRPr lang="ru-RU" sz="1400" dirty="0">
              <a:latin typeface="+mj-lt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1000"/>
              </a:spcAft>
            </a:pPr>
            <a:r>
              <a:rPr lang="ru-RU" sz="14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9.Сердечная</a:t>
            </a:r>
          </a:p>
          <a:p>
            <a:pPr lvl="0">
              <a:spcAft>
                <a:spcPts val="1000"/>
              </a:spcAft>
            </a:pPr>
            <a:r>
              <a:rPr lang="ru-RU" sz="1400" dirty="0" smtClean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222222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привязанность</a:t>
            </a:r>
            <a:endParaRPr lang="ru-RU" sz="1400" dirty="0">
              <a:effectLst/>
              <a:latin typeface="+mj-lt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3493672" y="4620167"/>
            <a:ext cx="428146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758977" y="231381"/>
            <a:ext cx="21111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Дружба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9089" y="693046"/>
            <a:ext cx="615749" cy="6157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44614" y="4231185"/>
            <a:ext cx="2478815" cy="247881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458873" y="6185949"/>
            <a:ext cx="485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Ответы: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49294" y="5077367"/>
            <a:ext cx="615749" cy="61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44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1257</Words>
  <Application>Microsoft Office PowerPoint</Application>
  <PresentationFormat>Широкоэкранный</PresentationFormat>
  <Paragraphs>539</Paragraphs>
  <Slides>21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21</vt:i4>
      </vt:variant>
    </vt:vector>
  </HeadingPairs>
  <TitlesOfParts>
    <vt:vector size="39" baseType="lpstr">
      <vt:lpstr>Arial</vt:lpstr>
      <vt:lpstr>Calibri</vt:lpstr>
      <vt:lpstr>Calibri Light</vt:lpstr>
      <vt:lpstr>Cambria</vt:lpstr>
      <vt:lpstr>Comic Sans MS</vt:lpstr>
      <vt:lpstr>DilleniaUPC</vt:lpstr>
      <vt:lpstr>Helvetica Neue</vt:lpstr>
      <vt:lpstr>Open Sans</vt:lpstr>
      <vt:lpstr>Roboto</vt:lpstr>
      <vt:lpstr>Symbol</vt:lpstr>
      <vt:lpstr>Times New Roman</vt:lpstr>
      <vt:lpstr>Tinos</vt:lpstr>
      <vt:lpstr>Trebuchet MS</vt:lpstr>
      <vt:lpstr>Verdana</vt:lpstr>
      <vt:lpstr>Simple Light</vt:lpstr>
      <vt:lpstr>2_Simple Light</vt:lpstr>
      <vt:lpstr>3_Simple Light</vt:lpstr>
      <vt:lpstr>4_Simple Light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Михайлова</dc:creator>
  <cp:lastModifiedBy>Елена Михайлова</cp:lastModifiedBy>
  <cp:revision>67</cp:revision>
  <dcterms:created xsi:type="dcterms:W3CDTF">2019-03-17T04:58:10Z</dcterms:created>
  <dcterms:modified xsi:type="dcterms:W3CDTF">2019-04-10T09:05:20Z</dcterms:modified>
</cp:coreProperties>
</file>