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2" r:id="rId26"/>
    <p:sldId id="294" r:id="rId27"/>
    <p:sldId id="284" r:id="rId28"/>
    <p:sldId id="283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5" r:id="rId3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6" d="100"/>
          <a:sy n="106" d="100"/>
        </p:scale>
        <p:origin x="63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04F53-19B0-406A-9787-B4E771214604}" type="datetimeFigureOut">
              <a:rPr lang="ru-RU" smtClean="0"/>
              <a:t>19.04.2022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69DF5-67A1-41B7-AF96-3899E76D02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40565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04F53-19B0-406A-9787-B4E771214604}" type="datetimeFigureOut">
              <a:rPr lang="ru-RU" smtClean="0"/>
              <a:t>19.04.2022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69DF5-67A1-41B7-AF96-3899E76D02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76461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04F53-19B0-406A-9787-B4E771214604}" type="datetimeFigureOut">
              <a:rPr lang="ru-RU" smtClean="0"/>
              <a:t>19.04.2022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69DF5-67A1-41B7-AF96-3899E76D02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2354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04F53-19B0-406A-9787-B4E771214604}" type="datetimeFigureOut">
              <a:rPr lang="ru-RU" smtClean="0"/>
              <a:t>19.04.2022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69DF5-67A1-41B7-AF96-3899E76D02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2215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04F53-19B0-406A-9787-B4E771214604}" type="datetimeFigureOut">
              <a:rPr lang="ru-RU" smtClean="0"/>
              <a:t>19.04.2022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69DF5-67A1-41B7-AF96-3899E76D02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08255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04F53-19B0-406A-9787-B4E771214604}" type="datetimeFigureOut">
              <a:rPr lang="ru-RU" smtClean="0"/>
              <a:t>19.04.2022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69DF5-67A1-41B7-AF96-3899E76D02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87410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04F53-19B0-406A-9787-B4E771214604}" type="datetimeFigureOut">
              <a:rPr lang="ru-RU" smtClean="0"/>
              <a:t>19.04.2022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69DF5-67A1-41B7-AF96-3899E76D02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94930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04F53-19B0-406A-9787-B4E771214604}" type="datetimeFigureOut">
              <a:rPr lang="ru-RU" smtClean="0"/>
              <a:t>19.04.2022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69DF5-67A1-41B7-AF96-3899E76D02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65494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04F53-19B0-406A-9787-B4E771214604}" type="datetimeFigureOut">
              <a:rPr lang="ru-RU" smtClean="0"/>
              <a:t>19.04.2022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69DF5-67A1-41B7-AF96-3899E76D02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05731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04F53-19B0-406A-9787-B4E771214604}" type="datetimeFigureOut">
              <a:rPr lang="ru-RU" smtClean="0"/>
              <a:t>19.04.2022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69DF5-67A1-41B7-AF96-3899E76D02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75066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04F53-19B0-406A-9787-B4E771214604}" type="datetimeFigureOut">
              <a:rPr lang="ru-RU" smtClean="0"/>
              <a:t>19.04.2022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69DF5-67A1-41B7-AF96-3899E76D02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6491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C04F53-19B0-406A-9787-B4E771214604}" type="datetimeFigureOut">
              <a:rPr lang="ru-RU" smtClean="0"/>
              <a:t>19.04.2022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D69DF5-67A1-41B7-AF96-3899E76D02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83959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Группа 5"/>
          <p:cNvGrpSpPr/>
          <p:nvPr/>
        </p:nvGrpSpPr>
        <p:grpSpPr>
          <a:xfrm>
            <a:off x="3151239" y="1606507"/>
            <a:ext cx="6096000" cy="2181372"/>
            <a:chOff x="3077497" y="1854179"/>
            <a:chExt cx="6096000" cy="2181372"/>
          </a:xfrm>
        </p:grpSpPr>
        <p:sp>
          <p:nvSpPr>
            <p:cNvPr id="4" name="Прямоугольник 3"/>
            <p:cNvSpPr/>
            <p:nvPr/>
          </p:nvSpPr>
          <p:spPr>
            <a:xfrm>
              <a:off x="3077497" y="2589001"/>
              <a:ext cx="6096000" cy="1446550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ru-RU" sz="4400" b="1" dirty="0" smtClean="0">
                  <a:solidFill>
                    <a:srgbClr val="C00000"/>
                  </a:solidFill>
                  <a:effectLst/>
                  <a:latin typeface="Times New Roman" panose="02020603050405020304" pitchFamily="18" charset="0"/>
                </a:rPr>
                <a:t>«СКАЗОЧНЫЙ МИР А.С. ПУШКИНА» </a:t>
              </a:r>
              <a:endParaRPr lang="ru-RU" sz="4000" dirty="0">
                <a:effectLst/>
              </a:endParaRPr>
            </a:p>
          </p:txBody>
        </p:sp>
        <p:sp>
          <p:nvSpPr>
            <p:cNvPr id="5" name="Прямоугольник 4"/>
            <p:cNvSpPr/>
            <p:nvPr/>
          </p:nvSpPr>
          <p:spPr>
            <a:xfrm>
              <a:off x="4456239" y="1854179"/>
              <a:ext cx="3180999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ru-RU" sz="3600" b="1" dirty="0" smtClean="0">
                  <a:solidFill>
                    <a:schemeClr val="accent4">
                      <a:lumMod val="75000"/>
                    </a:schemeClr>
                  </a:solidFill>
                  <a:effectLst/>
                  <a:latin typeface="Times New Roman" panose="02020603050405020304" pitchFamily="18" charset="0"/>
                </a:rPr>
                <a:t>ВИКТОРИНА</a:t>
              </a:r>
              <a:endParaRPr lang="ru-RU" sz="3600" dirty="0" smtClean="0">
                <a:solidFill>
                  <a:schemeClr val="accent4">
                    <a:lumMod val="75000"/>
                  </a:schemeClr>
                </a:solidFill>
                <a:effectLst/>
              </a:endParaRPr>
            </a:p>
          </p:txBody>
        </p:sp>
      </p:grpSp>
      <p:sp>
        <p:nvSpPr>
          <p:cNvPr id="7" name="Прямоугольник 6"/>
          <p:cNvSpPr/>
          <p:nvPr/>
        </p:nvSpPr>
        <p:spPr>
          <a:xfrm>
            <a:off x="2084439" y="302246"/>
            <a:ext cx="8229600" cy="8482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1600" b="1" dirty="0" smtClean="0">
                <a:solidFill>
                  <a:srgbClr val="003300"/>
                </a:solidFill>
                <a:effectLst/>
                <a:latin typeface="Times New Roman" panose="02020603050405020304" pitchFamily="18" charset="0"/>
              </a:rPr>
              <a:t>МУНИЦИПАЛЬНОЕ БЮДЖЕТНОЕ УЧРЕЖДЕНИЕ</a:t>
            </a:r>
            <a:endParaRPr lang="ru-RU" sz="1600" dirty="0" smtClean="0">
              <a:effectLst/>
            </a:endParaRPr>
          </a:p>
          <a:p>
            <a:pPr algn="ctr">
              <a:spcAft>
                <a:spcPts val="0"/>
              </a:spcAft>
            </a:pPr>
            <a:r>
              <a:rPr lang="ru-RU" sz="1600" b="1" dirty="0" smtClean="0">
                <a:solidFill>
                  <a:srgbClr val="003300"/>
                </a:solidFill>
                <a:effectLst/>
                <a:latin typeface="Times New Roman" panose="02020603050405020304" pitchFamily="18" charset="0"/>
              </a:rPr>
              <a:t>ДОПОЛНИТЕЛЬНОГО ОБРАЗОВАНИЯ</a:t>
            </a:r>
            <a:endParaRPr lang="ru-RU" sz="1600" dirty="0" smtClean="0">
              <a:effectLst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1600" b="1" dirty="0" smtClean="0">
                <a:solidFill>
                  <a:srgbClr val="0033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«ЦЕНТР ДОПОЛНИТЕЛЬНОГО ОБРАЗОВАНИЯ «ОДАРЕННОСТЬ»</a:t>
            </a:r>
            <a:endParaRPr lang="ru-RU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https://priazovstep.ru/wp-content/uploads/2022/02/16d8eaea9af3f00a380e67fa52678dae.jpe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065" y="3787879"/>
            <a:ext cx="4184447" cy="3036176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36700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907458" y="144930"/>
            <a:ext cx="82296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3200" b="1" u="sng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</a:rPr>
              <a:t>2 конкурс – </a:t>
            </a:r>
            <a:r>
              <a:rPr lang="ru-RU" sz="3200" b="1" u="sng" dirty="0" smtClean="0">
                <a:solidFill>
                  <a:srgbClr val="C00000"/>
                </a:solidFill>
                <a:latin typeface="Times New Roman" panose="02020603050405020304" pitchFamily="18" charset="0"/>
              </a:rPr>
              <a:t>«Кто</a:t>
            </a:r>
            <a:r>
              <a:rPr lang="ru-RU" sz="3200" b="1" u="sng" dirty="0">
                <a:solidFill>
                  <a:srgbClr val="C00000"/>
                </a:solidFill>
                <a:latin typeface="Times New Roman" panose="02020603050405020304" pitchFamily="18" charset="0"/>
              </a:rPr>
              <a:t>, что говорит</a:t>
            </a:r>
            <a:r>
              <a:rPr lang="ru-RU" sz="3200" b="1" u="sng" dirty="0" smtClean="0">
                <a:solidFill>
                  <a:srgbClr val="C00000"/>
                </a:solidFill>
                <a:latin typeface="Times New Roman" panose="02020603050405020304" pitchFamily="18" charset="0"/>
              </a:rPr>
              <a:t>?» </a:t>
            </a:r>
            <a:endParaRPr lang="ru-RU" sz="2400" u="sng" dirty="0">
              <a:solidFill>
                <a:srgbClr val="C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286555" y="2218228"/>
            <a:ext cx="5287345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600" b="1" i="1" dirty="0" smtClean="0">
                <a:solidFill>
                  <a:srgbClr val="0033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Что </a:t>
            </a:r>
            <a:r>
              <a:rPr lang="ru-RU" sz="3600" b="1" i="1" dirty="0">
                <a:solidFill>
                  <a:srgbClr val="0033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обещал царь </a:t>
            </a:r>
            <a:r>
              <a:rPr lang="ru-RU" sz="3600" b="1" i="1" dirty="0" err="1">
                <a:solidFill>
                  <a:srgbClr val="0033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Дадон</a:t>
            </a:r>
            <a:r>
              <a:rPr lang="ru-RU" sz="3600" b="1" i="1" dirty="0">
                <a:solidFill>
                  <a:srgbClr val="0033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endParaRPr lang="ru-RU" sz="3600" b="1" i="1" dirty="0" smtClean="0">
              <a:solidFill>
                <a:srgbClr val="00330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algn="ctr"/>
            <a:r>
              <a:rPr lang="ru-RU" sz="3600" b="1" i="1" dirty="0" smtClean="0">
                <a:solidFill>
                  <a:srgbClr val="0033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мудрецу </a:t>
            </a:r>
            <a:r>
              <a:rPr lang="ru-RU" sz="3600" b="1" i="1" dirty="0">
                <a:solidFill>
                  <a:srgbClr val="0033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–звездочету?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225600" y="4063652"/>
            <a:ext cx="4392356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6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Волю первою твою</a:t>
            </a:r>
          </a:p>
          <a:p>
            <a:pPr algn="ctr"/>
            <a:r>
              <a:rPr lang="ru-RU" sz="36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Я исполню, как </a:t>
            </a:r>
            <a:r>
              <a:rPr lang="ru-RU" sz="36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свою</a:t>
            </a:r>
            <a:endParaRPr lang="ru-RU" sz="3600" b="1" i="1" dirty="0">
              <a:solidFill>
                <a:srgbClr val="FF000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28871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907458" y="144930"/>
            <a:ext cx="82296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3200" b="1" u="sng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</a:rPr>
              <a:t>2 конкурс – </a:t>
            </a:r>
            <a:r>
              <a:rPr lang="ru-RU" sz="3200" b="1" u="sng" dirty="0" smtClean="0">
                <a:solidFill>
                  <a:srgbClr val="C00000"/>
                </a:solidFill>
                <a:latin typeface="Times New Roman" panose="02020603050405020304" pitchFamily="18" charset="0"/>
              </a:rPr>
              <a:t>«Кто</a:t>
            </a:r>
            <a:r>
              <a:rPr lang="ru-RU" sz="3200" b="1" u="sng" dirty="0">
                <a:solidFill>
                  <a:srgbClr val="C00000"/>
                </a:solidFill>
                <a:latin typeface="Times New Roman" panose="02020603050405020304" pitchFamily="18" charset="0"/>
              </a:rPr>
              <a:t>, что говорит</a:t>
            </a:r>
            <a:r>
              <a:rPr lang="ru-RU" sz="3200" b="1" u="sng" dirty="0" smtClean="0">
                <a:solidFill>
                  <a:srgbClr val="C00000"/>
                </a:solidFill>
                <a:latin typeface="Times New Roman" panose="02020603050405020304" pitchFamily="18" charset="0"/>
              </a:rPr>
              <a:t>?» </a:t>
            </a:r>
            <a:endParaRPr lang="ru-RU" sz="2400" u="sng" dirty="0">
              <a:solidFill>
                <a:srgbClr val="C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577515" y="2218228"/>
            <a:ext cx="6705425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600" b="1" i="1" dirty="0" smtClean="0">
                <a:solidFill>
                  <a:srgbClr val="0033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С </a:t>
            </a:r>
            <a:r>
              <a:rPr lang="ru-RU" sz="3600" b="1" i="1" dirty="0">
                <a:solidFill>
                  <a:srgbClr val="0033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какими словами царь </a:t>
            </a:r>
            <a:r>
              <a:rPr lang="ru-RU" sz="3600" b="1" i="1" dirty="0" err="1" smtClean="0">
                <a:solidFill>
                  <a:srgbClr val="0033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Салтан</a:t>
            </a:r>
            <a:endParaRPr lang="ru-RU" sz="3600" b="1" i="1" dirty="0" smtClean="0">
              <a:solidFill>
                <a:srgbClr val="00330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algn="ctr"/>
            <a:r>
              <a:rPr lang="ru-RU" sz="3600" b="1" i="1" dirty="0" smtClean="0">
                <a:solidFill>
                  <a:srgbClr val="0033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3600" b="1" i="1" dirty="0">
                <a:solidFill>
                  <a:srgbClr val="0033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обращался к корабельщикам?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767714" y="3874466"/>
            <a:ext cx="5323894" cy="23083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6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Ой, вы гости – господа,</a:t>
            </a:r>
          </a:p>
          <a:p>
            <a:pPr algn="ctr"/>
            <a:r>
              <a:rPr lang="ru-RU" sz="36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Долго ль ездили, куда?</a:t>
            </a:r>
          </a:p>
          <a:p>
            <a:pPr algn="ctr"/>
            <a:r>
              <a:rPr lang="ru-RU" sz="36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Ладно за морем иль худо,</a:t>
            </a:r>
          </a:p>
          <a:p>
            <a:pPr algn="ctr"/>
            <a:r>
              <a:rPr lang="ru-RU" sz="36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И какое в свете чудо?</a:t>
            </a:r>
          </a:p>
        </p:txBody>
      </p:sp>
    </p:spTree>
    <p:extLst>
      <p:ext uri="{BB962C8B-B14F-4D97-AF65-F5344CB8AC3E}">
        <p14:creationId xmlns:p14="http://schemas.microsoft.com/office/powerpoint/2010/main" val="8563604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907458" y="144930"/>
            <a:ext cx="82296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3200" b="1" u="sng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</a:rPr>
              <a:t>3 конкурс – </a:t>
            </a:r>
            <a:r>
              <a:rPr lang="ru-RU" sz="3200" b="1" u="sng" dirty="0">
                <a:solidFill>
                  <a:srgbClr val="C00000"/>
                </a:solidFill>
                <a:latin typeface="Times New Roman" panose="02020603050405020304" pitchFamily="18" charset="0"/>
              </a:rPr>
              <a:t>«Правильно ли?» </a:t>
            </a:r>
            <a:endParaRPr lang="ru-RU" sz="2400" u="sng" dirty="0">
              <a:solidFill>
                <a:srgbClr val="C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678020" y="1303828"/>
            <a:ext cx="4972195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600" b="1" i="1" dirty="0" smtClean="0">
                <a:solidFill>
                  <a:srgbClr val="0033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Снова </a:t>
            </a:r>
            <a:r>
              <a:rPr lang="ru-RU" sz="3600" b="1" i="1" dirty="0">
                <a:solidFill>
                  <a:srgbClr val="0033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кличет старуха </a:t>
            </a:r>
            <a:endParaRPr lang="ru-RU" sz="3600" b="1" i="1" dirty="0" smtClean="0">
              <a:solidFill>
                <a:srgbClr val="00330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algn="ctr"/>
            <a:r>
              <a:rPr lang="ru-RU" sz="3600" b="1" i="1" dirty="0" smtClean="0">
                <a:solidFill>
                  <a:srgbClr val="0033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золотую </a:t>
            </a:r>
            <a:r>
              <a:rPr lang="ru-RU" sz="3600" b="1" i="1" dirty="0">
                <a:solidFill>
                  <a:srgbClr val="0033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рыбку…?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365522" y="3444808"/>
            <a:ext cx="331347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6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Кликал старик</a:t>
            </a:r>
          </a:p>
        </p:txBody>
      </p:sp>
    </p:spTree>
    <p:extLst>
      <p:ext uri="{BB962C8B-B14F-4D97-AF65-F5344CB8AC3E}">
        <p14:creationId xmlns:p14="http://schemas.microsoft.com/office/powerpoint/2010/main" val="3450900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907458" y="144930"/>
            <a:ext cx="82296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3200" b="1" u="sng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</a:rPr>
              <a:t>3 конкурс – </a:t>
            </a:r>
            <a:r>
              <a:rPr lang="ru-RU" sz="3200" b="1" u="sng" dirty="0">
                <a:solidFill>
                  <a:srgbClr val="C00000"/>
                </a:solidFill>
                <a:latin typeface="Times New Roman" panose="02020603050405020304" pitchFamily="18" charset="0"/>
              </a:rPr>
              <a:t>«Правильно ли?» </a:t>
            </a:r>
            <a:endParaRPr lang="ru-RU" sz="2400" u="sng" dirty="0">
              <a:solidFill>
                <a:srgbClr val="C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444413" y="1303828"/>
            <a:ext cx="7439408" cy="17543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600" b="1" i="1" dirty="0" smtClean="0">
                <a:solidFill>
                  <a:srgbClr val="0033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Кабы </a:t>
            </a:r>
            <a:r>
              <a:rPr lang="ru-RU" sz="3600" b="1" i="1" dirty="0">
                <a:solidFill>
                  <a:srgbClr val="0033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я была царица, третья </a:t>
            </a:r>
            <a:endParaRPr lang="ru-RU" sz="3600" b="1" i="1" dirty="0" smtClean="0">
              <a:solidFill>
                <a:srgbClr val="00330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algn="ctr"/>
            <a:r>
              <a:rPr lang="ru-RU" sz="3600" b="1" i="1" dirty="0" smtClean="0">
                <a:solidFill>
                  <a:srgbClr val="0033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молвила </a:t>
            </a:r>
            <a:r>
              <a:rPr lang="ru-RU" sz="3600" b="1" i="1" dirty="0">
                <a:solidFill>
                  <a:srgbClr val="0033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девица, то на весь бы мир </a:t>
            </a:r>
            <a:endParaRPr lang="ru-RU" sz="3600" b="1" i="1" dirty="0" smtClean="0">
              <a:solidFill>
                <a:srgbClr val="00330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algn="ctr"/>
            <a:r>
              <a:rPr lang="ru-RU" sz="3600" b="1" i="1" dirty="0" smtClean="0">
                <a:solidFill>
                  <a:srgbClr val="0033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одна </a:t>
            </a:r>
            <a:r>
              <a:rPr lang="ru-RU" sz="3600" b="1" i="1" dirty="0">
                <a:solidFill>
                  <a:srgbClr val="0033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наткала бы полотна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369081" y="3444808"/>
            <a:ext cx="3306353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6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ткала первая, </a:t>
            </a:r>
            <a:endParaRPr lang="ru-RU" sz="3600" b="1" i="1" dirty="0" smtClean="0">
              <a:solidFill>
                <a:srgbClr val="FF000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algn="ctr"/>
            <a:r>
              <a:rPr lang="ru-RU" sz="36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третья </a:t>
            </a:r>
            <a:r>
              <a:rPr lang="ru-RU" sz="36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родила</a:t>
            </a:r>
          </a:p>
        </p:txBody>
      </p:sp>
    </p:spTree>
    <p:extLst>
      <p:ext uri="{BB962C8B-B14F-4D97-AF65-F5344CB8AC3E}">
        <p14:creationId xmlns:p14="http://schemas.microsoft.com/office/powerpoint/2010/main" val="544476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907458" y="144930"/>
            <a:ext cx="82296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3200" b="1" u="sng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</a:rPr>
              <a:t>3 конкурс – </a:t>
            </a:r>
            <a:r>
              <a:rPr lang="ru-RU" sz="3200" b="1" u="sng" dirty="0">
                <a:solidFill>
                  <a:srgbClr val="C00000"/>
                </a:solidFill>
                <a:latin typeface="Times New Roman" panose="02020603050405020304" pitchFamily="18" charset="0"/>
              </a:rPr>
              <a:t>«Правильно ли?» </a:t>
            </a:r>
            <a:endParaRPr lang="ru-RU" sz="2400" u="sng" dirty="0">
              <a:solidFill>
                <a:srgbClr val="C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378925" y="1440925"/>
            <a:ext cx="5722784" cy="23083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600" b="1" i="1" dirty="0" smtClean="0">
                <a:solidFill>
                  <a:srgbClr val="0033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И </a:t>
            </a:r>
            <a:r>
              <a:rPr lang="ru-RU" sz="3600" b="1" i="1" dirty="0">
                <a:solidFill>
                  <a:srgbClr val="0033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сказала золотая рыбка: </a:t>
            </a:r>
            <a:endParaRPr lang="ru-RU" sz="3600" b="1" i="1" dirty="0" smtClean="0">
              <a:solidFill>
                <a:srgbClr val="00330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algn="ctr"/>
            <a:r>
              <a:rPr lang="ru-RU" sz="3600" b="1" i="1" dirty="0" smtClean="0">
                <a:solidFill>
                  <a:srgbClr val="0033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«</a:t>
            </a:r>
            <a:r>
              <a:rPr lang="ru-RU" sz="3600" b="1" i="1" dirty="0">
                <a:solidFill>
                  <a:srgbClr val="0033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Не хочу быть, столбовой </a:t>
            </a:r>
            <a:endParaRPr lang="ru-RU" sz="3600" b="1" i="1" dirty="0" smtClean="0">
              <a:solidFill>
                <a:srgbClr val="00330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algn="ctr"/>
            <a:r>
              <a:rPr lang="ru-RU" sz="3600" b="1" i="1" dirty="0" smtClean="0">
                <a:solidFill>
                  <a:srgbClr val="0033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дворянкой</a:t>
            </a:r>
            <a:r>
              <a:rPr lang="ru-RU" sz="3600" b="1" i="1" dirty="0">
                <a:solidFill>
                  <a:srgbClr val="0033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, хочу быть </a:t>
            </a:r>
            <a:endParaRPr lang="ru-RU" sz="3600" b="1" i="1" dirty="0" smtClean="0">
              <a:solidFill>
                <a:srgbClr val="00330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algn="ctr"/>
            <a:r>
              <a:rPr lang="ru-RU" sz="3600" b="1" i="1" dirty="0" smtClean="0">
                <a:solidFill>
                  <a:srgbClr val="0033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владычицей </a:t>
            </a:r>
            <a:r>
              <a:rPr lang="ru-RU" sz="3600" b="1" i="1" dirty="0">
                <a:solidFill>
                  <a:srgbClr val="0033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морской»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769532" y="4460469"/>
            <a:ext cx="321665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6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Слова старухи</a:t>
            </a:r>
          </a:p>
        </p:txBody>
      </p:sp>
    </p:spTree>
    <p:extLst>
      <p:ext uri="{BB962C8B-B14F-4D97-AF65-F5344CB8AC3E}">
        <p14:creationId xmlns:p14="http://schemas.microsoft.com/office/powerpoint/2010/main" val="1378822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907458" y="144930"/>
            <a:ext cx="82296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3200" b="1" u="sng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</a:rPr>
              <a:t>4 конкурс – </a:t>
            </a:r>
            <a:r>
              <a:rPr lang="ru-RU" sz="3200" b="1" u="sng" dirty="0">
                <a:solidFill>
                  <a:srgbClr val="C00000"/>
                </a:solidFill>
                <a:latin typeface="Times New Roman" panose="02020603050405020304" pitchFamily="18" charset="0"/>
              </a:rPr>
              <a:t>«Бюро находок</a:t>
            </a:r>
            <a:r>
              <a:rPr lang="ru-RU" sz="3200" b="1" u="sng" dirty="0" smtClean="0">
                <a:solidFill>
                  <a:srgbClr val="C00000"/>
                </a:solidFill>
                <a:latin typeface="Times New Roman" panose="02020603050405020304" pitchFamily="18" charset="0"/>
              </a:rPr>
              <a:t>»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3920034" y="1440925"/>
            <a:ext cx="464056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600" b="1" i="1" dirty="0">
                <a:solidFill>
                  <a:srgbClr val="0033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Назови хозяина вещи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570148" y="5476469"/>
            <a:ext cx="334033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6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Царица-мачеха</a:t>
            </a:r>
          </a:p>
        </p:txBody>
      </p:sp>
      <p:pic>
        <p:nvPicPr>
          <p:cNvPr id="2050" name="Picture 2" descr="http://900igr.net/up/datai/185314/0014-014-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0034" y="2178534"/>
            <a:ext cx="4244105" cy="320665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4353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907458" y="144930"/>
            <a:ext cx="82296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3200" b="1" u="sng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</a:rPr>
              <a:t>4 конкурс – </a:t>
            </a:r>
            <a:r>
              <a:rPr lang="ru-RU" sz="3200" b="1" u="sng" dirty="0">
                <a:solidFill>
                  <a:srgbClr val="C00000"/>
                </a:solidFill>
                <a:latin typeface="Times New Roman" panose="02020603050405020304" pitchFamily="18" charset="0"/>
              </a:rPr>
              <a:t>«Бюро находок</a:t>
            </a:r>
            <a:r>
              <a:rPr lang="ru-RU" sz="3200" b="1" u="sng" dirty="0" smtClean="0">
                <a:solidFill>
                  <a:srgbClr val="C00000"/>
                </a:solidFill>
                <a:latin typeface="Times New Roman" panose="02020603050405020304" pitchFamily="18" charset="0"/>
              </a:rPr>
              <a:t>»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3920034" y="1440925"/>
            <a:ext cx="464056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600" b="1" i="1" dirty="0">
                <a:solidFill>
                  <a:srgbClr val="0033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Назови хозяина вещи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256169" y="5476469"/>
            <a:ext cx="196829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6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Старуха</a:t>
            </a:r>
          </a:p>
        </p:txBody>
      </p:sp>
      <p:pic>
        <p:nvPicPr>
          <p:cNvPr id="3074" name="Picture 2" descr="http://inlosinopetrovsk.ru/upload/resizeproxy/720_/b8c03df3084f71f7b10ec7bbc4d47960.jpg?148552373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5745" y="2332574"/>
            <a:ext cx="5153025" cy="289857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448396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907458" y="144930"/>
            <a:ext cx="82296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3200" b="1" u="sng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</a:rPr>
              <a:t>4 конкурс – </a:t>
            </a:r>
            <a:r>
              <a:rPr lang="ru-RU" sz="3200" b="1" u="sng" dirty="0">
                <a:solidFill>
                  <a:srgbClr val="C00000"/>
                </a:solidFill>
                <a:latin typeface="Times New Roman" panose="02020603050405020304" pitchFamily="18" charset="0"/>
              </a:rPr>
              <a:t>«Бюро находок</a:t>
            </a:r>
            <a:r>
              <a:rPr lang="ru-RU" sz="3200" b="1" u="sng" dirty="0" smtClean="0">
                <a:solidFill>
                  <a:srgbClr val="C00000"/>
                </a:solidFill>
                <a:latin typeface="Times New Roman" panose="02020603050405020304" pitchFamily="18" charset="0"/>
              </a:rPr>
              <a:t>»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3920034" y="1440925"/>
            <a:ext cx="464056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600" b="1" i="1" dirty="0">
                <a:solidFill>
                  <a:srgbClr val="0033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Назови хозяина вещи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279621" y="5476469"/>
            <a:ext cx="392139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6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Золотой петушок</a:t>
            </a:r>
            <a:endParaRPr lang="ru-RU" sz="3600" b="1" i="1" dirty="0">
              <a:solidFill>
                <a:srgbClr val="FF000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pic>
        <p:nvPicPr>
          <p:cNvPr id="4098" name="Picture 2" descr="https://fsd.multiurok.ru/html/2017/09/28/s_59cd4a625d818/img14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31" t="59375" r="15469" b="3403"/>
          <a:stretch/>
        </p:blipFill>
        <p:spPr bwMode="auto">
          <a:xfrm>
            <a:off x="2844800" y="2527299"/>
            <a:ext cx="6687402" cy="248920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92681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907458" y="144930"/>
            <a:ext cx="82296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3200" b="1" u="sng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</a:rPr>
              <a:t>4 конкурс – </a:t>
            </a:r>
            <a:r>
              <a:rPr lang="ru-RU" sz="3200" b="1" u="sng" dirty="0">
                <a:solidFill>
                  <a:srgbClr val="C00000"/>
                </a:solidFill>
                <a:latin typeface="Times New Roman" panose="02020603050405020304" pitchFamily="18" charset="0"/>
              </a:rPr>
              <a:t>«Бюро находок</a:t>
            </a:r>
            <a:r>
              <a:rPr lang="ru-RU" sz="3200" b="1" u="sng" dirty="0" smtClean="0">
                <a:solidFill>
                  <a:srgbClr val="C00000"/>
                </a:solidFill>
                <a:latin typeface="Times New Roman" panose="02020603050405020304" pitchFamily="18" charset="0"/>
              </a:rPr>
              <a:t>»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3920034" y="1440925"/>
            <a:ext cx="464056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600" b="1" i="1" dirty="0">
                <a:solidFill>
                  <a:srgbClr val="0033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Назови хозяина вещи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560179" y="5476469"/>
            <a:ext cx="336027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6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Царевна-лебедь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39" r="24924" b="78045"/>
          <a:stretch/>
        </p:blipFill>
        <p:spPr>
          <a:xfrm>
            <a:off x="3829479" y="2633196"/>
            <a:ext cx="4811126" cy="20419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0859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-356349" y="1156984"/>
            <a:ext cx="8229600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5400" b="1" u="sng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</a:rPr>
              <a:t>5 конкурс – </a:t>
            </a:r>
          </a:p>
          <a:p>
            <a:pPr algn="ctr">
              <a:spcAft>
                <a:spcPts val="0"/>
              </a:spcAft>
            </a:pPr>
            <a:r>
              <a:rPr lang="ru-RU" sz="6000" b="1" u="sng" dirty="0" smtClean="0">
                <a:solidFill>
                  <a:srgbClr val="C00000"/>
                </a:solidFill>
                <a:latin typeface="Times New Roman" panose="02020603050405020304" pitchFamily="18" charset="0"/>
              </a:rPr>
              <a:t>«</a:t>
            </a:r>
            <a:r>
              <a:rPr lang="ru-RU" sz="6000" b="1" u="sng" dirty="0">
                <a:solidFill>
                  <a:srgbClr val="C00000"/>
                </a:solidFill>
                <a:latin typeface="Times New Roman" panose="02020603050405020304" pitchFamily="18" charset="0"/>
              </a:rPr>
              <a:t>Рисунок - загадка» </a:t>
            </a:r>
            <a:endParaRPr lang="ru-RU" sz="4800" u="sng" dirty="0">
              <a:solidFill>
                <a:srgbClr val="C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21181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907458" y="144930"/>
            <a:ext cx="82296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3200" b="1" u="sng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</a:rPr>
              <a:t>1 конкурс – «Разминка» </a:t>
            </a:r>
            <a:endParaRPr lang="ru-RU" sz="2400" u="sng" dirty="0">
              <a:solidFill>
                <a:srgbClr val="C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217114" y="2546242"/>
            <a:ext cx="7610288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000" b="1" i="1" dirty="0" smtClean="0">
                <a:solidFill>
                  <a:srgbClr val="0033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Назовите сказки, </a:t>
            </a:r>
          </a:p>
          <a:p>
            <a:pPr algn="ctr"/>
            <a:r>
              <a:rPr lang="ru-RU" sz="4000" b="1" i="1" dirty="0" smtClean="0">
                <a:solidFill>
                  <a:srgbClr val="0033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которые написал А.С. Пушкин? </a:t>
            </a:r>
            <a:endParaRPr lang="ru-RU" sz="4000" b="1" i="1" dirty="0">
              <a:solidFill>
                <a:srgbClr val="0033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838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058378" y="595136"/>
            <a:ext cx="82296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3200" b="1" u="sng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</a:rPr>
              <a:t>6 конкурс – </a:t>
            </a:r>
            <a:r>
              <a:rPr lang="ru-RU" sz="3200" b="1" u="sng" dirty="0">
                <a:solidFill>
                  <a:srgbClr val="C00000"/>
                </a:solidFill>
                <a:latin typeface="Times New Roman" panose="02020603050405020304" pitchFamily="18" charset="0"/>
              </a:rPr>
              <a:t>«Сказочный тест</a:t>
            </a:r>
            <a:r>
              <a:rPr lang="ru-RU" sz="3200" b="1" u="sng" dirty="0" smtClean="0">
                <a:solidFill>
                  <a:srgbClr val="C00000"/>
                </a:solidFill>
                <a:latin typeface="Times New Roman" panose="02020603050405020304" pitchFamily="18" charset="0"/>
              </a:rPr>
              <a:t>»</a:t>
            </a:r>
            <a:endParaRPr lang="ru-RU" sz="2400" u="sng" dirty="0">
              <a:solidFill>
                <a:srgbClr val="C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503959" y="1440925"/>
            <a:ext cx="5472716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i="1" dirty="0" smtClean="0">
                <a:solidFill>
                  <a:srgbClr val="0033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Сколько </a:t>
            </a:r>
            <a:r>
              <a:rPr lang="ru-RU" sz="2800" b="1" i="1" dirty="0">
                <a:solidFill>
                  <a:srgbClr val="0033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богатырей было </a:t>
            </a:r>
            <a:endParaRPr lang="ru-RU" sz="2800" b="1" i="1" dirty="0" smtClean="0">
              <a:solidFill>
                <a:srgbClr val="00330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algn="ctr"/>
            <a:r>
              <a:rPr lang="ru-RU" sz="2800" b="1" i="1" dirty="0" smtClean="0">
                <a:solidFill>
                  <a:srgbClr val="0033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в </a:t>
            </a:r>
            <a:r>
              <a:rPr lang="ru-RU" sz="2800" b="1" i="1" dirty="0">
                <a:solidFill>
                  <a:srgbClr val="0033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«Сказке о мертвой царевне…»?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422948" y="2750642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А) 3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6836555" y="2750642"/>
            <a:ext cx="80182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Б) 7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409187" y="3686813"/>
            <a:ext cx="99258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В) 12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6752397" y="3629472"/>
            <a:ext cx="97013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Г) 33</a:t>
            </a:r>
          </a:p>
        </p:txBody>
      </p:sp>
    </p:spTree>
    <p:extLst>
      <p:ext uri="{BB962C8B-B14F-4D97-AF65-F5344CB8AC3E}">
        <p14:creationId xmlns:p14="http://schemas.microsoft.com/office/powerpoint/2010/main" val="889204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058378" y="595136"/>
            <a:ext cx="82296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3200" b="1" u="sng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</a:rPr>
              <a:t>6 конкурс – </a:t>
            </a:r>
            <a:r>
              <a:rPr lang="ru-RU" sz="3200" b="1" u="sng" dirty="0">
                <a:solidFill>
                  <a:srgbClr val="C00000"/>
                </a:solidFill>
                <a:latin typeface="Times New Roman" panose="02020603050405020304" pitchFamily="18" charset="0"/>
              </a:rPr>
              <a:t>«Сказочный тест</a:t>
            </a:r>
            <a:r>
              <a:rPr lang="ru-RU" sz="3200" b="1" u="sng" dirty="0" smtClean="0">
                <a:solidFill>
                  <a:srgbClr val="C00000"/>
                </a:solidFill>
                <a:latin typeface="Times New Roman" panose="02020603050405020304" pitchFamily="18" charset="0"/>
              </a:rPr>
              <a:t>»</a:t>
            </a:r>
            <a:endParaRPr lang="ru-RU" sz="2400" u="sng" dirty="0">
              <a:solidFill>
                <a:srgbClr val="C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774721" y="1440925"/>
            <a:ext cx="6931193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i="1" dirty="0">
                <a:solidFill>
                  <a:srgbClr val="0033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Куда укусил шмель сватью бабу </a:t>
            </a:r>
            <a:r>
              <a:rPr lang="ru-RU" sz="2800" b="1" i="1" dirty="0" err="1">
                <a:solidFill>
                  <a:srgbClr val="0033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Бабариху</a:t>
            </a:r>
            <a:r>
              <a:rPr lang="ru-RU" sz="2800" b="1" i="1" dirty="0">
                <a:solidFill>
                  <a:srgbClr val="0033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</a:p>
          <a:p>
            <a:pPr algn="ctr"/>
            <a:r>
              <a:rPr lang="ru-RU" sz="2800" b="1" i="1" dirty="0">
                <a:solidFill>
                  <a:srgbClr val="0033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в «Сказке о царе </a:t>
            </a:r>
            <a:r>
              <a:rPr lang="ru-RU" sz="2800" b="1" i="1" dirty="0" err="1">
                <a:solidFill>
                  <a:srgbClr val="0033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Салтане</a:t>
            </a:r>
            <a:r>
              <a:rPr lang="ru-RU" sz="2800" b="1" i="1" dirty="0">
                <a:solidFill>
                  <a:srgbClr val="0033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…»?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026974" y="2750642"/>
            <a:ext cx="169475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А)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в глаз  </a:t>
            </a:r>
            <a:endParaRPr lang="ru-RU" sz="2800" b="1" i="1" dirty="0">
              <a:solidFill>
                <a:srgbClr val="FF000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920010" y="3704324"/>
            <a:ext cx="140936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В)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в нос</a:t>
            </a:r>
            <a:endParaRPr lang="ru-RU" sz="2800" b="1" i="1" dirty="0">
              <a:solidFill>
                <a:srgbClr val="FF000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395005" y="3704324"/>
            <a:ext cx="138768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Г)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в ухо</a:t>
            </a:r>
            <a:endParaRPr lang="ru-RU" sz="2800" b="1" i="1" dirty="0">
              <a:solidFill>
                <a:srgbClr val="FF000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459388" y="2803281"/>
            <a:ext cx="141577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Б) в лоб</a:t>
            </a:r>
            <a:endParaRPr lang="ru-RU" sz="2800" b="1" i="1" dirty="0">
              <a:solidFill>
                <a:srgbClr val="FF000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843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058378" y="595136"/>
            <a:ext cx="82296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3200" b="1" u="sng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</a:rPr>
              <a:t>6 конкурс – </a:t>
            </a:r>
            <a:r>
              <a:rPr lang="ru-RU" sz="3200" b="1" u="sng" dirty="0">
                <a:solidFill>
                  <a:srgbClr val="C00000"/>
                </a:solidFill>
                <a:latin typeface="Times New Roman" panose="02020603050405020304" pitchFamily="18" charset="0"/>
              </a:rPr>
              <a:t>«Сказочный тест</a:t>
            </a:r>
            <a:r>
              <a:rPr lang="ru-RU" sz="3200" b="1" u="sng" dirty="0" smtClean="0">
                <a:solidFill>
                  <a:srgbClr val="C00000"/>
                </a:solidFill>
                <a:latin typeface="Times New Roman" panose="02020603050405020304" pitchFamily="18" charset="0"/>
              </a:rPr>
              <a:t>»</a:t>
            </a:r>
            <a:endParaRPr lang="ru-RU" sz="2400" u="sng" dirty="0">
              <a:solidFill>
                <a:srgbClr val="C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945857" y="1440925"/>
            <a:ext cx="65889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i="1" dirty="0" smtClean="0">
                <a:solidFill>
                  <a:srgbClr val="0033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На </a:t>
            </a:r>
            <a:r>
              <a:rPr lang="ru-RU" sz="2800" b="1" i="1" dirty="0">
                <a:solidFill>
                  <a:srgbClr val="0033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каком острове правил князь </a:t>
            </a:r>
            <a:r>
              <a:rPr lang="ru-RU" sz="2800" b="1" i="1" dirty="0" err="1">
                <a:solidFill>
                  <a:srgbClr val="0033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Гвидон</a:t>
            </a:r>
            <a:r>
              <a:rPr lang="ru-RU" sz="2800" b="1" i="1" dirty="0">
                <a:solidFill>
                  <a:srgbClr val="0033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?</a:t>
            </a:r>
            <a:endParaRPr lang="ru-RU" sz="2800" b="1" i="1" dirty="0">
              <a:solidFill>
                <a:srgbClr val="00330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088897" y="2750642"/>
            <a:ext cx="35709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А)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остров сокровищ  </a:t>
            </a:r>
            <a:endParaRPr lang="ru-RU" sz="2800" b="1" i="1" dirty="0">
              <a:solidFill>
                <a:srgbClr val="FF000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933359" y="2750642"/>
            <a:ext cx="260821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Б)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остров Буян</a:t>
            </a:r>
            <a:endParaRPr lang="ru-RU" sz="2800" b="1" i="1" dirty="0">
              <a:solidFill>
                <a:srgbClr val="FF000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492856" y="3701364"/>
            <a:ext cx="340881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В)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остров невезения</a:t>
            </a:r>
            <a:endParaRPr lang="ru-RU" sz="2800" b="1" i="1" dirty="0">
              <a:solidFill>
                <a:srgbClr val="FF000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520830" y="3701364"/>
            <a:ext cx="492141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Г)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остров погибших кораблей</a:t>
            </a:r>
            <a:endParaRPr lang="ru-RU" sz="2800" b="1" i="1" dirty="0">
              <a:solidFill>
                <a:srgbClr val="FF000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02923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058378" y="595136"/>
            <a:ext cx="82296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3200" b="1" u="sng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</a:rPr>
              <a:t>6 конкурс – </a:t>
            </a:r>
            <a:r>
              <a:rPr lang="ru-RU" sz="3200" b="1" u="sng" dirty="0">
                <a:solidFill>
                  <a:srgbClr val="C00000"/>
                </a:solidFill>
                <a:latin typeface="Times New Roman" panose="02020603050405020304" pitchFamily="18" charset="0"/>
              </a:rPr>
              <a:t>«Сказочный тест</a:t>
            </a:r>
            <a:r>
              <a:rPr lang="ru-RU" sz="3200" b="1" u="sng" dirty="0" smtClean="0">
                <a:solidFill>
                  <a:srgbClr val="C00000"/>
                </a:solidFill>
                <a:latin typeface="Times New Roman" panose="02020603050405020304" pitchFamily="18" charset="0"/>
              </a:rPr>
              <a:t>»</a:t>
            </a:r>
            <a:endParaRPr lang="ru-RU" sz="2400" u="sng" dirty="0">
              <a:solidFill>
                <a:srgbClr val="C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090416" y="1440925"/>
            <a:ext cx="62998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i="1" dirty="0" smtClean="0">
                <a:solidFill>
                  <a:srgbClr val="0033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Царь </a:t>
            </a:r>
            <a:r>
              <a:rPr lang="ru-RU" sz="2800" b="1" i="1" dirty="0" err="1">
                <a:solidFill>
                  <a:srgbClr val="0033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Дадон</a:t>
            </a:r>
            <a:r>
              <a:rPr lang="ru-RU" sz="2800" b="1" i="1" dirty="0">
                <a:solidFill>
                  <a:srgbClr val="0033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– персонаж какой сказки?</a:t>
            </a:r>
            <a:endParaRPr lang="ru-RU" sz="2800" b="1" i="1" dirty="0">
              <a:solidFill>
                <a:srgbClr val="00330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591742" y="2750642"/>
            <a:ext cx="456522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А) </a:t>
            </a:r>
            <a: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«Сказка о царе </a:t>
            </a:r>
            <a:r>
              <a:rPr lang="ru-RU" sz="2400" b="1" i="1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Салтане</a:t>
            </a:r>
            <a: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…»   </a:t>
            </a:r>
            <a:endParaRPr lang="ru-RU" sz="2400" b="1" i="1" dirty="0">
              <a:solidFill>
                <a:srgbClr val="FF000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240317" y="2764338"/>
            <a:ext cx="455477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Б) </a:t>
            </a:r>
            <a: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«Сказка о золотом петушке»</a:t>
            </a:r>
            <a:endParaRPr lang="ru-RU" sz="2400" b="1" i="1" dirty="0">
              <a:solidFill>
                <a:srgbClr val="FF000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95472" y="3767971"/>
            <a:ext cx="590283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В) </a:t>
            </a:r>
            <a: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«Сказка о попе и его работнике </a:t>
            </a:r>
            <a:r>
              <a:rPr lang="ru-RU" sz="2400" b="1" i="1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Балде</a:t>
            </a:r>
            <a: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»</a:t>
            </a:r>
            <a:endParaRPr lang="ru-RU" sz="2400" b="1" i="1" dirty="0">
              <a:solidFill>
                <a:srgbClr val="FF000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427259" y="3795363"/>
            <a:ext cx="418088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Г) </a:t>
            </a:r>
            <a: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«Сказка о рыбаке и рыбке»</a:t>
            </a:r>
            <a:endParaRPr lang="ru-RU" sz="2400" b="1" i="1" dirty="0">
              <a:solidFill>
                <a:srgbClr val="FF000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0476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058378" y="595136"/>
            <a:ext cx="82296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3200" b="1" u="sng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</a:rPr>
              <a:t>6 конкурс – </a:t>
            </a:r>
            <a:r>
              <a:rPr lang="ru-RU" sz="3200" b="1" u="sng" dirty="0">
                <a:solidFill>
                  <a:srgbClr val="C00000"/>
                </a:solidFill>
                <a:latin typeface="Times New Roman" panose="02020603050405020304" pitchFamily="18" charset="0"/>
              </a:rPr>
              <a:t>«Сказочный тест</a:t>
            </a:r>
            <a:r>
              <a:rPr lang="ru-RU" sz="3200" b="1" u="sng" dirty="0" smtClean="0">
                <a:solidFill>
                  <a:srgbClr val="C00000"/>
                </a:solidFill>
                <a:latin typeface="Times New Roman" panose="02020603050405020304" pitchFamily="18" charset="0"/>
              </a:rPr>
              <a:t>»</a:t>
            </a:r>
            <a:endParaRPr lang="ru-RU" sz="2400" u="sng" dirty="0">
              <a:solidFill>
                <a:srgbClr val="C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813851" y="1440925"/>
            <a:ext cx="4852932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i="1" dirty="0" smtClean="0">
                <a:solidFill>
                  <a:srgbClr val="0033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Бочка </a:t>
            </a:r>
            <a:r>
              <a:rPr lang="ru-RU" sz="2800" b="1" i="1" dirty="0">
                <a:solidFill>
                  <a:srgbClr val="0033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с женой и сыном царя </a:t>
            </a:r>
            <a:endParaRPr lang="ru-RU" sz="2800" b="1" i="1" dirty="0" smtClean="0">
              <a:solidFill>
                <a:srgbClr val="00330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algn="ctr"/>
            <a:r>
              <a:rPr lang="ru-RU" sz="2800" b="1" i="1" dirty="0" err="1" smtClean="0">
                <a:solidFill>
                  <a:srgbClr val="0033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Салтана</a:t>
            </a:r>
            <a:r>
              <a:rPr lang="ru-RU" sz="2800" b="1" i="1" dirty="0" smtClean="0">
                <a:solidFill>
                  <a:srgbClr val="0033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2800" b="1" i="1" dirty="0">
                <a:solidFill>
                  <a:srgbClr val="0033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поплыла на: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109304" y="2750642"/>
            <a:ext cx="153009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А)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север </a:t>
            </a:r>
            <a:endParaRPr lang="ru-RU" sz="2800" b="1" i="1" dirty="0">
              <a:solidFill>
                <a:srgbClr val="FF000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869516" y="3704324"/>
            <a:ext cx="151035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В)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запад</a:t>
            </a:r>
            <a:endParaRPr lang="ru-RU" sz="2800" b="1" i="1" dirty="0">
              <a:solidFill>
                <a:srgbClr val="FF000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522994" y="3704324"/>
            <a:ext cx="17413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Г)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восток</a:t>
            </a:r>
            <a:endParaRPr lang="ru-RU" sz="2800" b="1" i="1" dirty="0">
              <a:solidFill>
                <a:srgbClr val="FF000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658161" y="2803281"/>
            <a:ext cx="101822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Б) юг</a:t>
            </a:r>
            <a:endParaRPr lang="ru-RU" sz="2800" b="1" i="1" dirty="0">
              <a:solidFill>
                <a:srgbClr val="FF000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415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058378" y="595136"/>
            <a:ext cx="82296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3200" b="1" u="sng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</a:rPr>
              <a:t>6 конкурс – </a:t>
            </a:r>
            <a:r>
              <a:rPr lang="ru-RU" sz="3200" b="1" u="sng" dirty="0">
                <a:solidFill>
                  <a:srgbClr val="C00000"/>
                </a:solidFill>
                <a:latin typeface="Times New Roman" panose="02020603050405020304" pitchFamily="18" charset="0"/>
              </a:rPr>
              <a:t>«Сказочный тест</a:t>
            </a:r>
            <a:r>
              <a:rPr lang="ru-RU" sz="3200" b="1" u="sng" dirty="0" smtClean="0">
                <a:solidFill>
                  <a:srgbClr val="C00000"/>
                </a:solidFill>
                <a:latin typeface="Times New Roman" panose="02020603050405020304" pitchFamily="18" charset="0"/>
              </a:rPr>
              <a:t>»</a:t>
            </a:r>
            <a:endParaRPr lang="ru-RU" sz="2400" u="sng" dirty="0">
              <a:solidFill>
                <a:srgbClr val="C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705311" y="1440925"/>
            <a:ext cx="707001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i="1" dirty="0" smtClean="0">
                <a:solidFill>
                  <a:srgbClr val="0033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Поп </a:t>
            </a:r>
            <a:r>
              <a:rPr lang="ru-RU" sz="2800" b="1" i="1" dirty="0">
                <a:solidFill>
                  <a:srgbClr val="0033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велел </a:t>
            </a:r>
            <a:r>
              <a:rPr lang="ru-RU" sz="2800" b="1" i="1" dirty="0" err="1">
                <a:solidFill>
                  <a:srgbClr val="0033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Балде</a:t>
            </a:r>
            <a:r>
              <a:rPr lang="ru-RU" sz="2800" b="1" i="1" dirty="0">
                <a:solidFill>
                  <a:srgbClr val="0033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взять оброк с чертей за:</a:t>
            </a:r>
            <a:endParaRPr lang="ru-RU" sz="2800" b="1" i="1" dirty="0">
              <a:solidFill>
                <a:srgbClr val="00330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000524" y="2750642"/>
            <a:ext cx="174765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А)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2 года  </a:t>
            </a:r>
            <a:endParaRPr lang="ru-RU" sz="2800" b="1" i="1" dirty="0">
              <a:solidFill>
                <a:srgbClr val="FF000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459016" y="2750642"/>
            <a:ext cx="155690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Б)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3 года</a:t>
            </a:r>
            <a:endParaRPr lang="ru-RU" sz="2800" b="1" i="1" dirty="0">
              <a:solidFill>
                <a:srgbClr val="FF000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978396" y="3686813"/>
            <a:ext cx="185416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В)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полгода</a:t>
            </a:r>
            <a:endParaRPr lang="ru-RU" sz="2800" b="1" i="1" dirty="0">
              <a:solidFill>
                <a:srgbClr val="FF000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554394" y="3629472"/>
            <a:ext cx="136614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Г)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1 год</a:t>
            </a:r>
            <a:endParaRPr lang="ru-RU" sz="2800" b="1" i="1" dirty="0">
              <a:solidFill>
                <a:srgbClr val="FF000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404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058378" y="595136"/>
            <a:ext cx="82296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3200" b="1" u="sng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</a:rPr>
              <a:t>6 конкурс – </a:t>
            </a:r>
            <a:r>
              <a:rPr lang="ru-RU" sz="3200" b="1" u="sng" dirty="0">
                <a:solidFill>
                  <a:srgbClr val="C00000"/>
                </a:solidFill>
                <a:latin typeface="Times New Roman" panose="02020603050405020304" pitchFamily="18" charset="0"/>
              </a:rPr>
              <a:t>«Сказочный тест</a:t>
            </a:r>
            <a:r>
              <a:rPr lang="ru-RU" sz="3200" b="1" u="sng" dirty="0" smtClean="0">
                <a:solidFill>
                  <a:srgbClr val="C00000"/>
                </a:solidFill>
                <a:latin typeface="Times New Roman" panose="02020603050405020304" pitchFamily="18" charset="0"/>
              </a:rPr>
              <a:t>»</a:t>
            </a:r>
            <a:endParaRPr lang="ru-RU" sz="2400" u="sng" dirty="0">
              <a:solidFill>
                <a:srgbClr val="C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567917" y="1440925"/>
            <a:ext cx="534479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i="1" dirty="0" smtClean="0">
                <a:solidFill>
                  <a:srgbClr val="0033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Князь </a:t>
            </a:r>
            <a:r>
              <a:rPr lang="ru-RU" sz="2800" b="1" i="1" dirty="0" err="1">
                <a:solidFill>
                  <a:srgbClr val="0033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Гвидон</a:t>
            </a:r>
            <a:r>
              <a:rPr lang="ru-RU" sz="2800" b="1" i="1" dirty="0">
                <a:solidFill>
                  <a:srgbClr val="0033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сделал себе лук из:</a:t>
            </a:r>
            <a:endParaRPr lang="ru-RU" sz="2800" b="1" i="1" dirty="0">
              <a:solidFill>
                <a:srgbClr val="00330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624157" y="2583628"/>
            <a:ext cx="160813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Б) осины</a:t>
            </a:r>
            <a:endParaRPr lang="ru-RU" sz="2800" b="1" i="1" dirty="0">
              <a:solidFill>
                <a:srgbClr val="FF000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004846" y="2640969"/>
            <a:ext cx="150400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А) дуба  </a:t>
            </a:r>
            <a:endParaRPr lang="ru-RU" sz="2800" b="1" i="1" dirty="0">
              <a:solidFill>
                <a:srgbClr val="FF000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992021" y="3686813"/>
            <a:ext cx="18269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В) тополя</a:t>
            </a:r>
            <a:endParaRPr lang="ru-RU" sz="2800" b="1" i="1" dirty="0">
              <a:solidFill>
                <a:srgbClr val="FF000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554630" y="3611542"/>
            <a:ext cx="149117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Г) ясеня</a:t>
            </a:r>
            <a:endParaRPr lang="ru-RU" sz="2800" b="1" i="1" dirty="0">
              <a:solidFill>
                <a:srgbClr val="FF000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1340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058378" y="595136"/>
            <a:ext cx="82296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3200" b="1" u="sng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</a:rPr>
              <a:t>6 конкурс – </a:t>
            </a:r>
            <a:r>
              <a:rPr lang="ru-RU" sz="3200" b="1" u="sng" dirty="0">
                <a:solidFill>
                  <a:srgbClr val="C00000"/>
                </a:solidFill>
                <a:latin typeface="Times New Roman" panose="02020603050405020304" pitchFamily="18" charset="0"/>
              </a:rPr>
              <a:t>«Сказочный тест</a:t>
            </a:r>
            <a:r>
              <a:rPr lang="ru-RU" sz="3200" b="1" u="sng" dirty="0" smtClean="0">
                <a:solidFill>
                  <a:srgbClr val="C00000"/>
                </a:solidFill>
                <a:latin typeface="Times New Roman" panose="02020603050405020304" pitchFamily="18" charset="0"/>
              </a:rPr>
              <a:t>»</a:t>
            </a:r>
            <a:endParaRPr lang="ru-RU" sz="2400" u="sng" dirty="0">
              <a:solidFill>
                <a:srgbClr val="C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889111" y="1440925"/>
            <a:ext cx="670241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i="1" dirty="0" smtClean="0">
                <a:solidFill>
                  <a:srgbClr val="0033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Царица </a:t>
            </a:r>
            <a:r>
              <a:rPr lang="ru-RU" sz="2800" b="1" i="1" dirty="0">
                <a:solidFill>
                  <a:srgbClr val="0033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разбила волшебное зеркальце об:</a:t>
            </a:r>
            <a:endParaRPr lang="ru-RU" sz="2800" b="1" i="1" dirty="0">
              <a:solidFill>
                <a:srgbClr val="00330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118794" y="2750642"/>
            <a:ext cx="151111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А)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стол </a:t>
            </a:r>
            <a:endParaRPr lang="ru-RU" sz="2800" b="1" i="1" dirty="0">
              <a:solidFill>
                <a:srgbClr val="FF000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648651" y="2750642"/>
            <a:ext cx="117763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Б)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пол</a:t>
            </a:r>
            <a:endParaRPr lang="ru-RU" sz="2800" b="1" i="1" dirty="0">
              <a:solidFill>
                <a:srgbClr val="FF000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207658" y="3686813"/>
            <a:ext cx="139563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В)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стул</a:t>
            </a:r>
            <a:endParaRPr lang="ru-RU" sz="2800" b="1" i="1" dirty="0">
              <a:solidFill>
                <a:srgbClr val="FF000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648651" y="3686813"/>
            <a:ext cx="115448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Г)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лоб</a:t>
            </a:r>
            <a:endParaRPr lang="ru-RU" sz="2800" b="1" i="1" dirty="0">
              <a:solidFill>
                <a:srgbClr val="FF000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6720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8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058378" y="595136"/>
            <a:ext cx="82296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3200" b="1" u="sng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</a:rPr>
              <a:t>6 конкурс – </a:t>
            </a:r>
            <a:r>
              <a:rPr lang="ru-RU" sz="3200" b="1" u="sng" dirty="0">
                <a:solidFill>
                  <a:srgbClr val="C00000"/>
                </a:solidFill>
                <a:latin typeface="Times New Roman" panose="02020603050405020304" pitchFamily="18" charset="0"/>
              </a:rPr>
              <a:t>«Сказочный тест</a:t>
            </a:r>
            <a:r>
              <a:rPr lang="ru-RU" sz="3200" b="1" u="sng" dirty="0" smtClean="0">
                <a:solidFill>
                  <a:srgbClr val="C00000"/>
                </a:solidFill>
                <a:latin typeface="Times New Roman" panose="02020603050405020304" pitchFamily="18" charset="0"/>
              </a:rPr>
              <a:t>»</a:t>
            </a:r>
            <a:endParaRPr lang="ru-RU" sz="2400" u="sng" dirty="0">
              <a:solidFill>
                <a:srgbClr val="C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592106" y="1440925"/>
            <a:ext cx="729642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i="1" dirty="0" smtClean="0">
                <a:solidFill>
                  <a:srgbClr val="0033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Во </a:t>
            </a:r>
            <a:r>
              <a:rPr lang="ru-RU" sz="2800" b="1" i="1" dirty="0">
                <a:solidFill>
                  <a:srgbClr val="0033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второй раз князь </a:t>
            </a:r>
            <a:r>
              <a:rPr lang="ru-RU" sz="2800" b="1" i="1" dirty="0" err="1">
                <a:solidFill>
                  <a:srgbClr val="0033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Гвидон</a:t>
            </a:r>
            <a:r>
              <a:rPr lang="ru-RU" sz="2800" b="1" i="1" dirty="0">
                <a:solidFill>
                  <a:srgbClr val="0033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превращался </a:t>
            </a:r>
            <a:r>
              <a:rPr lang="ru-RU" sz="2800" b="1" i="1" dirty="0" smtClean="0">
                <a:solidFill>
                  <a:srgbClr val="0033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в:</a:t>
            </a:r>
            <a:endParaRPr lang="ru-RU" sz="2800" b="1" i="1" dirty="0">
              <a:solidFill>
                <a:srgbClr val="00330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557665" y="2583628"/>
            <a:ext cx="174111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Б) комара</a:t>
            </a:r>
            <a:endParaRPr lang="ru-RU" sz="2800" b="1" i="1" dirty="0">
              <a:solidFill>
                <a:srgbClr val="FF000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026486" y="2640969"/>
            <a:ext cx="146072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А) муху </a:t>
            </a:r>
            <a:endParaRPr lang="ru-RU" sz="2800" b="1" i="1" dirty="0">
              <a:solidFill>
                <a:srgbClr val="FF000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056975" y="3686813"/>
            <a:ext cx="169700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В) шмеля</a:t>
            </a:r>
            <a:endParaRPr lang="ru-RU" sz="2800" b="1" i="1" dirty="0">
              <a:solidFill>
                <a:srgbClr val="FF000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554630" y="3611542"/>
            <a:ext cx="149117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Г) овода</a:t>
            </a:r>
            <a:endParaRPr lang="ru-RU" sz="2800" b="1" i="1" dirty="0">
              <a:solidFill>
                <a:srgbClr val="FF000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4786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8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058378" y="595136"/>
            <a:ext cx="82296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3200" b="1" u="sng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</a:rPr>
              <a:t>6 конкурс – </a:t>
            </a:r>
            <a:r>
              <a:rPr lang="ru-RU" sz="3200" b="1" u="sng" dirty="0">
                <a:solidFill>
                  <a:srgbClr val="C00000"/>
                </a:solidFill>
                <a:latin typeface="Times New Roman" panose="02020603050405020304" pitchFamily="18" charset="0"/>
              </a:rPr>
              <a:t>«Сказочный тест</a:t>
            </a:r>
            <a:r>
              <a:rPr lang="ru-RU" sz="3200" b="1" u="sng" dirty="0" smtClean="0">
                <a:solidFill>
                  <a:srgbClr val="C00000"/>
                </a:solidFill>
                <a:latin typeface="Times New Roman" panose="02020603050405020304" pitchFamily="18" charset="0"/>
              </a:rPr>
              <a:t>»</a:t>
            </a:r>
            <a:endParaRPr lang="ru-RU" sz="2400" u="sng" dirty="0">
              <a:solidFill>
                <a:srgbClr val="C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511813" y="1440925"/>
            <a:ext cx="545700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i="1" dirty="0" smtClean="0">
                <a:solidFill>
                  <a:srgbClr val="0033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Бесенок</a:t>
            </a:r>
            <a:r>
              <a:rPr lang="ru-RU" sz="2800" b="1" i="1" dirty="0">
                <a:solidFill>
                  <a:srgbClr val="0033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, разговаривая с </a:t>
            </a:r>
            <a:r>
              <a:rPr lang="ru-RU" sz="2800" b="1" i="1" dirty="0" err="1">
                <a:solidFill>
                  <a:srgbClr val="0033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Балдой</a:t>
            </a:r>
            <a:r>
              <a:rPr lang="ru-RU" sz="2800" b="1" i="1" dirty="0">
                <a:solidFill>
                  <a:srgbClr val="0033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:</a:t>
            </a:r>
            <a:endParaRPr lang="ru-RU" sz="2800" b="1" i="1" dirty="0">
              <a:solidFill>
                <a:srgbClr val="00330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488027" y="2750642"/>
            <a:ext cx="477265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А)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заворчал как медвежонок </a:t>
            </a:r>
            <a:endParaRPr lang="ru-RU" sz="2800" b="1" i="1" dirty="0">
              <a:solidFill>
                <a:srgbClr val="FF000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492472" y="2770316"/>
            <a:ext cx="421525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Б)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замяукал, как котенок</a:t>
            </a:r>
            <a:endParaRPr lang="ru-RU" sz="2800" b="1" i="1" dirty="0">
              <a:solidFill>
                <a:srgbClr val="FF000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940874" y="3728258"/>
            <a:ext cx="456657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В)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завизжал, как поросенок</a:t>
            </a:r>
            <a:endParaRPr lang="ru-RU" sz="2800" b="1" i="1" dirty="0">
              <a:solidFill>
                <a:srgbClr val="FF000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032422" y="3728258"/>
            <a:ext cx="45743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Г)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поскакал, как жеребенок</a:t>
            </a:r>
            <a:endParaRPr lang="ru-RU" sz="2800" b="1" i="1" dirty="0">
              <a:solidFill>
                <a:srgbClr val="FF000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7137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907458" y="144930"/>
            <a:ext cx="82296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3200" b="1" u="sng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</a:rPr>
              <a:t>1 конкурс – «Разминка» </a:t>
            </a:r>
            <a:endParaRPr lang="ru-RU" sz="2400" u="sng" dirty="0">
              <a:solidFill>
                <a:srgbClr val="C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348418" y="2546242"/>
            <a:ext cx="5347682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000" b="1" i="1" dirty="0" smtClean="0">
                <a:solidFill>
                  <a:srgbClr val="0033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Назовите героев </a:t>
            </a:r>
          </a:p>
          <a:p>
            <a:pPr algn="ctr"/>
            <a:r>
              <a:rPr lang="ru-RU" sz="4000" b="1" i="1" dirty="0" smtClean="0">
                <a:solidFill>
                  <a:srgbClr val="0033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сказок А.С. Пушкина? </a:t>
            </a:r>
            <a:endParaRPr lang="ru-RU" sz="4000" b="1" i="1" dirty="0">
              <a:solidFill>
                <a:srgbClr val="0033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2931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907458" y="144930"/>
            <a:ext cx="82296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3200" b="1" u="sng" dirty="0">
                <a:solidFill>
                  <a:srgbClr val="C00000"/>
                </a:solidFill>
                <a:latin typeface="Times New Roman" panose="02020603050405020304" pitchFamily="18" charset="0"/>
              </a:rPr>
              <a:t>7</a:t>
            </a:r>
            <a:r>
              <a:rPr lang="ru-RU" sz="3200" b="1" u="sng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ru-RU" sz="3200" b="1" u="sng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</a:rPr>
              <a:t>конкурс – </a:t>
            </a:r>
            <a:r>
              <a:rPr lang="ru-RU" sz="3200" b="1" u="sng" dirty="0">
                <a:solidFill>
                  <a:srgbClr val="C00000"/>
                </a:solidFill>
                <a:latin typeface="Times New Roman" panose="02020603050405020304" pitchFamily="18" charset="0"/>
              </a:rPr>
              <a:t>«Вопрос – ответ» </a:t>
            </a:r>
            <a:endParaRPr lang="ru-RU" sz="2400" u="sng" dirty="0">
              <a:solidFill>
                <a:srgbClr val="C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703603" y="2042579"/>
            <a:ext cx="8811835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b="1" i="1" dirty="0" smtClean="0">
                <a:solidFill>
                  <a:srgbClr val="0033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Какому </a:t>
            </a:r>
            <a:r>
              <a:rPr lang="ru-RU" sz="3200" b="1" i="1" dirty="0">
                <a:solidFill>
                  <a:srgbClr val="0033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сказочному герою принадлежат слова: </a:t>
            </a:r>
            <a:endParaRPr lang="ru-RU" sz="3200" b="1" i="1" dirty="0" smtClean="0">
              <a:solidFill>
                <a:srgbClr val="00330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algn="ctr"/>
            <a:r>
              <a:rPr lang="ru-RU" sz="3200" b="1" i="1" dirty="0" smtClean="0">
                <a:solidFill>
                  <a:srgbClr val="0033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«</a:t>
            </a:r>
            <a:r>
              <a:rPr lang="ru-RU" sz="3200" b="1" i="1" dirty="0">
                <a:solidFill>
                  <a:srgbClr val="0033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Чего тебе надобно, старче?…»</a:t>
            </a:r>
            <a:endParaRPr lang="ru-RU" sz="3200" b="1" i="1" dirty="0">
              <a:solidFill>
                <a:srgbClr val="00330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786679" y="3874466"/>
            <a:ext cx="328596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6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Золотая рыбка</a:t>
            </a:r>
            <a:endParaRPr lang="ru-RU" sz="3600" b="1" i="1" dirty="0">
              <a:solidFill>
                <a:srgbClr val="FF000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8195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907458" y="144930"/>
            <a:ext cx="82296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3200" b="1" u="sng" dirty="0">
                <a:solidFill>
                  <a:srgbClr val="C00000"/>
                </a:solidFill>
                <a:latin typeface="Times New Roman" panose="02020603050405020304" pitchFamily="18" charset="0"/>
              </a:rPr>
              <a:t>7</a:t>
            </a:r>
            <a:r>
              <a:rPr lang="ru-RU" sz="3200" b="1" u="sng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ru-RU" sz="3200" b="1" u="sng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</a:rPr>
              <a:t>конкурс – </a:t>
            </a:r>
            <a:r>
              <a:rPr lang="ru-RU" sz="3200" b="1" u="sng" dirty="0">
                <a:solidFill>
                  <a:srgbClr val="C00000"/>
                </a:solidFill>
                <a:latin typeface="Times New Roman" panose="02020603050405020304" pitchFamily="18" charset="0"/>
              </a:rPr>
              <a:t>«Вопрос – ответ» </a:t>
            </a:r>
            <a:endParaRPr lang="ru-RU" sz="2400" u="sng" dirty="0">
              <a:solidFill>
                <a:srgbClr val="C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64335" y="1988790"/>
            <a:ext cx="9167638" cy="13849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i="1" dirty="0" smtClean="0">
                <a:solidFill>
                  <a:srgbClr val="0033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Назовите </a:t>
            </a:r>
            <a:r>
              <a:rPr lang="ru-RU" sz="2800" b="1" i="1" dirty="0">
                <a:solidFill>
                  <a:srgbClr val="0033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сказку А.С. Пушкина, </a:t>
            </a:r>
            <a:endParaRPr lang="ru-RU" sz="2800" b="1" i="1" dirty="0" smtClean="0">
              <a:solidFill>
                <a:srgbClr val="00330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algn="ctr"/>
            <a:r>
              <a:rPr lang="ru-RU" sz="2800" b="1" i="1" dirty="0" smtClean="0">
                <a:solidFill>
                  <a:srgbClr val="0033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которая </a:t>
            </a:r>
            <a:r>
              <a:rPr lang="ru-RU" sz="2800" b="1" i="1" dirty="0">
                <a:solidFill>
                  <a:srgbClr val="0033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заканчивается словами: </a:t>
            </a:r>
            <a:endParaRPr lang="ru-RU" sz="2800" b="1" i="1" dirty="0" smtClean="0">
              <a:solidFill>
                <a:srgbClr val="00330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algn="ctr"/>
            <a:r>
              <a:rPr lang="ru-RU" sz="2800" b="1" i="1" dirty="0" smtClean="0">
                <a:solidFill>
                  <a:srgbClr val="0033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«</a:t>
            </a:r>
            <a:r>
              <a:rPr lang="ru-RU" sz="2800" b="1" i="1" dirty="0">
                <a:solidFill>
                  <a:srgbClr val="0033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Сказка ложь, да в ней намек! Добрым молодцам урок!»</a:t>
            </a:r>
            <a:endParaRPr lang="ru-RU" sz="2800" b="1" i="1" dirty="0">
              <a:solidFill>
                <a:srgbClr val="00330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340161" y="3874466"/>
            <a:ext cx="617899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6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«</a:t>
            </a:r>
            <a:r>
              <a:rPr lang="ru-RU" sz="36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Сказка о золотом петушке</a:t>
            </a:r>
            <a:r>
              <a:rPr lang="ru-RU" sz="36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»</a:t>
            </a:r>
            <a:endParaRPr lang="ru-RU" sz="3600" b="1" i="1" dirty="0">
              <a:solidFill>
                <a:srgbClr val="FF000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0225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907458" y="144930"/>
            <a:ext cx="82296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3200" b="1" u="sng" dirty="0">
                <a:solidFill>
                  <a:srgbClr val="C00000"/>
                </a:solidFill>
                <a:latin typeface="Times New Roman" panose="02020603050405020304" pitchFamily="18" charset="0"/>
              </a:rPr>
              <a:t>7</a:t>
            </a:r>
            <a:r>
              <a:rPr lang="ru-RU" sz="3200" b="1" u="sng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ru-RU" sz="3200" b="1" u="sng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</a:rPr>
              <a:t>конкурс – </a:t>
            </a:r>
            <a:r>
              <a:rPr lang="ru-RU" sz="3200" b="1" u="sng" dirty="0">
                <a:solidFill>
                  <a:srgbClr val="C00000"/>
                </a:solidFill>
                <a:latin typeface="Times New Roman" panose="02020603050405020304" pitchFamily="18" charset="0"/>
              </a:rPr>
              <a:t>«Вопрос – ответ» </a:t>
            </a:r>
            <a:endParaRPr lang="ru-RU" sz="2400" u="sng" dirty="0">
              <a:solidFill>
                <a:srgbClr val="C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131019" y="1988790"/>
            <a:ext cx="7634269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i="1" dirty="0" smtClean="0">
                <a:solidFill>
                  <a:srgbClr val="0033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В </a:t>
            </a:r>
            <a:r>
              <a:rPr lang="ru-RU" sz="2800" b="1" i="1" dirty="0">
                <a:solidFill>
                  <a:srgbClr val="0033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какой сказке рассказывается </a:t>
            </a:r>
            <a:endParaRPr lang="ru-RU" sz="2800" b="1" i="1" dirty="0" smtClean="0">
              <a:solidFill>
                <a:srgbClr val="00330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algn="ctr"/>
            <a:r>
              <a:rPr lang="ru-RU" sz="2800" b="1" i="1" dirty="0" smtClean="0">
                <a:solidFill>
                  <a:srgbClr val="0033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о </a:t>
            </a:r>
            <a:r>
              <a:rPr lang="ru-RU" sz="2800" b="1" i="1" dirty="0">
                <a:solidFill>
                  <a:srgbClr val="0033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принципиально новой форме оплаты труда?</a:t>
            </a:r>
            <a:endParaRPr lang="ru-RU" sz="2800" b="1" i="1" dirty="0">
              <a:solidFill>
                <a:srgbClr val="00330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80039" y="3874466"/>
            <a:ext cx="729924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«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Сказка о попе и работнике его </a:t>
            </a:r>
            <a:r>
              <a:rPr lang="ru-RU" sz="3200" b="1" i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Балде</a:t>
            </a:r>
            <a:r>
              <a:rPr lang="ru-RU" sz="32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»</a:t>
            </a:r>
            <a:endParaRPr lang="ru-RU" sz="3200" b="1" i="1" dirty="0">
              <a:solidFill>
                <a:srgbClr val="FF000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3748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907458" y="144930"/>
            <a:ext cx="82296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3200" b="1" u="sng" dirty="0">
                <a:solidFill>
                  <a:srgbClr val="C00000"/>
                </a:solidFill>
                <a:latin typeface="Times New Roman" panose="02020603050405020304" pitchFamily="18" charset="0"/>
              </a:rPr>
              <a:t>7</a:t>
            </a:r>
            <a:r>
              <a:rPr lang="ru-RU" sz="3200" b="1" u="sng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ru-RU" sz="3200" b="1" u="sng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</a:rPr>
              <a:t>конкурс – </a:t>
            </a:r>
            <a:r>
              <a:rPr lang="ru-RU" sz="3200" b="1" u="sng" dirty="0">
                <a:solidFill>
                  <a:srgbClr val="C00000"/>
                </a:solidFill>
                <a:latin typeface="Times New Roman" panose="02020603050405020304" pitchFamily="18" charset="0"/>
              </a:rPr>
              <a:t>«Вопрос – ответ» </a:t>
            </a:r>
            <a:endParaRPr lang="ru-RU" sz="2400" u="sng" dirty="0">
              <a:solidFill>
                <a:srgbClr val="C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097323" y="1988790"/>
            <a:ext cx="7701660" cy="18158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i="1" dirty="0" smtClean="0">
                <a:solidFill>
                  <a:srgbClr val="0033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Какая </a:t>
            </a:r>
            <a:r>
              <a:rPr lang="ru-RU" sz="2800" b="1" i="1" dirty="0">
                <a:solidFill>
                  <a:srgbClr val="0033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сказочная героиня за ювелирную работу </a:t>
            </a:r>
            <a:endParaRPr lang="ru-RU" sz="2800" b="1" i="1" dirty="0" smtClean="0">
              <a:solidFill>
                <a:srgbClr val="00330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algn="ctr"/>
            <a:r>
              <a:rPr lang="ru-RU" sz="2800" b="1" i="1" dirty="0" smtClean="0">
                <a:solidFill>
                  <a:srgbClr val="0033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и </a:t>
            </a:r>
            <a:r>
              <a:rPr lang="ru-RU" sz="2800" b="1" i="1" dirty="0">
                <a:solidFill>
                  <a:srgbClr val="0033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вокальное мастерство получила </a:t>
            </a:r>
            <a:endParaRPr lang="ru-RU" sz="2800" b="1" i="1" dirty="0" smtClean="0">
              <a:solidFill>
                <a:srgbClr val="00330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algn="ctr"/>
            <a:r>
              <a:rPr lang="ru-RU" sz="2800" b="1" i="1" dirty="0" smtClean="0">
                <a:solidFill>
                  <a:srgbClr val="0033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от </a:t>
            </a:r>
            <a:r>
              <a:rPr lang="ru-RU" sz="2800" b="1" i="1" dirty="0">
                <a:solidFill>
                  <a:srgbClr val="0033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хозяина почетный караул и жилище </a:t>
            </a:r>
            <a:endParaRPr lang="ru-RU" sz="2800" b="1" i="1" dirty="0" smtClean="0">
              <a:solidFill>
                <a:srgbClr val="00330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algn="ctr"/>
            <a:r>
              <a:rPr lang="ru-RU" sz="2800" b="1" i="1" dirty="0" smtClean="0">
                <a:solidFill>
                  <a:srgbClr val="0033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из </a:t>
            </a:r>
            <a:r>
              <a:rPr lang="ru-RU" sz="2800" b="1" i="1" dirty="0">
                <a:solidFill>
                  <a:srgbClr val="0033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чистого хрусталя?</a:t>
            </a:r>
            <a:endParaRPr lang="ru-RU" sz="2800" b="1" i="1" dirty="0">
              <a:solidFill>
                <a:srgbClr val="00330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25175" y="4478982"/>
            <a:ext cx="729924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Белочка из «</a:t>
            </a:r>
            <a:r>
              <a:rPr lang="ru-RU" sz="32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Сказка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о царе </a:t>
            </a:r>
            <a:r>
              <a:rPr lang="ru-RU" sz="3200" b="1" i="1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Салтане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…»</a:t>
            </a:r>
            <a:endParaRPr lang="ru-RU" sz="3200" b="1" i="1" dirty="0">
              <a:solidFill>
                <a:srgbClr val="FF000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97878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907458" y="144930"/>
            <a:ext cx="82296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3200" b="1" u="sng" dirty="0">
                <a:solidFill>
                  <a:srgbClr val="C00000"/>
                </a:solidFill>
                <a:latin typeface="Times New Roman" panose="02020603050405020304" pitchFamily="18" charset="0"/>
              </a:rPr>
              <a:t>7</a:t>
            </a:r>
            <a:r>
              <a:rPr lang="ru-RU" sz="3200" b="1" u="sng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ru-RU" sz="3200" b="1" u="sng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</a:rPr>
              <a:t>конкурс – </a:t>
            </a:r>
            <a:r>
              <a:rPr lang="ru-RU" sz="3200" b="1" u="sng" dirty="0">
                <a:solidFill>
                  <a:srgbClr val="C00000"/>
                </a:solidFill>
                <a:latin typeface="Times New Roman" panose="02020603050405020304" pitchFamily="18" charset="0"/>
              </a:rPr>
              <a:t>«Вопрос – ответ» </a:t>
            </a:r>
            <a:endParaRPr lang="ru-RU" sz="2400" u="sng" dirty="0">
              <a:solidFill>
                <a:srgbClr val="C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870964" y="1988790"/>
            <a:ext cx="6154377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i="1" dirty="0" smtClean="0">
                <a:solidFill>
                  <a:srgbClr val="0033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Князь </a:t>
            </a:r>
            <a:r>
              <a:rPr lang="ru-RU" sz="2800" b="1" i="1" dirty="0" err="1">
                <a:solidFill>
                  <a:srgbClr val="0033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Гвидон</a:t>
            </a:r>
            <a:r>
              <a:rPr lang="ru-RU" sz="2800" b="1" i="1" dirty="0">
                <a:solidFill>
                  <a:srgbClr val="0033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и царевна Лебедь – </a:t>
            </a:r>
            <a:endParaRPr lang="ru-RU" sz="2800" b="1" i="1" dirty="0" smtClean="0">
              <a:solidFill>
                <a:srgbClr val="00330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algn="ctr"/>
            <a:r>
              <a:rPr lang="ru-RU" sz="2800" b="1" i="1" dirty="0" smtClean="0">
                <a:solidFill>
                  <a:srgbClr val="0033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это </a:t>
            </a:r>
            <a:r>
              <a:rPr lang="ru-RU" sz="2800" b="1" i="1" dirty="0">
                <a:solidFill>
                  <a:srgbClr val="0033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городские или сельские жители?</a:t>
            </a:r>
            <a:endParaRPr lang="ru-RU" sz="2800" b="1" i="1" dirty="0">
              <a:solidFill>
                <a:srgbClr val="00330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466323" y="4049214"/>
            <a:ext cx="5944961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Городские «Остров на море лежит,</a:t>
            </a:r>
          </a:p>
          <a:p>
            <a:pPr algn="ctr"/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Град на острове стоит</a:t>
            </a:r>
          </a:p>
        </p:txBody>
      </p:sp>
    </p:spTree>
    <p:extLst>
      <p:ext uri="{BB962C8B-B14F-4D97-AF65-F5344CB8AC3E}">
        <p14:creationId xmlns:p14="http://schemas.microsoft.com/office/powerpoint/2010/main" val="826030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907458" y="144930"/>
            <a:ext cx="82296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3200" b="1" u="sng" dirty="0">
                <a:solidFill>
                  <a:srgbClr val="C00000"/>
                </a:solidFill>
                <a:latin typeface="Times New Roman" panose="02020603050405020304" pitchFamily="18" charset="0"/>
              </a:rPr>
              <a:t>7</a:t>
            </a:r>
            <a:r>
              <a:rPr lang="ru-RU" sz="3200" b="1" u="sng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ru-RU" sz="3200" b="1" u="sng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</a:rPr>
              <a:t>конкурс – </a:t>
            </a:r>
            <a:r>
              <a:rPr lang="ru-RU" sz="3200" b="1" u="sng" dirty="0">
                <a:solidFill>
                  <a:srgbClr val="C00000"/>
                </a:solidFill>
                <a:latin typeface="Times New Roman" panose="02020603050405020304" pitchFamily="18" charset="0"/>
              </a:rPr>
              <a:t>«Вопрос – ответ» </a:t>
            </a:r>
            <a:endParaRPr lang="ru-RU" sz="2400" u="sng" dirty="0">
              <a:solidFill>
                <a:srgbClr val="C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722639" y="1988790"/>
            <a:ext cx="4451027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i="1" dirty="0" smtClean="0">
                <a:solidFill>
                  <a:srgbClr val="0033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Есть </a:t>
            </a:r>
            <a:r>
              <a:rPr lang="ru-RU" sz="2800" b="1" i="1" dirty="0">
                <a:solidFill>
                  <a:srgbClr val="0033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ли у царевны Лебеди </a:t>
            </a:r>
            <a:endParaRPr lang="ru-RU" sz="2800" b="1" i="1" dirty="0" smtClean="0">
              <a:solidFill>
                <a:srgbClr val="00330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algn="ctr"/>
            <a:r>
              <a:rPr lang="ru-RU" sz="2800" b="1" i="1" dirty="0" smtClean="0">
                <a:solidFill>
                  <a:srgbClr val="0033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родственники </a:t>
            </a:r>
            <a:r>
              <a:rPr lang="ru-RU" sz="2800" b="1" i="1" dirty="0">
                <a:solidFill>
                  <a:srgbClr val="0033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и какие?</a:t>
            </a:r>
            <a:endParaRPr lang="ru-RU" sz="2800" b="1" i="1" dirty="0">
              <a:solidFill>
                <a:srgbClr val="00330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466323" y="4049214"/>
            <a:ext cx="5944961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Да, братья. «Это витязи морские,</a:t>
            </a:r>
          </a:p>
          <a:p>
            <a:pPr algn="ctr"/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Мне ведь братья все родные…»</a:t>
            </a:r>
          </a:p>
        </p:txBody>
      </p:sp>
    </p:spTree>
    <p:extLst>
      <p:ext uri="{BB962C8B-B14F-4D97-AF65-F5344CB8AC3E}">
        <p14:creationId xmlns:p14="http://schemas.microsoft.com/office/powerpoint/2010/main" val="3793705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907458" y="144930"/>
            <a:ext cx="82296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3200" b="1" u="sng" dirty="0">
                <a:solidFill>
                  <a:srgbClr val="C00000"/>
                </a:solidFill>
                <a:latin typeface="Times New Roman" panose="02020603050405020304" pitchFamily="18" charset="0"/>
              </a:rPr>
              <a:t>7</a:t>
            </a:r>
            <a:r>
              <a:rPr lang="ru-RU" sz="3200" b="1" u="sng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ru-RU" sz="3200" b="1" u="sng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</a:rPr>
              <a:t>конкурс – </a:t>
            </a:r>
            <a:r>
              <a:rPr lang="ru-RU" sz="3200" b="1" u="sng" dirty="0">
                <a:solidFill>
                  <a:srgbClr val="C00000"/>
                </a:solidFill>
                <a:latin typeface="Times New Roman" panose="02020603050405020304" pitchFamily="18" charset="0"/>
              </a:rPr>
              <a:t>«Вопрос – ответ» </a:t>
            </a:r>
            <a:endParaRPr lang="ru-RU" sz="2400" u="sng" dirty="0">
              <a:solidFill>
                <a:srgbClr val="C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392838" y="1988790"/>
            <a:ext cx="5110630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i="1" dirty="0" smtClean="0">
                <a:solidFill>
                  <a:srgbClr val="0033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Кто </a:t>
            </a:r>
            <a:r>
              <a:rPr lang="ru-RU" sz="2800" b="1" i="1" dirty="0">
                <a:solidFill>
                  <a:srgbClr val="0033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сказал Елисею </a:t>
            </a:r>
            <a:endParaRPr lang="ru-RU" sz="2800" b="1" i="1" dirty="0" smtClean="0">
              <a:solidFill>
                <a:srgbClr val="00330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algn="ctr"/>
            <a:r>
              <a:rPr lang="ru-RU" sz="2800" b="1" i="1" dirty="0" smtClean="0">
                <a:solidFill>
                  <a:srgbClr val="0033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о </a:t>
            </a:r>
            <a:r>
              <a:rPr lang="ru-RU" sz="2800" b="1" i="1" dirty="0">
                <a:solidFill>
                  <a:srgbClr val="0033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месте нахождения царевны?</a:t>
            </a:r>
            <a:endParaRPr lang="ru-RU" sz="2800" b="1" i="1" dirty="0">
              <a:solidFill>
                <a:srgbClr val="00330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843864" y="4049214"/>
            <a:ext cx="118987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Ветер</a:t>
            </a:r>
          </a:p>
        </p:txBody>
      </p:sp>
    </p:spTree>
    <p:extLst>
      <p:ext uri="{BB962C8B-B14F-4D97-AF65-F5344CB8AC3E}">
        <p14:creationId xmlns:p14="http://schemas.microsoft.com/office/powerpoint/2010/main" val="27695458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907458" y="144930"/>
            <a:ext cx="82296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3200" b="1" u="sng" dirty="0">
                <a:solidFill>
                  <a:srgbClr val="C00000"/>
                </a:solidFill>
                <a:latin typeface="Times New Roman" panose="02020603050405020304" pitchFamily="18" charset="0"/>
              </a:rPr>
              <a:t>7</a:t>
            </a:r>
            <a:r>
              <a:rPr lang="ru-RU" sz="3200" b="1" u="sng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ru-RU" sz="3200" b="1" u="sng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</a:rPr>
              <a:t>конкурс – </a:t>
            </a:r>
            <a:r>
              <a:rPr lang="ru-RU" sz="3200" b="1" u="sng" dirty="0">
                <a:solidFill>
                  <a:srgbClr val="C00000"/>
                </a:solidFill>
                <a:latin typeface="Times New Roman" panose="02020603050405020304" pitchFamily="18" charset="0"/>
              </a:rPr>
              <a:t>«Вопрос – ответ» </a:t>
            </a:r>
            <a:endParaRPr lang="ru-RU" sz="2400" u="sng" dirty="0">
              <a:solidFill>
                <a:srgbClr val="C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805690" y="1988790"/>
            <a:ext cx="6284926" cy="13849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i="1" dirty="0" smtClean="0">
                <a:solidFill>
                  <a:srgbClr val="0033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Как </a:t>
            </a:r>
            <a:r>
              <a:rPr lang="ru-RU" sz="2800" b="1" i="1" dirty="0">
                <a:solidFill>
                  <a:srgbClr val="0033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звали персонажа сказки </a:t>
            </a:r>
            <a:endParaRPr lang="ru-RU" sz="2800" b="1" i="1" dirty="0" smtClean="0">
              <a:solidFill>
                <a:srgbClr val="00330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algn="ctr"/>
            <a:r>
              <a:rPr lang="ru-RU" sz="2800" b="1" i="1" dirty="0" smtClean="0">
                <a:solidFill>
                  <a:srgbClr val="0033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А.С</a:t>
            </a:r>
            <a:r>
              <a:rPr lang="ru-RU" sz="2800" b="1" i="1" dirty="0">
                <a:solidFill>
                  <a:srgbClr val="0033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. Пушкина, который превращался </a:t>
            </a:r>
            <a:endParaRPr lang="ru-RU" sz="2800" b="1" i="1" dirty="0" smtClean="0">
              <a:solidFill>
                <a:srgbClr val="00330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algn="ctr"/>
            <a:r>
              <a:rPr lang="ru-RU" sz="2800" b="1" i="1" dirty="0" smtClean="0">
                <a:solidFill>
                  <a:srgbClr val="0033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в </a:t>
            </a:r>
            <a:r>
              <a:rPr lang="ru-RU" sz="2800" b="1" i="1" dirty="0">
                <a:solidFill>
                  <a:srgbClr val="0033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шмеля, муху, комара?</a:t>
            </a:r>
            <a:endParaRPr lang="ru-RU" sz="2800" b="1" i="1" dirty="0">
              <a:solidFill>
                <a:srgbClr val="00330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276883" y="4049214"/>
            <a:ext cx="232384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Князь </a:t>
            </a:r>
            <a:r>
              <a:rPr lang="ru-RU" sz="2800" b="1" i="1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Гвидон</a:t>
            </a:r>
            <a:endParaRPr lang="ru-RU" sz="2800" b="1" i="1" dirty="0">
              <a:solidFill>
                <a:srgbClr val="FF000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2257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Группа 5"/>
          <p:cNvGrpSpPr/>
          <p:nvPr/>
        </p:nvGrpSpPr>
        <p:grpSpPr>
          <a:xfrm>
            <a:off x="3151239" y="1606507"/>
            <a:ext cx="6096000" cy="2181372"/>
            <a:chOff x="3077497" y="1854179"/>
            <a:chExt cx="6096000" cy="2181372"/>
          </a:xfrm>
        </p:grpSpPr>
        <p:sp>
          <p:nvSpPr>
            <p:cNvPr id="4" name="Прямоугольник 3"/>
            <p:cNvSpPr/>
            <p:nvPr/>
          </p:nvSpPr>
          <p:spPr>
            <a:xfrm>
              <a:off x="3077497" y="2589001"/>
              <a:ext cx="6096000" cy="1446550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ru-RU" sz="4400" b="1" dirty="0" smtClean="0">
                  <a:solidFill>
                    <a:srgbClr val="C00000"/>
                  </a:solidFill>
                  <a:effectLst/>
                  <a:latin typeface="Times New Roman" panose="02020603050405020304" pitchFamily="18" charset="0"/>
                </a:rPr>
                <a:t>«СКАЗОЧНЫЙ МИР А.С. ПУШКИНА» </a:t>
              </a:r>
              <a:endParaRPr lang="ru-RU" sz="4000" dirty="0">
                <a:effectLst/>
              </a:endParaRPr>
            </a:p>
          </p:txBody>
        </p:sp>
        <p:sp>
          <p:nvSpPr>
            <p:cNvPr id="5" name="Прямоугольник 4"/>
            <p:cNvSpPr/>
            <p:nvPr/>
          </p:nvSpPr>
          <p:spPr>
            <a:xfrm>
              <a:off x="4456239" y="1854179"/>
              <a:ext cx="3180999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ru-RU" sz="3600" b="1" dirty="0" smtClean="0">
                  <a:solidFill>
                    <a:schemeClr val="accent4">
                      <a:lumMod val="75000"/>
                    </a:schemeClr>
                  </a:solidFill>
                  <a:effectLst/>
                  <a:latin typeface="Times New Roman" panose="02020603050405020304" pitchFamily="18" charset="0"/>
                </a:rPr>
                <a:t>ВИКТОРИНА</a:t>
              </a:r>
              <a:endParaRPr lang="ru-RU" sz="3600" dirty="0" smtClean="0">
                <a:solidFill>
                  <a:schemeClr val="accent4">
                    <a:lumMod val="75000"/>
                  </a:schemeClr>
                </a:solidFill>
                <a:effectLst/>
              </a:endParaRPr>
            </a:p>
          </p:txBody>
        </p:sp>
      </p:grpSp>
      <p:sp>
        <p:nvSpPr>
          <p:cNvPr id="7" name="Прямоугольник 6"/>
          <p:cNvSpPr/>
          <p:nvPr/>
        </p:nvSpPr>
        <p:spPr>
          <a:xfrm>
            <a:off x="2084439" y="302246"/>
            <a:ext cx="8229600" cy="8482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1600" b="1" dirty="0" smtClean="0">
                <a:solidFill>
                  <a:srgbClr val="003300"/>
                </a:solidFill>
                <a:effectLst/>
                <a:latin typeface="Times New Roman" panose="02020603050405020304" pitchFamily="18" charset="0"/>
              </a:rPr>
              <a:t>МУНИЦИПАЛЬНОЕ БЮДЖЕТНОЕ УЧРЕЖДЕНИЕ</a:t>
            </a:r>
            <a:endParaRPr lang="ru-RU" sz="1600" dirty="0" smtClean="0">
              <a:effectLst/>
            </a:endParaRPr>
          </a:p>
          <a:p>
            <a:pPr algn="ctr">
              <a:spcAft>
                <a:spcPts val="0"/>
              </a:spcAft>
            </a:pPr>
            <a:r>
              <a:rPr lang="ru-RU" sz="1600" b="1" dirty="0" smtClean="0">
                <a:solidFill>
                  <a:srgbClr val="003300"/>
                </a:solidFill>
                <a:effectLst/>
                <a:latin typeface="Times New Roman" panose="02020603050405020304" pitchFamily="18" charset="0"/>
              </a:rPr>
              <a:t>ДОПОЛНИТЕЛЬНОГО ОБРАЗОВАНИЯ</a:t>
            </a:r>
            <a:endParaRPr lang="ru-RU" sz="1600" dirty="0" smtClean="0">
              <a:effectLst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1600" b="1" dirty="0" smtClean="0">
                <a:solidFill>
                  <a:srgbClr val="0033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«ЦЕНТР ДОПОЛНИТЕЛЬНОГО ОБРАЗОВАНИЯ «ОДАРЕННОСТЬ»</a:t>
            </a:r>
            <a:endParaRPr lang="ru-RU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https://priazovstep.ru/wp-content/uploads/2022/02/16d8eaea9af3f00a380e67fa52678dae.jpe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065" y="3787879"/>
            <a:ext cx="4184447" cy="3036176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66640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907458" y="144930"/>
            <a:ext cx="82296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3200" b="1" u="sng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</a:rPr>
              <a:t>2 конкурс – </a:t>
            </a:r>
            <a:r>
              <a:rPr lang="ru-RU" sz="3200" b="1" u="sng" dirty="0" smtClean="0">
                <a:solidFill>
                  <a:srgbClr val="C00000"/>
                </a:solidFill>
                <a:latin typeface="Times New Roman" panose="02020603050405020304" pitchFamily="18" charset="0"/>
              </a:rPr>
              <a:t>«Кто</a:t>
            </a:r>
            <a:r>
              <a:rPr lang="ru-RU" sz="3200" b="1" u="sng" dirty="0">
                <a:solidFill>
                  <a:srgbClr val="C00000"/>
                </a:solidFill>
                <a:latin typeface="Times New Roman" panose="02020603050405020304" pitchFamily="18" charset="0"/>
              </a:rPr>
              <a:t>, что говорит</a:t>
            </a:r>
            <a:r>
              <a:rPr lang="ru-RU" sz="3200" b="1" u="sng" dirty="0" smtClean="0">
                <a:solidFill>
                  <a:srgbClr val="C00000"/>
                </a:solidFill>
                <a:latin typeface="Times New Roman" panose="02020603050405020304" pitchFamily="18" charset="0"/>
              </a:rPr>
              <a:t>?» </a:t>
            </a:r>
            <a:endParaRPr lang="ru-RU" sz="2400" u="sng" dirty="0">
              <a:solidFill>
                <a:srgbClr val="C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946898" y="1729497"/>
            <a:ext cx="7824770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600" b="1" i="1" dirty="0" smtClean="0">
                <a:solidFill>
                  <a:srgbClr val="0033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Да </a:t>
            </a:r>
            <a:r>
              <a:rPr lang="ru-RU" sz="3600" b="1" i="1" dirty="0">
                <a:solidFill>
                  <a:srgbClr val="0033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вот веревкой хочу море морщить,</a:t>
            </a:r>
          </a:p>
          <a:p>
            <a:pPr algn="ctr"/>
            <a:r>
              <a:rPr lang="ru-RU" sz="3600" b="1" i="1" dirty="0">
                <a:solidFill>
                  <a:srgbClr val="0033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Да вас, проклятое племя корчить…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687170" y="3606452"/>
            <a:ext cx="140615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600" b="1" i="1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Балда</a:t>
            </a:r>
            <a:endParaRPr lang="ru-RU" sz="3600" b="1" i="1" dirty="0">
              <a:solidFill>
                <a:srgbClr val="FF000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81837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907458" y="144930"/>
            <a:ext cx="82296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3200" b="1" u="sng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</a:rPr>
              <a:t>2 конкурс – </a:t>
            </a:r>
            <a:r>
              <a:rPr lang="ru-RU" sz="3200" b="1" u="sng" dirty="0" smtClean="0">
                <a:solidFill>
                  <a:srgbClr val="C00000"/>
                </a:solidFill>
                <a:latin typeface="Times New Roman" panose="02020603050405020304" pitchFamily="18" charset="0"/>
              </a:rPr>
              <a:t>«Кто</a:t>
            </a:r>
            <a:r>
              <a:rPr lang="ru-RU" sz="3200" b="1" u="sng" dirty="0">
                <a:solidFill>
                  <a:srgbClr val="C00000"/>
                </a:solidFill>
                <a:latin typeface="Times New Roman" panose="02020603050405020304" pitchFamily="18" charset="0"/>
              </a:rPr>
              <a:t>, что говорит</a:t>
            </a:r>
            <a:r>
              <a:rPr lang="ru-RU" sz="3200" b="1" u="sng" dirty="0" smtClean="0">
                <a:solidFill>
                  <a:srgbClr val="C00000"/>
                </a:solidFill>
                <a:latin typeface="Times New Roman" panose="02020603050405020304" pitchFamily="18" charset="0"/>
              </a:rPr>
              <a:t>?» </a:t>
            </a:r>
            <a:endParaRPr lang="ru-RU" sz="2400" u="sng" dirty="0">
              <a:solidFill>
                <a:srgbClr val="C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902800" y="1729497"/>
            <a:ext cx="5912965" cy="17543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600" b="1" i="1" dirty="0" smtClean="0">
                <a:solidFill>
                  <a:srgbClr val="0033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Горе </a:t>
            </a:r>
            <a:r>
              <a:rPr lang="ru-RU" sz="3600" b="1" i="1" dirty="0">
                <a:solidFill>
                  <a:srgbClr val="0033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мне, попались в сети</a:t>
            </a:r>
          </a:p>
          <a:p>
            <a:pPr algn="ctr"/>
            <a:r>
              <a:rPr lang="ru-RU" sz="3600" b="1" i="1" dirty="0">
                <a:solidFill>
                  <a:srgbClr val="0033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Оба наших сокола.</a:t>
            </a:r>
          </a:p>
          <a:p>
            <a:pPr algn="ctr"/>
            <a:r>
              <a:rPr lang="ru-RU" sz="3600" b="1" i="1" dirty="0">
                <a:solidFill>
                  <a:srgbClr val="0033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Горе! Смерть моя пришла.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084573" y="4160449"/>
            <a:ext cx="259558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6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Царь </a:t>
            </a:r>
            <a:r>
              <a:rPr lang="ru-RU" sz="3600" b="1" i="1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Дадон</a:t>
            </a:r>
            <a:endParaRPr lang="ru-RU" sz="3600" b="1" i="1" dirty="0">
              <a:solidFill>
                <a:srgbClr val="FF000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2015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907458" y="144930"/>
            <a:ext cx="82296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3200" b="1" u="sng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</a:rPr>
              <a:t>2 конкурс – </a:t>
            </a:r>
            <a:r>
              <a:rPr lang="ru-RU" sz="3200" b="1" u="sng" dirty="0" smtClean="0">
                <a:solidFill>
                  <a:srgbClr val="C00000"/>
                </a:solidFill>
                <a:latin typeface="Times New Roman" panose="02020603050405020304" pitchFamily="18" charset="0"/>
              </a:rPr>
              <a:t>«Кто</a:t>
            </a:r>
            <a:r>
              <a:rPr lang="ru-RU" sz="3200" b="1" u="sng" dirty="0">
                <a:solidFill>
                  <a:srgbClr val="C00000"/>
                </a:solidFill>
                <a:latin typeface="Times New Roman" panose="02020603050405020304" pitchFamily="18" charset="0"/>
              </a:rPr>
              <a:t>, что говорит</a:t>
            </a:r>
            <a:r>
              <a:rPr lang="ru-RU" sz="3200" b="1" u="sng" dirty="0" smtClean="0">
                <a:solidFill>
                  <a:srgbClr val="C00000"/>
                </a:solidFill>
                <a:latin typeface="Times New Roman" panose="02020603050405020304" pitchFamily="18" charset="0"/>
              </a:rPr>
              <a:t>?» </a:t>
            </a:r>
            <a:endParaRPr lang="ru-RU" sz="2400" u="sng" dirty="0">
              <a:solidFill>
                <a:srgbClr val="C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220975" y="2218228"/>
            <a:ext cx="741850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600" b="1" i="1" dirty="0" smtClean="0">
                <a:solidFill>
                  <a:srgbClr val="0033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Не </a:t>
            </a:r>
            <a:r>
              <a:rPr lang="ru-RU" sz="3600" b="1" i="1" dirty="0">
                <a:solidFill>
                  <a:srgbClr val="0033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печалься, ступай себе с богом…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747265" y="3606452"/>
            <a:ext cx="328596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6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Золотая рыбка</a:t>
            </a:r>
          </a:p>
        </p:txBody>
      </p:sp>
    </p:spTree>
    <p:extLst>
      <p:ext uri="{BB962C8B-B14F-4D97-AF65-F5344CB8AC3E}">
        <p14:creationId xmlns:p14="http://schemas.microsoft.com/office/powerpoint/2010/main" val="2992583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907458" y="144930"/>
            <a:ext cx="82296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3200" b="1" u="sng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</a:rPr>
              <a:t>2 конкурс – </a:t>
            </a:r>
            <a:r>
              <a:rPr lang="ru-RU" sz="3200" b="1" u="sng" dirty="0" smtClean="0">
                <a:solidFill>
                  <a:srgbClr val="C00000"/>
                </a:solidFill>
                <a:latin typeface="Times New Roman" panose="02020603050405020304" pitchFamily="18" charset="0"/>
              </a:rPr>
              <a:t>«Кто</a:t>
            </a:r>
            <a:r>
              <a:rPr lang="ru-RU" sz="3200" b="1" u="sng" dirty="0">
                <a:solidFill>
                  <a:srgbClr val="C00000"/>
                </a:solidFill>
                <a:latin typeface="Times New Roman" panose="02020603050405020304" pitchFamily="18" charset="0"/>
              </a:rPr>
              <a:t>, что говорит</a:t>
            </a:r>
            <a:r>
              <a:rPr lang="ru-RU" sz="3200" b="1" u="sng" dirty="0" smtClean="0">
                <a:solidFill>
                  <a:srgbClr val="C00000"/>
                </a:solidFill>
                <a:latin typeface="Times New Roman" panose="02020603050405020304" pitchFamily="18" charset="0"/>
              </a:rPr>
              <a:t>?» </a:t>
            </a:r>
            <a:endParaRPr lang="ru-RU" sz="2400" u="sng" dirty="0">
              <a:solidFill>
                <a:srgbClr val="C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283647" y="1887152"/>
            <a:ext cx="5261632" cy="23083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600" b="1" i="1" dirty="0" smtClean="0">
                <a:solidFill>
                  <a:srgbClr val="0033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Ты </a:t>
            </a:r>
            <a:r>
              <a:rPr lang="ru-RU" sz="3600" b="1" i="1" dirty="0">
                <a:solidFill>
                  <a:srgbClr val="0033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прекрасна спору нет,</a:t>
            </a:r>
          </a:p>
          <a:p>
            <a:pPr algn="ctr"/>
            <a:r>
              <a:rPr lang="ru-RU" sz="3600" b="1" i="1" dirty="0">
                <a:solidFill>
                  <a:srgbClr val="0033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Но царевна все ж милее,</a:t>
            </a:r>
          </a:p>
          <a:p>
            <a:pPr algn="ctr"/>
            <a:r>
              <a:rPr lang="ru-RU" sz="3600" b="1" i="1" dirty="0">
                <a:solidFill>
                  <a:srgbClr val="0033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Все ж румяней и белее.</a:t>
            </a:r>
          </a:p>
          <a:p>
            <a:pPr algn="ctr"/>
            <a:endParaRPr lang="ru-RU" sz="3600" b="1" i="1" dirty="0">
              <a:solidFill>
                <a:srgbClr val="00330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540887" y="4489321"/>
            <a:ext cx="41086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6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Волшебное зеркало</a:t>
            </a:r>
          </a:p>
        </p:txBody>
      </p:sp>
    </p:spTree>
    <p:extLst>
      <p:ext uri="{BB962C8B-B14F-4D97-AF65-F5344CB8AC3E}">
        <p14:creationId xmlns:p14="http://schemas.microsoft.com/office/powerpoint/2010/main" val="3956371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907458" y="144930"/>
            <a:ext cx="82296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3200" b="1" u="sng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</a:rPr>
              <a:t>2 конкурс – </a:t>
            </a:r>
            <a:r>
              <a:rPr lang="ru-RU" sz="3200" b="1" u="sng" dirty="0" smtClean="0">
                <a:solidFill>
                  <a:srgbClr val="C00000"/>
                </a:solidFill>
                <a:latin typeface="Times New Roman" panose="02020603050405020304" pitchFamily="18" charset="0"/>
              </a:rPr>
              <a:t>«Кто</a:t>
            </a:r>
            <a:r>
              <a:rPr lang="ru-RU" sz="3200" b="1" u="sng" dirty="0">
                <a:solidFill>
                  <a:srgbClr val="C00000"/>
                </a:solidFill>
                <a:latin typeface="Times New Roman" panose="02020603050405020304" pitchFamily="18" charset="0"/>
              </a:rPr>
              <a:t>, что говорит</a:t>
            </a:r>
            <a:r>
              <a:rPr lang="ru-RU" sz="3200" b="1" u="sng" dirty="0" smtClean="0">
                <a:solidFill>
                  <a:srgbClr val="C00000"/>
                </a:solidFill>
                <a:latin typeface="Times New Roman" panose="02020603050405020304" pitchFamily="18" charset="0"/>
              </a:rPr>
              <a:t>?» </a:t>
            </a:r>
            <a:endParaRPr lang="ru-RU" sz="2400" u="sng" dirty="0">
              <a:solidFill>
                <a:srgbClr val="C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934536" y="2218228"/>
            <a:ext cx="5991384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600" b="1" i="1" dirty="0" smtClean="0">
                <a:solidFill>
                  <a:srgbClr val="0033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Как </a:t>
            </a:r>
            <a:r>
              <a:rPr lang="ru-RU" sz="3600" b="1" i="1" dirty="0">
                <a:solidFill>
                  <a:srgbClr val="0033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начинает </a:t>
            </a:r>
            <a:r>
              <a:rPr lang="ru-RU" sz="3600" b="1" i="1" dirty="0" smtClean="0">
                <a:solidFill>
                  <a:srgbClr val="0033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А.С</a:t>
            </a:r>
            <a:r>
              <a:rPr lang="ru-RU" sz="3600" b="1" i="1" dirty="0">
                <a:solidFill>
                  <a:srgbClr val="0033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. Пушкин </a:t>
            </a:r>
            <a:endParaRPr lang="ru-RU" sz="3600" b="1" i="1" dirty="0" smtClean="0">
              <a:solidFill>
                <a:srgbClr val="00330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algn="ctr"/>
            <a:r>
              <a:rPr lang="ru-RU" sz="3600" b="1" i="1" dirty="0" smtClean="0">
                <a:solidFill>
                  <a:srgbClr val="0033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«</a:t>
            </a:r>
            <a:r>
              <a:rPr lang="ru-RU" sz="3600" b="1" i="1" dirty="0">
                <a:solidFill>
                  <a:srgbClr val="0033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Сказку о царе </a:t>
            </a:r>
            <a:r>
              <a:rPr lang="ru-RU" sz="3600" b="1" i="1" dirty="0" err="1">
                <a:solidFill>
                  <a:srgbClr val="0033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Салтане</a:t>
            </a:r>
            <a:r>
              <a:rPr lang="ru-RU" sz="3600" b="1" i="1" dirty="0">
                <a:solidFill>
                  <a:srgbClr val="0033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…»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828697" y="4063652"/>
            <a:ext cx="518616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6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Три девицы под окном…</a:t>
            </a:r>
          </a:p>
        </p:txBody>
      </p:sp>
    </p:spTree>
    <p:extLst>
      <p:ext uri="{BB962C8B-B14F-4D97-AF65-F5344CB8AC3E}">
        <p14:creationId xmlns:p14="http://schemas.microsoft.com/office/powerpoint/2010/main" val="27139862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907458" y="144930"/>
            <a:ext cx="82296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3200" b="1" u="sng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</a:rPr>
              <a:t>2 конкурс – </a:t>
            </a:r>
            <a:r>
              <a:rPr lang="ru-RU" sz="3200" b="1" u="sng" dirty="0" smtClean="0">
                <a:solidFill>
                  <a:srgbClr val="C00000"/>
                </a:solidFill>
                <a:latin typeface="Times New Roman" panose="02020603050405020304" pitchFamily="18" charset="0"/>
              </a:rPr>
              <a:t>«Кто</a:t>
            </a:r>
            <a:r>
              <a:rPr lang="ru-RU" sz="3200" b="1" u="sng" dirty="0">
                <a:solidFill>
                  <a:srgbClr val="C00000"/>
                </a:solidFill>
                <a:latin typeface="Times New Roman" panose="02020603050405020304" pitchFamily="18" charset="0"/>
              </a:rPr>
              <a:t>, что говорит</a:t>
            </a:r>
            <a:r>
              <a:rPr lang="ru-RU" sz="3200" b="1" u="sng" dirty="0" smtClean="0">
                <a:solidFill>
                  <a:srgbClr val="C00000"/>
                </a:solidFill>
                <a:latin typeface="Times New Roman" panose="02020603050405020304" pitchFamily="18" charset="0"/>
              </a:rPr>
              <a:t>?» </a:t>
            </a:r>
            <a:endParaRPr lang="ru-RU" sz="2400" u="sng" dirty="0">
              <a:solidFill>
                <a:srgbClr val="C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969656" y="2218228"/>
            <a:ext cx="79211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600" b="1" i="1" dirty="0" smtClean="0">
                <a:solidFill>
                  <a:srgbClr val="0033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Что </a:t>
            </a:r>
            <a:r>
              <a:rPr lang="ru-RU" sz="3600" b="1" i="1" dirty="0">
                <a:solidFill>
                  <a:srgbClr val="0033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кричал петушок, сидя на спице?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602545" y="4063652"/>
            <a:ext cx="5638467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600" b="1" i="1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Кири</a:t>
            </a:r>
            <a:r>
              <a:rPr lang="ru-RU" sz="36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-ку-ку! </a:t>
            </a:r>
            <a:endParaRPr lang="ru-RU" sz="3600" b="1" i="1" dirty="0" smtClean="0">
              <a:solidFill>
                <a:srgbClr val="FF000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algn="ctr"/>
            <a:r>
              <a:rPr lang="ru-RU" sz="36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Царствуй</a:t>
            </a:r>
            <a:r>
              <a:rPr lang="ru-RU" sz="36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, лежа на боку…</a:t>
            </a:r>
          </a:p>
        </p:txBody>
      </p:sp>
    </p:spTree>
    <p:extLst>
      <p:ext uri="{BB962C8B-B14F-4D97-AF65-F5344CB8AC3E}">
        <p14:creationId xmlns:p14="http://schemas.microsoft.com/office/powerpoint/2010/main" val="3874847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</TotalTime>
  <Words>961</Words>
  <Application>Microsoft Office PowerPoint</Application>
  <PresentationFormat>Широкоэкранный</PresentationFormat>
  <Paragraphs>184</Paragraphs>
  <Slides>38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38</vt:i4>
      </vt:variant>
    </vt:vector>
  </HeadingPairs>
  <TitlesOfParts>
    <vt:vector size="43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 Windows</dc:creator>
  <cp:lastModifiedBy>Пользователь Windows</cp:lastModifiedBy>
  <cp:revision>13</cp:revision>
  <dcterms:created xsi:type="dcterms:W3CDTF">2022-04-18T13:28:58Z</dcterms:created>
  <dcterms:modified xsi:type="dcterms:W3CDTF">2022-04-19T07:38:08Z</dcterms:modified>
</cp:coreProperties>
</file>